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3" r:id="rId5"/>
    <p:sldId id="258" r:id="rId6"/>
    <p:sldId id="266" r:id="rId7"/>
    <p:sldId id="259" r:id="rId8"/>
    <p:sldId id="264" r:id="rId9"/>
    <p:sldId id="261" r:id="rId10"/>
    <p:sldId id="265" r:id="rId11"/>
    <p:sldId id="267" r:id="rId12"/>
    <p:sldId id="262"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1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26943E00-25BC-4EFF-97E8-E1C295ED06A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3E00-25BC-4EFF-97E8-E1C295ED06A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943E00-25BC-4EFF-97E8-E1C295ED06A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CD09816-09A1-4EA9-B716-B55922E53E2F}" type="datetimeFigureOut">
              <a:rPr lang="ru-RU" smtClean="0"/>
              <a:pPr/>
              <a:t>31.01.2013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26943E00-25BC-4EFF-97E8-E1C295ED06AF}"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CD09816-09A1-4EA9-B716-B55922E53E2F}" type="datetimeFigureOut">
              <a:rPr lang="ru-RU" smtClean="0"/>
              <a:pPr/>
              <a:t>31.01.2013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6943E00-25BC-4EFF-97E8-E1C295ED06AF}"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130425"/>
            <a:ext cx="9144000" cy="1470025"/>
          </a:xfrm>
        </p:spPr>
        <p:txBody>
          <a:bodyPr>
            <a:normAutofit fontScale="90000"/>
          </a:bodyPr>
          <a:lstStyle/>
          <a:p>
            <a:r>
              <a:rPr lang="kk-KZ" sz="8000" b="1" dirty="0">
                <a:latin typeface="Times New Roman" pitchFamily="18" charset="0"/>
                <a:cs typeface="Times New Roman" pitchFamily="18" charset="0"/>
              </a:rPr>
              <a:t>Қысқы спорт түрлері</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pic>
        <p:nvPicPr>
          <p:cNvPr id="4" name="Рисунок 3" descr="1290988949_bezymyannyj.jpg"/>
          <p:cNvPicPr>
            <a:picLocks noChangeAspect="1"/>
          </p:cNvPicPr>
          <p:nvPr/>
        </p:nvPicPr>
        <p:blipFill>
          <a:blip r:embed="rId2"/>
          <a:srcRect b="37963"/>
          <a:stretch>
            <a:fillRect/>
          </a:stretch>
        </p:blipFill>
        <p:spPr>
          <a:xfrm>
            <a:off x="3143240" y="4143380"/>
            <a:ext cx="2996428" cy="228601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88640"/>
            <a:ext cx="8892480" cy="6480720"/>
          </a:xfrm>
        </p:spPr>
        <p:txBody>
          <a:bodyPr>
            <a:noAutofit/>
          </a:bodyPr>
          <a:lstStyle/>
          <a:p>
            <a:r>
              <a:rPr lang="kk-KZ" sz="1800" b="1" dirty="0">
                <a:latin typeface="Times New Roman" pitchFamily="18" charset="0"/>
                <a:cs typeface="Times New Roman" pitchFamily="18" charset="0"/>
              </a:rPr>
              <a:t> </a:t>
            </a:r>
            <a:r>
              <a:rPr lang="ru-RU" sz="1800" dirty="0">
                <a:latin typeface="Times New Roman" pitchFamily="18" charset="0"/>
                <a:cs typeface="Times New Roman" pitchFamily="18" charset="0"/>
              </a:rPr>
              <a:t> </a:t>
            </a:r>
            <a:r>
              <a:rPr lang="ru-RU" sz="1800"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Те</a:t>
            </a:r>
            <a:r>
              <a:rPr lang="kk-KZ" sz="1800" b="1" dirty="0">
                <a:latin typeface="Times New Roman" pitchFamily="18" charset="0"/>
                <a:cs typeface="Times New Roman" pitchFamily="18" charset="0"/>
              </a:rPr>
              <a:t>с</a:t>
            </a:r>
            <a:r>
              <a:rPr lang="en-US" sz="1800" b="1" dirty="0">
                <a:latin typeface="Times New Roman" pitchFamily="18" charset="0"/>
                <a:cs typeface="Times New Roman" pitchFamily="18" charset="0"/>
              </a:rPr>
              <a:t>т</a:t>
            </a:r>
            <a:endParaRPr lang="ru-RU" sz="1800" dirty="0">
              <a:latin typeface="Times New Roman" pitchFamily="18" charset="0"/>
              <a:cs typeface="Times New Roman" pitchFamily="18" charset="0"/>
            </a:endParaRPr>
          </a:p>
          <a:p>
            <a:pPr marL="0" indent="0">
              <a:buNone/>
            </a:pPr>
            <a:r>
              <a:rPr lang="kk-KZ" sz="1800" b="1" dirty="0" smtClean="0">
                <a:latin typeface="Times New Roman" pitchFamily="18" charset="0"/>
                <a:cs typeface="Times New Roman" pitchFamily="18" charset="0"/>
              </a:rPr>
              <a:t>        1. Балалар </a:t>
            </a:r>
            <a:r>
              <a:rPr lang="kk-KZ" sz="1800" b="1" dirty="0">
                <a:latin typeface="Times New Roman" pitchFamily="18" charset="0"/>
                <a:cs typeface="Times New Roman" pitchFamily="18" charset="0"/>
              </a:rPr>
              <a:t>қыста немен   таудан сырғанайды?</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А</a:t>
            </a:r>
            <a:r>
              <a:rPr lang="kk-KZ" sz="1800" u="sng" dirty="0">
                <a:latin typeface="Times New Roman" pitchFamily="18" charset="0"/>
                <a:cs typeface="Times New Roman" pitchFamily="18" charset="0"/>
              </a:rPr>
              <a:t>)</a:t>
            </a:r>
            <a:r>
              <a:rPr lang="kk-KZ" sz="1800" dirty="0">
                <a:latin typeface="Times New Roman" pitchFamily="18" charset="0"/>
                <a:cs typeface="Times New Roman" pitchFamily="18" charset="0"/>
              </a:rPr>
              <a:t>   шаңғымен                   С )  шанамен</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В</a:t>
            </a:r>
            <a:r>
              <a:rPr lang="kk-KZ" sz="1800" dirty="0">
                <a:latin typeface="Times New Roman" pitchFamily="18" charset="0"/>
                <a:cs typeface="Times New Roman" pitchFamily="18" charset="0"/>
              </a:rPr>
              <a:t>)  доппен                           D) орындықпен</a:t>
            </a:r>
            <a:endParaRPr lang="ru-RU" sz="1800" dirty="0">
              <a:latin typeface="Times New Roman" pitchFamily="18" charset="0"/>
              <a:cs typeface="Times New Roman" pitchFamily="18" charset="0"/>
            </a:endParaRPr>
          </a:p>
          <a:p>
            <a:pPr marL="0" lvl="0" indent="0">
              <a:buNone/>
            </a:pPr>
            <a:r>
              <a:rPr lang="kk-KZ" sz="1800" dirty="0" smtClean="0">
                <a:latin typeface="Times New Roman" pitchFamily="18" charset="0"/>
                <a:cs typeface="Times New Roman" pitchFamily="18" charset="0"/>
              </a:rPr>
              <a:t>       2. </a:t>
            </a:r>
            <a:r>
              <a:rPr lang="kk-KZ" sz="1800" b="1" dirty="0" smtClean="0">
                <a:latin typeface="Times New Roman" pitchFamily="18" charset="0"/>
                <a:cs typeface="Times New Roman" pitchFamily="18" charset="0"/>
              </a:rPr>
              <a:t>Мына </a:t>
            </a:r>
            <a:r>
              <a:rPr lang="kk-KZ" sz="1800" b="1" dirty="0">
                <a:latin typeface="Times New Roman" pitchFamily="18" charset="0"/>
                <a:cs typeface="Times New Roman" pitchFamily="18" charset="0"/>
              </a:rPr>
              <a:t>жұмбақтың  жауабын  тап.</a:t>
            </a:r>
            <a:endParaRPr lang="ru-RU" sz="1800" dirty="0">
              <a:latin typeface="Times New Roman" pitchFamily="18" charset="0"/>
              <a:cs typeface="Times New Roman" pitchFamily="18" charset="0"/>
            </a:endParaRPr>
          </a:p>
          <a:p>
            <a:pPr marL="0" indent="0">
              <a:buNone/>
            </a:pPr>
            <a:r>
              <a:rPr lang="kk-KZ" sz="1800" b="1" dirty="0" smtClean="0">
                <a:latin typeface="Times New Roman" pitchFamily="18" charset="0"/>
                <a:cs typeface="Times New Roman" pitchFamily="18" charset="0"/>
              </a:rPr>
              <a:t>              Табаныма </a:t>
            </a:r>
            <a:r>
              <a:rPr lang="kk-KZ" sz="1800" b="1" dirty="0">
                <a:latin typeface="Times New Roman" pitchFamily="18" charset="0"/>
                <a:cs typeface="Times New Roman" pitchFamily="18" charset="0"/>
              </a:rPr>
              <a:t>байладым,</a:t>
            </a:r>
            <a:endParaRPr lang="ru-RU" sz="1800" dirty="0">
              <a:latin typeface="Times New Roman" pitchFamily="18" charset="0"/>
              <a:cs typeface="Times New Roman" pitchFamily="18" charset="0"/>
            </a:endParaRPr>
          </a:p>
          <a:p>
            <a:pPr marL="0" indent="0">
              <a:buNone/>
            </a:pPr>
            <a:r>
              <a:rPr lang="kk-KZ" sz="1800" b="1" dirty="0" smtClean="0">
                <a:latin typeface="Times New Roman" pitchFamily="18" charset="0"/>
                <a:cs typeface="Times New Roman" pitchFamily="18" charset="0"/>
              </a:rPr>
              <a:t>             Қос   </a:t>
            </a:r>
            <a:r>
              <a:rPr lang="kk-KZ" sz="1800" b="1" dirty="0">
                <a:latin typeface="Times New Roman" pitchFamily="18" charset="0"/>
                <a:cs typeface="Times New Roman" pitchFamily="18" charset="0"/>
              </a:rPr>
              <a:t>таяқпен    айдадым.</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А</a:t>
            </a:r>
            <a:r>
              <a:rPr lang="kk-KZ" sz="1800" dirty="0">
                <a:latin typeface="Times New Roman" pitchFamily="18" charset="0"/>
                <a:cs typeface="Times New Roman" pitchFamily="18" charset="0"/>
              </a:rPr>
              <a:t>)   шана                             С )   шаңғы</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В</a:t>
            </a:r>
            <a:r>
              <a:rPr lang="kk-KZ" sz="1800" dirty="0">
                <a:latin typeface="Times New Roman" pitchFamily="18" charset="0"/>
                <a:cs typeface="Times New Roman" pitchFamily="18" charset="0"/>
              </a:rPr>
              <a:t>)   коньки                          D) доп</a:t>
            </a:r>
            <a:endParaRPr lang="ru-RU" sz="1800" dirty="0">
              <a:latin typeface="Times New Roman" pitchFamily="18" charset="0"/>
              <a:cs typeface="Times New Roman" pitchFamily="18" charset="0"/>
            </a:endParaRPr>
          </a:p>
          <a:p>
            <a:pPr marL="0" lvl="0" indent="0">
              <a:buNone/>
            </a:pPr>
            <a:r>
              <a:rPr lang="kk-KZ" sz="1800" b="1" dirty="0" smtClean="0">
                <a:latin typeface="Times New Roman" pitchFamily="18" charset="0"/>
                <a:cs typeface="Times New Roman" pitchFamily="18" charset="0"/>
              </a:rPr>
              <a:t>         3. Керекті  </a:t>
            </a:r>
            <a:r>
              <a:rPr lang="kk-KZ" sz="1800" b="1" dirty="0">
                <a:latin typeface="Times New Roman" pitchFamily="18" charset="0"/>
                <a:cs typeface="Times New Roman" pitchFamily="18" charset="0"/>
              </a:rPr>
              <a:t>сөзді қой. </a:t>
            </a:r>
            <a:endParaRPr lang="ru-RU" sz="1800" dirty="0">
              <a:latin typeface="Times New Roman" pitchFamily="18" charset="0"/>
              <a:cs typeface="Times New Roman" pitchFamily="18" charset="0"/>
            </a:endParaRPr>
          </a:p>
          <a:p>
            <a:pPr marL="0" indent="0">
              <a:buNone/>
            </a:pPr>
            <a:r>
              <a:rPr lang="kk-KZ" sz="1800" b="1" dirty="0" smtClean="0">
                <a:latin typeface="Times New Roman" pitchFamily="18" charset="0"/>
                <a:cs typeface="Times New Roman" pitchFamily="18" charset="0"/>
              </a:rPr>
              <a:t>             Қыста  </a:t>
            </a:r>
            <a:r>
              <a:rPr lang="kk-KZ" sz="1800" b="1" dirty="0">
                <a:latin typeface="Times New Roman" pitchFamily="18" charset="0"/>
                <a:cs typeface="Times New Roman" pitchFamily="18" charset="0"/>
              </a:rPr>
              <a:t>таза ауада     .....  тебу ұнайды.</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А</a:t>
            </a:r>
            <a:r>
              <a:rPr lang="kk-KZ" sz="1800" dirty="0">
                <a:latin typeface="Times New Roman" pitchFamily="18" charset="0"/>
                <a:cs typeface="Times New Roman" pitchFamily="18" charset="0"/>
              </a:rPr>
              <a:t>)  аққала                             С )  қар</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В</a:t>
            </a:r>
            <a:r>
              <a:rPr lang="kk-KZ" sz="1800" dirty="0">
                <a:latin typeface="Times New Roman" pitchFamily="18" charset="0"/>
                <a:cs typeface="Times New Roman" pitchFamily="18" charset="0"/>
              </a:rPr>
              <a:t>)  шаңғы                             </a:t>
            </a:r>
            <a:r>
              <a:rPr lang="en-US" sz="1800" dirty="0">
                <a:latin typeface="Times New Roman" pitchFamily="18" charset="0"/>
                <a:cs typeface="Times New Roman" pitchFamily="18" charset="0"/>
              </a:rPr>
              <a:t>D)  </a:t>
            </a:r>
            <a:r>
              <a:rPr lang="kk-KZ" sz="1800" dirty="0">
                <a:latin typeface="Times New Roman" pitchFamily="18" charset="0"/>
                <a:cs typeface="Times New Roman" pitchFamily="18" charset="0"/>
              </a:rPr>
              <a:t>суық</a:t>
            </a:r>
            <a:endParaRPr lang="ru-RU" sz="1800" dirty="0">
              <a:latin typeface="Times New Roman" pitchFamily="18" charset="0"/>
              <a:cs typeface="Times New Roman" pitchFamily="18" charset="0"/>
            </a:endParaRPr>
          </a:p>
          <a:p>
            <a:pPr marL="0" lvl="0" indent="0">
              <a:buNone/>
            </a:pPr>
            <a:r>
              <a:rPr lang="kk-KZ" sz="1800" b="1" dirty="0" smtClean="0">
                <a:latin typeface="Times New Roman" pitchFamily="18" charset="0"/>
                <a:cs typeface="Times New Roman" pitchFamily="18" charset="0"/>
              </a:rPr>
              <a:t>        4. Қазақстандық  </a:t>
            </a:r>
            <a:r>
              <a:rPr lang="kk-KZ" sz="1800" b="1" dirty="0">
                <a:latin typeface="Times New Roman" pitchFamily="18" charset="0"/>
                <a:cs typeface="Times New Roman" pitchFamily="18" charset="0"/>
              </a:rPr>
              <a:t>чемпион Д. ТЕН қандай спортпен шұғылданады?</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А</a:t>
            </a:r>
            <a:r>
              <a:rPr lang="kk-KZ" sz="1800" dirty="0">
                <a:latin typeface="Times New Roman" pitchFamily="18" charset="0"/>
                <a:cs typeface="Times New Roman" pitchFamily="18" charset="0"/>
              </a:rPr>
              <a:t>) хоккей                               С )  мәнерлеп сырғанау </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В</a:t>
            </a:r>
            <a:r>
              <a:rPr lang="kk-KZ" sz="1800" dirty="0">
                <a:latin typeface="Times New Roman" pitchFamily="18" charset="0"/>
                <a:cs typeface="Times New Roman" pitchFamily="18" charset="0"/>
              </a:rPr>
              <a:t>)  шаңғы                               D)  футбол</a:t>
            </a:r>
            <a:endParaRPr lang="ru-RU" sz="1800" dirty="0">
              <a:latin typeface="Times New Roman" pitchFamily="18" charset="0"/>
              <a:cs typeface="Times New Roman" pitchFamily="18" charset="0"/>
            </a:endParaRPr>
          </a:p>
          <a:p>
            <a:pPr marL="0" lvl="0" indent="0">
              <a:buNone/>
            </a:pPr>
            <a:r>
              <a:rPr lang="kk-KZ" sz="1800" b="1" dirty="0" smtClean="0">
                <a:latin typeface="Times New Roman" pitchFamily="18" charset="0"/>
                <a:cs typeface="Times New Roman" pitchFamily="18" charset="0"/>
              </a:rPr>
              <a:t>       5. «Анау</a:t>
            </a:r>
            <a:r>
              <a:rPr lang="kk-KZ" sz="1800" b="1" dirty="0">
                <a:latin typeface="Times New Roman" pitchFamily="18" charset="0"/>
                <a:cs typeface="Times New Roman" pitchFamily="18" charset="0"/>
              </a:rPr>
              <a:t>» қандай есімдікке жатады?</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А</a:t>
            </a:r>
            <a:r>
              <a:rPr lang="kk-KZ" sz="1800" dirty="0">
                <a:latin typeface="Times New Roman" pitchFamily="18" charset="0"/>
                <a:cs typeface="Times New Roman" pitchFamily="18" charset="0"/>
              </a:rPr>
              <a:t>)   жіктеу                               С ) өздік</a:t>
            </a:r>
            <a:endParaRPr lang="ru-RU" sz="1800" dirty="0">
              <a:latin typeface="Times New Roman" pitchFamily="18" charset="0"/>
              <a:cs typeface="Times New Roman" pitchFamily="18" charset="0"/>
            </a:endParaRPr>
          </a:p>
          <a:p>
            <a:pPr marL="0" indent="0">
              <a:buNone/>
            </a:pPr>
            <a:r>
              <a:rPr lang="kk-KZ" sz="1800" dirty="0" smtClean="0">
                <a:latin typeface="Times New Roman" pitchFamily="18" charset="0"/>
                <a:cs typeface="Times New Roman" pitchFamily="18" charset="0"/>
              </a:rPr>
              <a:t>                     В</a:t>
            </a:r>
            <a:r>
              <a:rPr lang="kk-KZ" sz="1800" dirty="0">
                <a:latin typeface="Times New Roman" pitchFamily="18" charset="0"/>
                <a:cs typeface="Times New Roman" pitchFamily="18" charset="0"/>
              </a:rPr>
              <a:t>) сілтеу                                  D)  сұрау</a:t>
            </a:r>
            <a:endParaRPr lang="ru-RU" sz="1800" dirty="0">
              <a:latin typeface="Times New Roman" pitchFamily="18" charset="0"/>
              <a:cs typeface="Times New Roman" pitchFamily="18" charset="0"/>
            </a:endParaRPr>
          </a:p>
          <a:p>
            <a:pPr marL="0" indent="0">
              <a:buNone/>
            </a:pPr>
            <a:r>
              <a:rPr lang="kk-KZ" sz="1800" dirty="0">
                <a:latin typeface="Times New Roman" pitchFamily="18" charset="0"/>
                <a:cs typeface="Times New Roman" pitchFamily="18" charset="0"/>
              </a:rPr>
              <a:t> </a:t>
            </a:r>
            <a:endParaRPr lang="ru-RU" sz="1800" dirty="0">
              <a:latin typeface="Times New Roman" pitchFamily="18" charset="0"/>
              <a:cs typeface="Times New Roman" pitchFamily="18" charset="0"/>
            </a:endParaRPr>
          </a:p>
          <a:p>
            <a:endParaRPr lang="ru-RU" sz="1800" dirty="0">
              <a:latin typeface="Times New Roman" pitchFamily="18" charset="0"/>
              <a:cs typeface="Times New Roman" pitchFamily="18" charset="0"/>
            </a:endParaRPr>
          </a:p>
        </p:txBody>
      </p:sp>
    </p:spTree>
    <p:extLst>
      <p:ext uri="{BB962C8B-B14F-4D97-AF65-F5344CB8AC3E}">
        <p14:creationId xmlns="" xmlns:p14="http://schemas.microsoft.com/office/powerpoint/2010/main" val="15236094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395930"/>
          </a:xfrm>
        </p:spPr>
        <p:txBody>
          <a:bodyPr/>
          <a:lstStyle/>
          <a:p>
            <a:pPr>
              <a:buNone/>
            </a:pPr>
            <a:endParaRPr lang="kk-KZ" dirty="0" smtClean="0"/>
          </a:p>
          <a:p>
            <a:pPr>
              <a:buNone/>
            </a:pPr>
            <a:r>
              <a:rPr lang="kk-KZ" dirty="0" smtClean="0"/>
              <a:t>                                    </a:t>
            </a:r>
          </a:p>
          <a:p>
            <a:pPr>
              <a:buNone/>
            </a:pPr>
            <a:endParaRPr lang="kk-KZ" dirty="0" smtClean="0"/>
          </a:p>
          <a:p>
            <a:pPr>
              <a:buNone/>
            </a:pPr>
            <a:endParaRPr lang="kk-KZ" dirty="0" smtClean="0"/>
          </a:p>
          <a:p>
            <a:pPr>
              <a:buNone/>
            </a:pP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 1</a:t>
            </a:r>
            <a:r>
              <a:rPr lang="ru-RU" b="1" i="1" dirty="0" smtClean="0">
                <a:latin typeface="Times New Roman" pitchFamily="18" charset="0"/>
                <a:cs typeface="Times New Roman" pitchFamily="18" charset="0"/>
              </a:rPr>
              <a:t>.</a:t>
            </a:r>
            <a:r>
              <a:rPr lang="kk-KZ" b="1" i="1" dirty="0" smtClean="0">
                <a:latin typeface="Times New Roman" pitchFamily="18" charset="0"/>
                <a:cs typeface="Times New Roman" pitchFamily="18" charset="0"/>
              </a:rPr>
              <a:t>С</a:t>
            </a:r>
          </a:p>
          <a:p>
            <a:pPr>
              <a:buNone/>
            </a:pP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2.С</a:t>
            </a:r>
          </a:p>
          <a:p>
            <a:pPr>
              <a:buNone/>
            </a:pP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3.В</a:t>
            </a:r>
          </a:p>
          <a:p>
            <a:pPr>
              <a:buNone/>
            </a:pP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4.С</a:t>
            </a:r>
          </a:p>
          <a:p>
            <a:pPr>
              <a:buNone/>
            </a:pP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5. В</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2543164" cy="1143000"/>
          </a:xfrm>
        </p:spPr>
        <p:txBody>
          <a:bodyPr/>
          <a:lstStyle/>
          <a:p>
            <a:endParaRPr lang="ru-RU" dirty="0"/>
          </a:p>
        </p:txBody>
      </p:sp>
      <p:graphicFrame>
        <p:nvGraphicFramePr>
          <p:cNvPr id="4" name="Таблица 3"/>
          <p:cNvGraphicFramePr>
            <a:graphicFrameLocks noGrp="1"/>
          </p:cNvGraphicFramePr>
          <p:nvPr/>
        </p:nvGraphicFramePr>
        <p:xfrm>
          <a:off x="357158" y="1000108"/>
          <a:ext cx="8501125" cy="5000659"/>
        </p:xfrm>
        <a:graphic>
          <a:graphicData uri="http://schemas.openxmlformats.org/drawingml/2006/table">
            <a:tbl>
              <a:tblPr/>
              <a:tblGrid>
                <a:gridCol w="671822"/>
                <a:gridCol w="516786"/>
                <a:gridCol w="542625"/>
                <a:gridCol w="594303"/>
                <a:gridCol w="603422"/>
                <a:gridCol w="714380"/>
                <a:gridCol w="714380"/>
                <a:gridCol w="603426"/>
                <a:gridCol w="594303"/>
                <a:gridCol w="594303"/>
                <a:gridCol w="542625"/>
                <a:gridCol w="568465"/>
                <a:gridCol w="1240285"/>
              </a:tblGrid>
              <a:tr h="951166">
                <a:tc>
                  <a:txBody>
                    <a:bodyPr/>
                    <a:lstStyle/>
                    <a:p>
                      <a:pPr>
                        <a:spcAft>
                          <a:spcPts val="0"/>
                        </a:spcAft>
                      </a:pPr>
                      <a:endParaRPr lang="kk-KZ" sz="1400" dirty="0">
                        <a:latin typeface="Times New Roman"/>
                        <a:ea typeface="Times New Roman"/>
                        <a:cs typeface="Times New Roman"/>
                      </a:endParaRPr>
                    </a:p>
                  </a:txBody>
                  <a:tcPr marL="68580" marR="68580" marT="0" marB="0" anchor="b">
                    <a:lnL>
                      <a:noFill/>
                    </a:lnL>
                    <a:lnR>
                      <a:noFill/>
                    </a:lnR>
                    <a:lnT>
                      <a:noFill/>
                    </a:lnT>
                    <a:lnB>
                      <a:noFill/>
                    </a:lnB>
                  </a:tcPr>
                </a:tc>
                <a:tc>
                  <a:txBody>
                    <a:bodyPr/>
                    <a:lstStyle/>
                    <a:p>
                      <a:pPr>
                        <a:spcAft>
                          <a:spcPts val="0"/>
                        </a:spcAft>
                      </a:pPr>
                      <a:endParaRPr lang="kk-KZ" sz="1400">
                        <a:latin typeface="Times New Roman"/>
                        <a:ea typeface="Times New Roman"/>
                        <a:cs typeface="Times New Roman"/>
                      </a:endParaRPr>
                    </a:p>
                  </a:txBody>
                  <a:tcPr marL="68580" marR="68580" marT="0" marB="0" anchor="b">
                    <a:lnL>
                      <a:noFill/>
                    </a:lnL>
                    <a:lnR>
                      <a:noFill/>
                    </a:lnR>
                    <a:lnT>
                      <a:noFill/>
                    </a:lnT>
                    <a:lnB>
                      <a:noFill/>
                    </a:lnB>
                  </a:tcPr>
                </a:tc>
                <a:tc>
                  <a:txBody>
                    <a:bodyPr/>
                    <a:lstStyle/>
                    <a:p>
                      <a:pPr>
                        <a:spcAft>
                          <a:spcPts val="0"/>
                        </a:spcAft>
                      </a:pPr>
                      <a:endParaRPr lang="kk-KZ" sz="1400" dirty="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kk-KZ" sz="140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kk-KZ" sz="140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kk-KZ" sz="140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kk-KZ" sz="1400" dirty="0">
                        <a:latin typeface="Times New Roman"/>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0"/>
                        </a:spcAft>
                      </a:pPr>
                      <a:r>
                        <a:rPr lang="ru-RU" sz="6000" dirty="0">
                          <a:latin typeface="Times New Roman"/>
                          <a:ea typeface="Times New Roman"/>
                          <a:cs typeface="Times New Roman"/>
                        </a:rPr>
                        <a:t>с</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dirty="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000" dirty="0">
                        <a:latin typeface="Times New Roman"/>
                        <a:ea typeface="Times New Roman"/>
                        <a:cs typeface="Times New Roman"/>
                      </a:endParaRPr>
                    </a:p>
                  </a:txBody>
                  <a:tcPr marL="68580" marR="68580" marT="0" marB="0" anchor="b">
                    <a:lnL>
                      <a:noFill/>
                    </a:lnL>
                    <a:lnR>
                      <a:noFill/>
                    </a:lnR>
                    <a:lnT>
                      <a:noFill/>
                    </a:lnT>
                    <a:lnB>
                      <a:noFill/>
                    </a:lnB>
                  </a:tcPr>
                </a:tc>
              </a:tr>
              <a:tr h="1022601">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latin typeface="Times New Roman"/>
                          <a:ea typeface="Times New Roman"/>
                          <a:cs typeface="Times New Roman"/>
                        </a:rPr>
                        <a:t> </a:t>
                      </a:r>
                      <a:endParaRPr lang="ru-RU" sz="12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6000" dirty="0" err="1">
                          <a:latin typeface="Times New Roman"/>
                          <a:ea typeface="Times New Roman"/>
                          <a:cs typeface="Times New Roman"/>
                        </a:rPr>
                        <a:t>п</a:t>
                      </a:r>
                      <a:endParaRPr lang="ru-RU" sz="6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0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r>
              <a:tr h="981690">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latin typeface="Times New Roman"/>
                          <a:ea typeface="Times New Roman"/>
                          <a:cs typeface="Times New Roman"/>
                        </a:rPr>
                        <a:t> </a:t>
                      </a:r>
                      <a:r>
                        <a:rPr lang="ru-RU" sz="1400" dirty="0" err="1" smtClean="0">
                          <a:latin typeface="Times New Roman"/>
                          <a:ea typeface="Times New Roman"/>
                          <a:cs typeface="Times New Roman"/>
                        </a:rPr>
                        <a:t>ф</a:t>
                      </a:r>
                      <a:endParaRPr lang="ru-RU" sz="12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latin typeface="Times New Roman"/>
                          <a:ea typeface="Times New Roman"/>
                          <a:cs typeface="Times New Roman"/>
                        </a:rPr>
                        <a:t> </a:t>
                      </a:r>
                      <a:r>
                        <a:rPr lang="ru-RU" sz="1400" dirty="0" smtClean="0">
                          <a:latin typeface="Times New Roman"/>
                          <a:ea typeface="Times New Roman"/>
                          <a:cs typeface="Times New Roman"/>
                        </a:rPr>
                        <a:t>у</a:t>
                      </a:r>
                      <a:endParaRPr lang="ru-RU" sz="12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latin typeface="Times New Roman"/>
                          <a:ea typeface="Times New Roman"/>
                          <a:cs typeface="Times New Roman"/>
                        </a:rPr>
                        <a:t> </a:t>
                      </a:r>
                      <a:r>
                        <a:rPr lang="ru-RU" sz="1400" dirty="0" smtClean="0">
                          <a:latin typeface="Times New Roman"/>
                          <a:ea typeface="Times New Roman"/>
                          <a:cs typeface="Times New Roman"/>
                        </a:rPr>
                        <a:t>т</a:t>
                      </a:r>
                      <a:endParaRPr lang="ru-RU" sz="12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latin typeface="Times New Roman"/>
                          <a:ea typeface="Times New Roman"/>
                          <a:cs typeface="Times New Roman"/>
                        </a:rPr>
                        <a:t> </a:t>
                      </a:r>
                      <a:r>
                        <a:rPr lang="ru-RU" sz="1400" dirty="0" smtClean="0">
                          <a:latin typeface="Times New Roman"/>
                          <a:ea typeface="Times New Roman"/>
                          <a:cs typeface="Times New Roman"/>
                        </a:rPr>
                        <a:t>б</a:t>
                      </a:r>
                      <a:endParaRPr lang="ru-RU" sz="12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6000" dirty="0">
                          <a:latin typeface="Times New Roman"/>
                          <a:ea typeface="Times New Roman"/>
                          <a:cs typeface="Times New Roman"/>
                        </a:rPr>
                        <a:t>о</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dirty="0">
                          <a:latin typeface="Times New Roman"/>
                          <a:ea typeface="Times New Roman"/>
                          <a:cs typeface="Times New Roman"/>
                        </a:rPr>
                        <a:t> </a:t>
                      </a:r>
                      <a:r>
                        <a:rPr lang="ru-RU" sz="1400" dirty="0" smtClean="0">
                          <a:latin typeface="Times New Roman"/>
                          <a:ea typeface="Times New Roman"/>
                          <a:cs typeface="Times New Roman"/>
                        </a:rPr>
                        <a:t>л</a:t>
                      </a:r>
                      <a:endParaRPr lang="ru-RU" sz="12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spcAft>
                          <a:spcPts val="0"/>
                        </a:spcAft>
                      </a:pPr>
                      <a:endParaRPr lang="ru-RU" sz="1000">
                        <a:latin typeface="Times New Roman"/>
                        <a:ea typeface="Times New Roman"/>
                        <a:cs typeface="Times New Roman"/>
                      </a:endParaRPr>
                    </a:p>
                  </a:txBody>
                  <a:tcPr marL="68580" marR="68580" marT="0" marB="0" anchor="b">
                    <a:lnL>
                      <a:noFill/>
                    </a:lnL>
                    <a:lnR>
                      <a:noFill/>
                    </a:lnR>
                    <a:lnT>
                      <a:noFill/>
                    </a:lnT>
                    <a:lnB>
                      <a:noFill/>
                    </a:lnB>
                  </a:tcPr>
                </a:tc>
              </a:tr>
              <a:tr h="1022601">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6000" dirty="0" err="1">
                          <a:latin typeface="Times New Roman"/>
                          <a:ea typeface="Times New Roman"/>
                          <a:cs typeface="Times New Roman"/>
                        </a:rPr>
                        <a:t>р</a:t>
                      </a:r>
                      <a:endParaRPr lang="ru-RU" sz="6000" dirty="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a:noFill/>
                    </a:lnB>
                  </a:tcPr>
                </a:tc>
                <a:tc>
                  <a:txBody>
                    <a:bodyPr/>
                    <a:lstStyle/>
                    <a:p>
                      <a:pPr>
                        <a:spcAft>
                          <a:spcPts val="0"/>
                        </a:spcAft>
                      </a:pPr>
                      <a:endParaRPr lang="ru-RU" sz="1000">
                        <a:latin typeface="Times New Roman"/>
                        <a:ea typeface="Times New Roman"/>
                        <a:cs typeface="Times New Roman"/>
                      </a:endParaRPr>
                    </a:p>
                  </a:txBody>
                  <a:tcPr marL="68580" marR="68580" marT="0" marB="0" anchor="b">
                    <a:lnL>
                      <a:noFill/>
                    </a:lnL>
                    <a:lnR>
                      <a:noFill/>
                    </a:lnR>
                    <a:lnT>
                      <a:noFill/>
                    </a:lnT>
                    <a:lnB>
                      <a:noFill/>
                    </a:lnB>
                  </a:tcPr>
                </a:tc>
              </a:tr>
              <a:tr h="1022601">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6000" dirty="0">
                          <a:latin typeface="Times New Roman"/>
                          <a:ea typeface="Times New Roman"/>
                          <a:cs typeface="Times New Roman"/>
                        </a:rPr>
                        <a:t>т</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Times New Roman"/>
                          <a:cs typeface="Times New Roman"/>
                        </a:rPr>
                        <a:t> </a:t>
                      </a:r>
                      <a:endParaRPr lang="ru-RU" sz="12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ru-RU" sz="1400">
                        <a:latin typeface="Times New Roman"/>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spcAft>
                          <a:spcPts val="0"/>
                        </a:spcAft>
                      </a:pPr>
                      <a:endParaRPr lang="ru-RU" sz="1400">
                        <a:latin typeface="Times New Roman"/>
                        <a:ea typeface="Times New Roman"/>
                        <a:cs typeface="Times New Roman"/>
                      </a:endParaRPr>
                    </a:p>
                  </a:txBody>
                  <a:tcPr marL="68580" marR="68580" marT="0" marB="0" anchor="b">
                    <a:lnL>
                      <a:noFill/>
                    </a:lnL>
                    <a:lnR>
                      <a:noFill/>
                    </a:lnR>
                    <a:lnT>
                      <a:noFill/>
                    </a:lnT>
                    <a:lnB>
                      <a:noFill/>
                    </a:lnB>
                  </a:tcPr>
                </a:tc>
                <a:tc>
                  <a:txBody>
                    <a:bodyPr/>
                    <a:lstStyle/>
                    <a:p>
                      <a:pPr>
                        <a:spcAft>
                          <a:spcPts val="0"/>
                        </a:spcAft>
                      </a:pPr>
                      <a:endParaRPr lang="ru-RU" sz="1000" dirty="0">
                        <a:latin typeface="Times New Roman"/>
                        <a:ea typeface="Times New Roman"/>
                        <a:cs typeface="Times New Roman"/>
                      </a:endParaRPr>
                    </a:p>
                  </a:txBody>
                  <a:tcPr marL="68580" marR="6858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1643074"/>
          </a:xfrm>
        </p:spPr>
        <p:txBody>
          <a:bodyPr>
            <a:normAutofit fontScale="90000"/>
          </a:bodyPr>
          <a:lstStyle/>
          <a:p>
            <a:pPr algn="ctr"/>
            <a:r>
              <a:rPr lang="kk-KZ" sz="8000" b="1" dirty="0" smtClean="0">
                <a:latin typeface="Times New Roman" pitchFamily="18" charset="0"/>
                <a:cs typeface="Times New Roman" pitchFamily="18" charset="0"/>
              </a:rPr>
              <a:t>Сөздік</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935480"/>
            <a:ext cx="8229600" cy="3922412"/>
          </a:xfrm>
        </p:spPr>
        <p:txBody>
          <a:bodyPr/>
          <a:lstStyle/>
          <a:p>
            <a:r>
              <a:rPr lang="kk-KZ" sz="4000" b="1" dirty="0" smtClean="0">
                <a:latin typeface="Times New Roman" pitchFamily="18" charset="0"/>
                <a:cs typeface="Times New Roman" pitchFamily="18" charset="0"/>
              </a:rPr>
              <a:t>мәнерлеп сырғанау – фигурное катание</a:t>
            </a:r>
            <a:endParaRPr lang="ru-RU" sz="4000" b="1" dirty="0" smtClean="0">
              <a:latin typeface="Times New Roman" pitchFamily="18" charset="0"/>
              <a:cs typeface="Times New Roman" pitchFamily="18" charset="0"/>
            </a:endParaRPr>
          </a:p>
          <a:p>
            <a:r>
              <a:rPr lang="kk-KZ" sz="4000" b="1" dirty="0" smtClean="0">
                <a:latin typeface="Times New Roman" pitchFamily="18" charset="0"/>
                <a:cs typeface="Times New Roman" pitchFamily="18" charset="0"/>
              </a:rPr>
              <a:t>негізінен – в основном</a:t>
            </a:r>
            <a:endParaRPr lang="ru-RU" sz="4000" b="1" dirty="0" smtClean="0">
              <a:latin typeface="Times New Roman" pitchFamily="18" charset="0"/>
              <a:cs typeface="Times New Roman" pitchFamily="18" charset="0"/>
            </a:endParaRPr>
          </a:p>
          <a:p>
            <a:r>
              <a:rPr lang="kk-KZ" sz="4000" b="1" dirty="0" smtClean="0">
                <a:latin typeface="Times New Roman" pitchFamily="18" charset="0"/>
                <a:cs typeface="Times New Roman" pitchFamily="18" charset="0"/>
              </a:rPr>
              <a:t>айналысады – занимаются</a:t>
            </a:r>
            <a:endParaRPr lang="ru-RU" sz="4000" b="1" dirty="0" smtClean="0">
              <a:latin typeface="Times New Roman" pitchFamily="18" charset="0"/>
              <a:cs typeface="Times New Roman" pitchFamily="18" charset="0"/>
            </a:endParaRPr>
          </a:p>
          <a:p>
            <a:r>
              <a:rPr lang="kk-KZ" sz="4000" b="1" dirty="0" smtClean="0">
                <a:latin typeface="Times New Roman" pitchFamily="18" charset="0"/>
                <a:cs typeface="Times New Roman" pitchFamily="18" charset="0"/>
              </a:rPr>
              <a:t>денсаулық - здоровье</a:t>
            </a:r>
            <a:endParaRPr lang="ru-RU" sz="4000" b="1"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785786" y="714356"/>
            <a:ext cx="3071834" cy="3308129"/>
          </a:xfrm>
          <a:prstGeom prst="rect">
            <a:avLst/>
          </a:prstGeom>
          <a:ln>
            <a:noFill/>
          </a:ln>
          <a:effectLst>
            <a:softEdge rad="112500"/>
          </a:effectLst>
        </p:spPr>
      </p:pic>
      <p:pic>
        <p:nvPicPr>
          <p:cNvPr id="6" name="Рисунок 5" descr="ba2224e68b827e5443c2ea242a606691-3.jpg"/>
          <p:cNvPicPr>
            <a:picLocks noChangeAspect="1"/>
          </p:cNvPicPr>
          <p:nvPr/>
        </p:nvPicPr>
        <p:blipFill>
          <a:blip r:embed="rId3"/>
          <a:srcRect l="1250" t="3125" r="2500" b="4928"/>
          <a:stretch>
            <a:fillRect/>
          </a:stretch>
        </p:blipFill>
        <p:spPr>
          <a:xfrm>
            <a:off x="2928926" y="3857628"/>
            <a:ext cx="4098580" cy="2714644"/>
          </a:xfrm>
          <a:prstGeom prst="rect">
            <a:avLst/>
          </a:prstGeom>
          <a:ln>
            <a:noFill/>
          </a:ln>
          <a:effectLst>
            <a:softEdge rad="112500"/>
          </a:effectLst>
        </p:spPr>
      </p:pic>
      <p:pic>
        <p:nvPicPr>
          <p:cNvPr id="7" name="Рисунок 6" descr="RIA-366303-Original.jpgc.jpg"/>
          <p:cNvPicPr>
            <a:picLocks noChangeAspect="1"/>
          </p:cNvPicPr>
          <p:nvPr/>
        </p:nvPicPr>
        <p:blipFill>
          <a:blip r:embed="rId4"/>
          <a:stretch>
            <a:fillRect/>
          </a:stretch>
        </p:blipFill>
        <p:spPr>
          <a:xfrm>
            <a:off x="4143372" y="928670"/>
            <a:ext cx="4667250" cy="2609850"/>
          </a:xfrm>
          <a:prstGeom prst="rect">
            <a:avLst/>
          </a:prstGeom>
          <a:ln>
            <a:noFill/>
          </a:ln>
          <a:effectLst>
            <a:softEdge rad="112500"/>
          </a:effectLst>
        </p:spPr>
      </p:pic>
      <p:pic>
        <p:nvPicPr>
          <p:cNvPr id="5" name="Рисунок 4" descr="ba2224e68b827e5443c2ea242a606691-3.jpg"/>
          <p:cNvPicPr>
            <a:picLocks noChangeAspect="1"/>
          </p:cNvPicPr>
          <p:nvPr/>
        </p:nvPicPr>
        <p:blipFill>
          <a:blip r:embed="rId3"/>
          <a:srcRect l="1250" t="3125" r="2500" b="4928"/>
          <a:stretch>
            <a:fillRect/>
          </a:stretch>
        </p:blipFill>
        <p:spPr>
          <a:xfrm>
            <a:off x="3081326" y="4010028"/>
            <a:ext cx="4098580" cy="2714644"/>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go.mail.ru/imgpreview?key=http%3A//sport.today.kz/i.php%3Fi%3Dbig/2011/02/04/2122.jpg%26l%3Dru&amp;mb=imgdb_preview_56&amp;q=90&amp;w=231"/>
          <p:cNvPicPr>
            <a:picLocks noGrp="1"/>
          </p:cNvPicPr>
          <p:nvPr>
            <p:ph idx="1"/>
          </p:nvPr>
        </p:nvPicPr>
        <p:blipFill>
          <a:blip r:embed="rId2"/>
          <a:srcRect/>
          <a:stretch>
            <a:fillRect/>
          </a:stretch>
        </p:blipFill>
        <p:spPr bwMode="auto">
          <a:xfrm>
            <a:off x="539552" y="980728"/>
            <a:ext cx="3084607" cy="1705299"/>
          </a:xfrm>
          <a:prstGeom prst="rect">
            <a:avLst/>
          </a:prstGeom>
          <a:noFill/>
          <a:ln w="9525">
            <a:noFill/>
            <a:miter lim="800000"/>
            <a:headEnd/>
            <a:tailEnd/>
          </a:ln>
        </p:spPr>
      </p:pic>
      <p:pic>
        <p:nvPicPr>
          <p:cNvPr id="5" name="Рисунок 4" descr="Киселев и Васильев могут перейти «Сарыарку»"/>
          <p:cNvPicPr/>
          <p:nvPr/>
        </p:nvPicPr>
        <p:blipFill>
          <a:blip r:embed="rId3"/>
          <a:srcRect/>
          <a:stretch>
            <a:fillRect/>
          </a:stretch>
        </p:blipFill>
        <p:spPr bwMode="auto">
          <a:xfrm>
            <a:off x="4931129" y="980728"/>
            <a:ext cx="3300884" cy="1713658"/>
          </a:xfrm>
          <a:prstGeom prst="rect">
            <a:avLst/>
          </a:prstGeom>
          <a:noFill/>
          <a:ln w="9525">
            <a:noFill/>
            <a:miter lim="800000"/>
            <a:headEnd/>
            <a:tailEnd/>
          </a:ln>
        </p:spPr>
      </p:pic>
      <p:pic>
        <p:nvPicPr>
          <p:cNvPr id="6" name="Рисунок 5" descr="http://sport.today.kz/i.php?l=ru&amp;i=big/2012/01/08/3542.jpg"/>
          <p:cNvPicPr/>
          <p:nvPr/>
        </p:nvPicPr>
        <p:blipFill>
          <a:blip r:embed="rId4"/>
          <a:srcRect/>
          <a:stretch>
            <a:fillRect/>
          </a:stretch>
        </p:blipFill>
        <p:spPr bwMode="auto">
          <a:xfrm>
            <a:off x="539551" y="3501008"/>
            <a:ext cx="3081655" cy="2317115"/>
          </a:xfrm>
          <a:prstGeom prst="rect">
            <a:avLst/>
          </a:prstGeom>
          <a:noFill/>
          <a:ln w="9525">
            <a:noFill/>
            <a:miter lim="800000"/>
            <a:headEnd/>
            <a:tailEnd/>
          </a:ln>
        </p:spPr>
      </p:pic>
      <p:pic>
        <p:nvPicPr>
          <p:cNvPr id="7" name="Рисунок 6" descr="Лыжник Алексей Полторанин: «Я счастлив, что оказался на пьедестале»"/>
          <p:cNvPicPr/>
          <p:nvPr/>
        </p:nvPicPr>
        <p:blipFill>
          <a:blip r:embed="rId5"/>
          <a:srcRect/>
          <a:stretch>
            <a:fillRect/>
          </a:stretch>
        </p:blipFill>
        <p:spPr bwMode="auto">
          <a:xfrm>
            <a:off x="5010889" y="3501008"/>
            <a:ext cx="3300884" cy="2317115"/>
          </a:xfrm>
          <a:prstGeom prst="rect">
            <a:avLst/>
          </a:prstGeom>
          <a:noFill/>
          <a:ln w="9525">
            <a:noFill/>
            <a:miter lim="800000"/>
            <a:headEnd/>
            <a:tailEnd/>
          </a:ln>
        </p:spPr>
      </p:pic>
      <p:sp>
        <p:nvSpPr>
          <p:cNvPr id="8" name="TextBox 7"/>
          <p:cNvSpPr txBox="1"/>
          <p:nvPr/>
        </p:nvSpPr>
        <p:spPr>
          <a:xfrm>
            <a:off x="892247" y="2819295"/>
            <a:ext cx="2376264" cy="369332"/>
          </a:xfrm>
          <a:prstGeom prst="rect">
            <a:avLst/>
          </a:prstGeom>
          <a:noFill/>
        </p:spPr>
        <p:txBody>
          <a:bodyPr wrap="square" rtlCol="0">
            <a:spAutoFit/>
          </a:bodyPr>
          <a:lstStyle/>
          <a:p>
            <a:r>
              <a:rPr lang="ru-RU" dirty="0" smtClean="0"/>
              <a:t>Денис </a:t>
            </a:r>
            <a:r>
              <a:rPr lang="ru-RU" dirty="0" err="1" smtClean="0"/>
              <a:t>Тен</a:t>
            </a:r>
            <a:endParaRPr lang="ru-RU" dirty="0"/>
          </a:p>
        </p:txBody>
      </p:sp>
      <p:sp>
        <p:nvSpPr>
          <p:cNvPr id="9" name="TextBox 8"/>
          <p:cNvSpPr txBox="1"/>
          <p:nvPr/>
        </p:nvSpPr>
        <p:spPr>
          <a:xfrm>
            <a:off x="5508103" y="2819295"/>
            <a:ext cx="2723909" cy="369332"/>
          </a:xfrm>
          <a:prstGeom prst="rect">
            <a:avLst/>
          </a:prstGeom>
          <a:noFill/>
        </p:spPr>
        <p:txBody>
          <a:bodyPr wrap="square" rtlCol="0">
            <a:spAutoFit/>
          </a:bodyPr>
          <a:lstStyle/>
          <a:p>
            <a:r>
              <a:rPr lang="ru-RU" dirty="0" smtClean="0"/>
              <a:t>«</a:t>
            </a:r>
            <a:r>
              <a:rPr lang="kk-KZ" dirty="0" smtClean="0"/>
              <a:t>Сарыарқа</a:t>
            </a:r>
            <a:r>
              <a:rPr lang="ru-RU" dirty="0" smtClean="0"/>
              <a:t>» командасы</a:t>
            </a:r>
            <a:endParaRPr lang="ru-RU" dirty="0"/>
          </a:p>
        </p:txBody>
      </p:sp>
      <p:sp>
        <p:nvSpPr>
          <p:cNvPr id="10" name="TextBox 9"/>
          <p:cNvSpPr txBox="1"/>
          <p:nvPr/>
        </p:nvSpPr>
        <p:spPr>
          <a:xfrm>
            <a:off x="892247" y="5949280"/>
            <a:ext cx="2455617" cy="369332"/>
          </a:xfrm>
          <a:prstGeom prst="rect">
            <a:avLst/>
          </a:prstGeom>
          <a:noFill/>
        </p:spPr>
        <p:txBody>
          <a:bodyPr wrap="square" rtlCol="0">
            <a:spAutoFit/>
          </a:bodyPr>
          <a:lstStyle/>
          <a:p>
            <a:r>
              <a:rPr lang="ru-RU" dirty="0" smtClean="0"/>
              <a:t>Екатерина  Айдова</a:t>
            </a:r>
            <a:endParaRPr lang="ru-RU" dirty="0"/>
          </a:p>
        </p:txBody>
      </p:sp>
      <p:sp>
        <p:nvSpPr>
          <p:cNvPr id="12" name="TextBox 11"/>
          <p:cNvSpPr txBox="1"/>
          <p:nvPr/>
        </p:nvSpPr>
        <p:spPr>
          <a:xfrm>
            <a:off x="5365186" y="5949280"/>
            <a:ext cx="2592289" cy="369332"/>
          </a:xfrm>
          <a:prstGeom prst="rect">
            <a:avLst/>
          </a:prstGeom>
          <a:noFill/>
        </p:spPr>
        <p:txBody>
          <a:bodyPr wrap="square" rtlCol="0">
            <a:spAutoFit/>
          </a:bodyPr>
          <a:lstStyle/>
          <a:p>
            <a:r>
              <a:rPr lang="ru-RU" dirty="0" smtClean="0"/>
              <a:t>Владимир Смирнов</a:t>
            </a:r>
            <a:endParaRPr lang="ru-RU" dirty="0"/>
          </a:p>
        </p:txBody>
      </p:sp>
    </p:spTree>
    <p:extLst>
      <p:ext uri="{BB962C8B-B14F-4D97-AF65-F5344CB8AC3E}">
        <p14:creationId xmlns="" xmlns:p14="http://schemas.microsoft.com/office/powerpoint/2010/main" val="1572466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heel(1)">
                                      <p:cBhvr>
                                        <p:cTn id="26" dur="20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000108"/>
            <a:ext cx="8643998" cy="5286412"/>
          </a:xfrm>
        </p:spPr>
        <p:txBody>
          <a:bodyPr>
            <a:noAutofit/>
          </a:bodyPr>
          <a:lstStyle/>
          <a:p>
            <a:pPr marL="0" indent="539750" algn="just">
              <a:buNone/>
            </a:pPr>
            <a:r>
              <a:rPr lang="kk-KZ" sz="3600" dirty="0" smtClean="0">
                <a:latin typeface="Times New Roman" pitchFamily="18" charset="0"/>
                <a:cs typeface="Times New Roman" pitchFamily="18" charset="0"/>
              </a:rPr>
              <a:t>Қысқы спорт түрлері өте көп. Олар шаңғы тебу, коньки тебу, мәнерлеп сырғанау, хоккей ойнау және тағы басқа. Негізінен балалар қыста шаңғы тебумен, коньки тебумен айналысады. Ер балалар хоккей ойнайды. Өзім мектептегі шаңғы тебу үйірмесіне барамын. Қысқы спорт адамның денесін шынықтырып, денсаулығын жақсартады</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Антоним</a:t>
            </a:r>
            <a:r>
              <a:rPr lang="kk-KZ" dirty="0" smtClean="0"/>
              <a:t>ін тап</a:t>
            </a:r>
            <a:endParaRPr lang="ru-RU" dirty="0"/>
          </a:p>
        </p:txBody>
      </p:sp>
      <p:sp>
        <p:nvSpPr>
          <p:cNvPr id="3" name="Объект 2"/>
          <p:cNvSpPr>
            <a:spLocks noGrp="1"/>
          </p:cNvSpPr>
          <p:nvPr>
            <p:ph idx="1"/>
          </p:nvPr>
        </p:nvSpPr>
        <p:spPr/>
        <p:txBody>
          <a:bodyPr>
            <a:normAutofit/>
          </a:bodyPr>
          <a:lstStyle/>
          <a:p>
            <a:r>
              <a:rPr lang="kk-KZ" sz="5400" dirty="0" smtClean="0">
                <a:latin typeface="Times New Roman" pitchFamily="18" charset="0"/>
                <a:cs typeface="Times New Roman" pitchFamily="18" charset="0"/>
              </a:rPr>
              <a:t>Ер балалар –</a:t>
            </a:r>
          </a:p>
          <a:p>
            <a:r>
              <a:rPr lang="kk-KZ" sz="5400" dirty="0" smtClean="0">
                <a:latin typeface="Times New Roman" pitchFamily="18" charset="0"/>
                <a:cs typeface="Times New Roman" pitchFamily="18" charset="0"/>
              </a:rPr>
              <a:t>Көп - </a:t>
            </a:r>
            <a:endParaRPr lang="ru-RU" sz="5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036626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00042"/>
            <a:ext cx="8229600" cy="775542"/>
          </a:xfrm>
        </p:spPr>
        <p:txBody>
          <a:bodyPr>
            <a:noAutofit/>
          </a:bodyPr>
          <a:lstStyle/>
          <a:p>
            <a:r>
              <a:rPr lang="kk-KZ" sz="3600" b="1" dirty="0" smtClean="0">
                <a:latin typeface="Times New Roman" pitchFamily="18" charset="0"/>
                <a:cs typeface="Times New Roman" pitchFamily="18" charset="0"/>
              </a:rPr>
              <a:t>Берілген есімдіктерді топтарға бөліңіз</a:t>
            </a:r>
            <a:endParaRPr lang="ru-RU" sz="3600"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500034" y="1994540"/>
          <a:ext cx="8215370" cy="4736572"/>
        </p:xfrm>
        <a:graphic>
          <a:graphicData uri="http://schemas.openxmlformats.org/drawingml/2006/table">
            <a:tbl>
              <a:tblPr/>
              <a:tblGrid>
                <a:gridCol w="1574832"/>
                <a:gridCol w="1574832"/>
                <a:gridCol w="1732314"/>
                <a:gridCol w="1732314"/>
                <a:gridCol w="1601078"/>
              </a:tblGrid>
              <a:tr h="469372">
                <a:tc rowSpan="2">
                  <a:txBody>
                    <a:bodyPr/>
                    <a:lstStyle/>
                    <a:p>
                      <a:pPr algn="ctr">
                        <a:spcAft>
                          <a:spcPts val="0"/>
                        </a:spcAft>
                      </a:pPr>
                      <a:endParaRPr lang="ru-RU" sz="2000" dirty="0">
                        <a:latin typeface="Times New Roman"/>
                        <a:ea typeface="Times New Roman"/>
                        <a:cs typeface="Times New Roman"/>
                      </a:endParaRPr>
                    </a:p>
                    <a:p>
                      <a:pPr algn="ctr">
                        <a:spcAft>
                          <a:spcPts val="0"/>
                        </a:spcAft>
                      </a:pPr>
                      <a:r>
                        <a:rPr lang="kk-KZ" sz="2000" b="1" dirty="0">
                          <a:latin typeface="Times New Roman"/>
                          <a:ea typeface="Times New Roman"/>
                          <a:cs typeface="Times New Roman"/>
                        </a:rPr>
                        <a:t>Есімдік</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2000" b="1">
                          <a:latin typeface="Times New Roman"/>
                          <a:ea typeface="Times New Roman"/>
                          <a:cs typeface="Times New Roman"/>
                        </a:rPr>
                        <a:t>1</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2000" b="1">
                          <a:latin typeface="Times New Roman"/>
                          <a:ea typeface="Times New Roman"/>
                          <a:cs typeface="Times New Roman"/>
                        </a:rPr>
                        <a:t>2</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2000" b="1">
                          <a:latin typeface="Times New Roman"/>
                          <a:ea typeface="Times New Roman"/>
                          <a:cs typeface="Times New Roman"/>
                        </a:rPr>
                        <a:t>3</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kk-KZ" sz="2000" b="1">
                          <a:latin typeface="Times New Roman"/>
                          <a:ea typeface="Times New Roman"/>
                          <a:cs typeface="Times New Roman"/>
                        </a:rPr>
                        <a:t>        4         </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6293">
                <a:tc vMerge="1">
                  <a:txBody>
                    <a:bodyPr/>
                    <a:lstStyle/>
                    <a:p>
                      <a:endParaRPr lang="ru-RU"/>
                    </a:p>
                  </a:txBody>
                  <a:tcPr/>
                </a:tc>
                <a:tc>
                  <a:txBody>
                    <a:bodyPr/>
                    <a:lstStyle/>
                    <a:p>
                      <a:pPr algn="ctr">
                        <a:spcAft>
                          <a:spcPts val="0"/>
                        </a:spcAft>
                      </a:pPr>
                      <a:r>
                        <a:rPr lang="kk-KZ" sz="2000" b="1" dirty="0">
                          <a:latin typeface="Times New Roman"/>
                          <a:ea typeface="Times New Roman"/>
                          <a:cs typeface="Times New Roman"/>
                        </a:rPr>
                        <a:t>Жіктеу</a:t>
                      </a:r>
                      <a:endParaRPr lang="ru-RU" sz="2000" dirty="0">
                        <a:latin typeface="Times New Roman"/>
                        <a:ea typeface="Times New Roman"/>
                        <a:cs typeface="Times New Roman"/>
                      </a:endParaRPr>
                    </a:p>
                    <a:p>
                      <a:pPr algn="ctr">
                        <a:spcAft>
                          <a:spcPts val="0"/>
                        </a:spcAft>
                      </a:pPr>
                      <a:r>
                        <a:rPr lang="kk-KZ" sz="2000" b="1" dirty="0">
                          <a:latin typeface="Times New Roman"/>
                          <a:ea typeface="Times New Roman"/>
                          <a:cs typeface="Times New Roman"/>
                        </a:rPr>
                        <a:t>есімдігі</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2000" b="1">
                          <a:latin typeface="Times New Roman"/>
                          <a:ea typeface="Times New Roman"/>
                          <a:cs typeface="Times New Roman"/>
                        </a:rPr>
                        <a:t>өздік</a:t>
                      </a:r>
                      <a:endParaRPr lang="ru-RU" sz="2000">
                        <a:latin typeface="Times New Roman"/>
                        <a:ea typeface="Times New Roman"/>
                        <a:cs typeface="Times New Roman"/>
                      </a:endParaRPr>
                    </a:p>
                    <a:p>
                      <a:pPr algn="ctr">
                        <a:spcAft>
                          <a:spcPts val="0"/>
                        </a:spcAft>
                      </a:pPr>
                      <a:r>
                        <a:rPr lang="kk-KZ" sz="2000" b="1">
                          <a:latin typeface="Times New Roman"/>
                          <a:ea typeface="Times New Roman"/>
                          <a:cs typeface="Times New Roman"/>
                        </a:rPr>
                        <a:t>есімдігі</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2000" b="1">
                          <a:latin typeface="Times New Roman"/>
                          <a:ea typeface="Times New Roman"/>
                          <a:cs typeface="Times New Roman"/>
                        </a:rPr>
                        <a:t>Сілтеу</a:t>
                      </a:r>
                      <a:endParaRPr lang="ru-RU" sz="2000">
                        <a:latin typeface="Times New Roman"/>
                        <a:ea typeface="Times New Roman"/>
                        <a:cs typeface="Times New Roman"/>
                      </a:endParaRPr>
                    </a:p>
                    <a:p>
                      <a:pPr algn="ctr">
                        <a:spcAft>
                          <a:spcPts val="0"/>
                        </a:spcAft>
                      </a:pPr>
                      <a:r>
                        <a:rPr lang="kk-KZ" sz="2000" b="1">
                          <a:latin typeface="Times New Roman"/>
                          <a:ea typeface="Times New Roman"/>
                          <a:cs typeface="Times New Roman"/>
                        </a:rPr>
                        <a:t>есімдігі</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kk-KZ" sz="2000" b="1">
                          <a:latin typeface="Times New Roman"/>
                          <a:ea typeface="Times New Roman"/>
                          <a:cs typeface="Times New Roman"/>
                        </a:rPr>
                        <a:t>Сұрау </a:t>
                      </a:r>
                      <a:endParaRPr lang="ru-RU" sz="2000">
                        <a:latin typeface="Times New Roman"/>
                        <a:ea typeface="Times New Roman"/>
                        <a:cs typeface="Times New Roman"/>
                      </a:endParaRPr>
                    </a:p>
                    <a:p>
                      <a:pPr algn="ctr">
                        <a:spcAft>
                          <a:spcPts val="0"/>
                        </a:spcAft>
                      </a:pPr>
                      <a:r>
                        <a:rPr lang="kk-KZ" sz="2000" b="1">
                          <a:latin typeface="Times New Roman"/>
                          <a:ea typeface="Times New Roman"/>
                          <a:cs typeface="Times New Roman"/>
                        </a:rPr>
                        <a:t>есімдігі</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dirty="0">
                          <a:latin typeface="Times New Roman"/>
                          <a:ea typeface="Times New Roman"/>
                          <a:cs typeface="Times New Roman"/>
                        </a:rPr>
                        <a:t>сен</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dirty="0">
                          <a:latin typeface="Times New Roman"/>
                          <a:ea typeface="Times New Roman"/>
                          <a:cs typeface="Times New Roman"/>
                        </a:rPr>
                        <a:t>анау</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dirty="0">
                          <a:latin typeface="Times New Roman"/>
                          <a:ea typeface="Times New Roman"/>
                          <a:cs typeface="Times New Roman"/>
                        </a:rPr>
                        <a:t>кім</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dirty="0">
                          <a:latin typeface="Times New Roman"/>
                          <a:ea typeface="Times New Roman"/>
                          <a:cs typeface="Times New Roman"/>
                        </a:rPr>
                        <a:t>олар</a:t>
                      </a: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кімдер</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өзім</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осы</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өзіңіз</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мына</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маған</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қайдан</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146">
                <a:tc>
                  <a:txBody>
                    <a:bodyPr/>
                    <a:lstStyle/>
                    <a:p>
                      <a:pPr algn="just">
                        <a:spcAft>
                          <a:spcPts val="0"/>
                        </a:spcAft>
                      </a:pPr>
                      <a:r>
                        <a:rPr lang="kk-KZ" sz="2000" b="1">
                          <a:latin typeface="Times New Roman"/>
                          <a:ea typeface="Times New Roman"/>
                          <a:cs typeface="Times New Roman"/>
                        </a:rPr>
                        <a:t>олар</a:t>
                      </a: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ru-RU"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703912"/>
          </a:xfrm>
        </p:spPr>
        <p:txBody>
          <a:bodyPr>
            <a:normAutofit fontScale="92500" lnSpcReduction="20000"/>
          </a:bodyPr>
          <a:lstStyle/>
          <a:p>
            <a:pPr marL="0" indent="0">
              <a:buNone/>
            </a:pPr>
            <a:r>
              <a:rPr lang="ru-RU" sz="3200" b="1" i="1" dirty="0">
                <a:latin typeface="Times New Roman" pitchFamily="18" charset="0"/>
                <a:cs typeface="Times New Roman" pitchFamily="18" charset="0"/>
              </a:rPr>
              <a:t>Футбол т</a:t>
            </a:r>
            <a:r>
              <a:rPr lang="kk-KZ" sz="3200" b="1" i="1" dirty="0">
                <a:latin typeface="Times New Roman" pitchFamily="18" charset="0"/>
                <a:cs typeface="Times New Roman" pitchFamily="18" charset="0"/>
              </a:rPr>
              <a:t>үгіл,  хоккейді</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Біледі ғой көп адам.</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Допты қыздар теппейді,</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Ал мен болсам тебе алам!</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Дейді  Қанат мақтанып,</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Білгішін - ай мынаның!</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Жылауға да шақ қалып,</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Мен ренжіп тұрамын.</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Менде оның ісі жоқ,</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Оған «мақтау» керегі,</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Көп білетін кісі боп,</a:t>
            </a:r>
            <a:endParaRPr lang="ru-RU" sz="3200" i="1" dirty="0">
              <a:latin typeface="Times New Roman" pitchFamily="18" charset="0"/>
              <a:cs typeface="Times New Roman" pitchFamily="18" charset="0"/>
            </a:endParaRPr>
          </a:p>
          <a:p>
            <a:pPr marL="0" indent="0">
              <a:buNone/>
            </a:pPr>
            <a:r>
              <a:rPr lang="kk-KZ" sz="3200" b="1" i="1" dirty="0">
                <a:latin typeface="Times New Roman" pitchFamily="18" charset="0"/>
                <a:cs typeface="Times New Roman" pitchFamily="18" charset="0"/>
              </a:rPr>
              <a:t>Көрінгісі келеді.</a:t>
            </a:r>
            <a:endParaRPr lang="ru-RU" sz="3200" i="1" dirty="0">
              <a:latin typeface="Times New Roman" pitchFamily="18" charset="0"/>
              <a:cs typeface="Times New Roman" pitchFamily="18" charset="0"/>
            </a:endParaRPr>
          </a:p>
          <a:p>
            <a:endParaRPr lang="ru-RU" i="1" dirty="0"/>
          </a:p>
        </p:txBody>
      </p:sp>
    </p:spTree>
    <p:extLst>
      <p:ext uri="{BB962C8B-B14F-4D97-AF65-F5344CB8AC3E}">
        <p14:creationId xmlns="" xmlns:p14="http://schemas.microsoft.com/office/powerpoint/2010/main" val="2458727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000"/>
                                        <p:tgtEl>
                                          <p:spTgt spid="3">
                                            <p:txEl>
                                              <p:pRg st="9" end="9"/>
                                            </p:txEl>
                                          </p:spTgt>
                                        </p:tgtEl>
                                      </p:cBhvr>
                                    </p:animEffect>
                                    <p:anim calcmode="lin" valueType="num">
                                      <p:cBhvr>
                                        <p:cTn id="5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1000"/>
                                        <p:tgtEl>
                                          <p:spTgt spid="3">
                                            <p:txEl>
                                              <p:pRg st="10" end="10"/>
                                            </p:txEl>
                                          </p:spTgt>
                                        </p:tgtEl>
                                      </p:cBhvr>
                                    </p:animEffect>
                                    <p:anim calcmode="lin" valueType="num">
                                      <p:cBhvr>
                                        <p:cTn id="5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1000"/>
                                        <p:tgtEl>
                                          <p:spTgt spid="3">
                                            <p:txEl>
                                              <p:pRg st="11" end="11"/>
                                            </p:txEl>
                                          </p:spTgt>
                                        </p:tgtEl>
                                      </p:cBhvr>
                                    </p:animEffect>
                                    <p:anim calcmode="lin" valueType="num">
                                      <p:cBhvr>
                                        <p:cTn id="6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atin typeface="Times New Roman" pitchFamily="18" charset="0"/>
                <a:cs typeface="Times New Roman" pitchFamily="18" charset="0"/>
              </a:rPr>
              <a:t>Диалогты толықтырыңдар</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357158" y="2428868"/>
            <a:ext cx="8472518" cy="3571900"/>
          </a:xfrm>
        </p:spPr>
        <p:txBody>
          <a:bodyPr>
            <a:normAutofit/>
          </a:bodyPr>
          <a:lstStyle/>
          <a:p>
            <a:r>
              <a:rPr lang="kk-KZ" sz="3600" b="1" dirty="0" smtClean="0">
                <a:latin typeface="Times New Roman" pitchFamily="18" charset="0"/>
                <a:cs typeface="Times New Roman" pitchFamily="18" charset="0"/>
              </a:rPr>
              <a:t>- </a:t>
            </a:r>
            <a:r>
              <a:rPr lang="kk-KZ" sz="3600" dirty="0" smtClean="0">
                <a:latin typeface="Times New Roman" pitchFamily="18" charset="0"/>
                <a:cs typeface="Times New Roman" pitchFamily="18" charset="0"/>
              </a:rPr>
              <a:t>Сәлем,  Асқар!</a:t>
            </a:r>
            <a:endParaRPr lang="ru-RU" sz="3600" dirty="0" smtClean="0">
              <a:latin typeface="Times New Roman" pitchFamily="18" charset="0"/>
              <a:cs typeface="Times New Roman" pitchFamily="18" charset="0"/>
            </a:endParaRPr>
          </a:p>
          <a:p>
            <a:r>
              <a:rPr lang="kk-KZ" sz="3600" dirty="0" smtClean="0">
                <a:latin typeface="Times New Roman" pitchFamily="18" charset="0"/>
                <a:cs typeface="Times New Roman" pitchFamily="18" charset="0"/>
              </a:rPr>
              <a:t>- Сәлем, Айбек!</a:t>
            </a:r>
            <a:endParaRPr lang="ru-RU" sz="3600" dirty="0" smtClean="0">
              <a:latin typeface="Times New Roman" pitchFamily="18" charset="0"/>
              <a:cs typeface="Times New Roman" pitchFamily="18" charset="0"/>
            </a:endParaRPr>
          </a:p>
          <a:p>
            <a:r>
              <a:rPr lang="kk-KZ" sz="3600" dirty="0" smtClean="0">
                <a:latin typeface="Times New Roman" pitchFamily="18" charset="0"/>
                <a:cs typeface="Times New Roman" pitchFamily="18" charset="0"/>
              </a:rPr>
              <a:t>- Саған қандай қысқы спорт түрі ұнайды?</a:t>
            </a:r>
            <a:endParaRPr lang="ru-RU" sz="3600" dirty="0" smtClean="0">
              <a:latin typeface="Times New Roman" pitchFamily="18" charset="0"/>
              <a:cs typeface="Times New Roman" pitchFamily="18" charset="0"/>
            </a:endParaRPr>
          </a:p>
          <a:p>
            <a:r>
              <a:rPr lang="kk-KZ" sz="3600" dirty="0" smtClean="0">
                <a:latin typeface="Times New Roman" pitchFamily="18" charset="0"/>
                <a:cs typeface="Times New Roman" pitchFamily="18" charset="0"/>
              </a:rPr>
              <a:t>- Маған шаңғы тебу ұнайды......................</a:t>
            </a:r>
            <a:endParaRPr lang="ru-RU" sz="3600" dirty="0" smtClean="0">
              <a:latin typeface="Times New Roman" pitchFamily="18" charset="0"/>
              <a:cs typeface="Times New Roman" pitchFamily="18" charset="0"/>
            </a:endParaRPr>
          </a:p>
          <a:p>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135</TotalTime>
  <Words>223</Words>
  <Application>Microsoft Office PowerPoint</Application>
  <PresentationFormat>Экран (4:3)</PresentationFormat>
  <Paragraphs>119</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Поток</vt:lpstr>
      <vt:lpstr>Қысқы спорт түрлері </vt:lpstr>
      <vt:lpstr>Сөздік </vt:lpstr>
      <vt:lpstr>Слайд 3</vt:lpstr>
      <vt:lpstr>Слайд 4</vt:lpstr>
      <vt:lpstr>Слайд 5</vt:lpstr>
      <vt:lpstr>           Антонимін тап</vt:lpstr>
      <vt:lpstr>Берілген есімдіктерді топтарға бөліңіз</vt:lpstr>
      <vt:lpstr>Слайд 8</vt:lpstr>
      <vt:lpstr>Диалогты толықтырыңдар</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Қысқы спорт түрлері</dc:title>
  <dc:creator>1</dc:creator>
  <cp:lastModifiedBy>Teacher</cp:lastModifiedBy>
  <cp:revision>9</cp:revision>
  <dcterms:created xsi:type="dcterms:W3CDTF">2013-01-28T11:08:37Z</dcterms:created>
  <dcterms:modified xsi:type="dcterms:W3CDTF">2013-01-31T10:35:59Z</dcterms:modified>
</cp:coreProperties>
</file>