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63" r:id="rId10"/>
    <p:sldId id="272" r:id="rId11"/>
    <p:sldId id="264" r:id="rId12"/>
    <p:sldId id="270" r:id="rId13"/>
    <p:sldId id="266" r:id="rId14"/>
    <p:sldId id="267" r:id="rId15"/>
    <p:sldId id="274" r:id="rId16"/>
    <p:sldId id="268" r:id="rId17"/>
    <p:sldId id="269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72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53C7F-14CB-40D2-B7FB-91ECAF3943D5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F5DE1-6DAB-473A-B830-DB05F08010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F5DE1-6DAB-473A-B830-DB05F08010C6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C51CDDE-ED3F-47A8-8D2C-C1F12A85BBC7}" type="datetimeFigureOut">
              <a:rPr lang="ru-RU" smtClean="0"/>
              <a:pPr/>
              <a:t>11.02.2013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86A9C27-C015-49CD-B092-3E2B7F6478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2428869"/>
            <a:ext cx="8458200" cy="364691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Обобщающие слова при однородных членах и знаки препинания при них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8382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Схемы предложений с обобщающими словами при однородных членах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[</a:t>
            </a:r>
            <a:r>
              <a:rPr lang="ru-RU" sz="5400" b="1" dirty="0" smtClean="0"/>
              <a:t>О</a:t>
            </a:r>
            <a:r>
              <a:rPr lang="en-US" sz="5400" b="1" dirty="0" smtClean="0"/>
              <a:t> </a:t>
            </a:r>
            <a:r>
              <a:rPr lang="ru-RU" sz="5400" b="1" dirty="0" smtClean="0"/>
              <a:t>: О и О, О и О - …</a:t>
            </a:r>
            <a:r>
              <a:rPr lang="en-US" sz="5400" b="1" dirty="0" smtClean="0"/>
              <a:t>]</a:t>
            </a:r>
            <a:r>
              <a:rPr lang="ru-RU" sz="5400" b="1" dirty="0" smtClean="0"/>
              <a:t> </a:t>
            </a:r>
          </a:p>
          <a:p>
            <a:r>
              <a:rPr lang="en-US" sz="5400" b="1" dirty="0" smtClean="0"/>
              <a:t>[</a:t>
            </a:r>
            <a:r>
              <a:rPr lang="ru-RU" sz="5400" b="1" dirty="0" smtClean="0"/>
              <a:t>…О: О,О и О</a:t>
            </a:r>
            <a:r>
              <a:rPr lang="en-US" sz="5400" b="1" dirty="0" smtClean="0"/>
              <a:t>]</a:t>
            </a:r>
            <a:endParaRPr lang="ru-RU" sz="5400" b="1" dirty="0" smtClean="0"/>
          </a:p>
          <a:p>
            <a:r>
              <a:rPr lang="en-US" sz="5400" b="1" dirty="0" smtClean="0"/>
              <a:t>[</a:t>
            </a:r>
            <a:r>
              <a:rPr lang="ru-RU" sz="5400" b="1" dirty="0" smtClean="0"/>
              <a:t>О,О – О</a:t>
            </a:r>
            <a:r>
              <a:rPr lang="en-US" sz="5400" b="1" dirty="0" smtClean="0"/>
              <a:t>]</a:t>
            </a:r>
            <a:endParaRPr lang="ru-RU" sz="5400" b="1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4429132"/>
            <a:ext cx="7215238" cy="169703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071538" y="1785926"/>
            <a:ext cx="500066" cy="500066"/>
            <a:chOff x="7358082" y="642918"/>
            <a:chExt cx="500066" cy="500066"/>
          </a:xfrm>
        </p:grpSpPr>
        <p:sp>
          <p:nvSpPr>
            <p:cNvPr id="6" name="Овал 5"/>
            <p:cNvSpPr/>
            <p:nvPr/>
          </p:nvSpPr>
          <p:spPr>
            <a:xfrm>
              <a:off x="7358082" y="642918"/>
              <a:ext cx="500066" cy="50006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noFill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7572396" y="857232"/>
              <a:ext cx="71438" cy="619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1500166" y="2786058"/>
            <a:ext cx="500066" cy="500066"/>
            <a:chOff x="7358082" y="642918"/>
            <a:chExt cx="500066" cy="500066"/>
          </a:xfrm>
        </p:grpSpPr>
        <p:sp>
          <p:nvSpPr>
            <p:cNvPr id="9" name="Овал 8"/>
            <p:cNvSpPr/>
            <p:nvPr/>
          </p:nvSpPr>
          <p:spPr>
            <a:xfrm>
              <a:off x="7358082" y="642918"/>
              <a:ext cx="500066" cy="50006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noFill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7572396" y="857232"/>
              <a:ext cx="71438" cy="619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786050" y="3786190"/>
            <a:ext cx="500066" cy="500066"/>
            <a:chOff x="7358082" y="642918"/>
            <a:chExt cx="500066" cy="500066"/>
          </a:xfrm>
        </p:grpSpPr>
        <p:sp>
          <p:nvSpPr>
            <p:cNvPr id="12" name="Овал 11"/>
            <p:cNvSpPr/>
            <p:nvPr/>
          </p:nvSpPr>
          <p:spPr>
            <a:xfrm>
              <a:off x="7358082" y="642918"/>
              <a:ext cx="500066" cy="50006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noFill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7572396" y="857232"/>
              <a:ext cx="71438" cy="619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/>
            </a:r>
            <a:br>
              <a:rPr lang="ru-RU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14282" y="214313"/>
            <a:ext cx="8643998" cy="5911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Работа со схемами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[</a:t>
            </a:r>
            <a:r>
              <a:rPr lang="ru-RU" dirty="0" smtClean="0"/>
              <a:t>О</a:t>
            </a:r>
            <a:r>
              <a:rPr lang="en-US" dirty="0" smtClean="0"/>
              <a:t> </a:t>
            </a:r>
            <a:r>
              <a:rPr lang="ru-RU" dirty="0" smtClean="0"/>
              <a:t>: О и О, О и О - …</a:t>
            </a:r>
            <a:r>
              <a:rPr lang="en-US" dirty="0" smtClean="0"/>
              <a:t>]</a:t>
            </a:r>
            <a:r>
              <a:rPr lang="ru-RU" dirty="0" smtClean="0"/>
              <a:t>  </a:t>
            </a:r>
            <a:r>
              <a:rPr lang="en-US" dirty="0" smtClean="0"/>
              <a:t>[</a:t>
            </a:r>
            <a:r>
              <a:rPr lang="ru-RU" dirty="0" smtClean="0"/>
              <a:t>…О: О,О и О</a:t>
            </a:r>
            <a:r>
              <a:rPr lang="en-US" dirty="0" smtClean="0"/>
              <a:t>]</a:t>
            </a:r>
            <a:r>
              <a:rPr lang="ru-RU" dirty="0" smtClean="0"/>
              <a:t> </a:t>
            </a:r>
            <a:r>
              <a:rPr lang="en-US" dirty="0" smtClean="0"/>
              <a:t>[</a:t>
            </a:r>
            <a:r>
              <a:rPr lang="ru-RU" dirty="0" smtClean="0"/>
              <a:t>О,О – О</a:t>
            </a:r>
            <a:r>
              <a:rPr lang="en-US" dirty="0" smtClean="0"/>
              <a:t>]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Зима чувствовалась во всём в коротком дне запахе снега и рано зажигавшихся сигнальных фонарях. (Паустовский)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Зелёная долина горы в белых шапках всё было залито солнцем. (Шукшин)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Юные деревья всех пород ель и сосна осина берёза растут дружно и тесно. (Паустовский)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429124" y="1500174"/>
            <a:ext cx="285752" cy="285752"/>
            <a:chOff x="7358082" y="642918"/>
            <a:chExt cx="500066" cy="500066"/>
          </a:xfrm>
        </p:grpSpPr>
        <p:sp>
          <p:nvSpPr>
            <p:cNvPr id="5" name="Овал 4"/>
            <p:cNvSpPr/>
            <p:nvPr/>
          </p:nvSpPr>
          <p:spPr>
            <a:xfrm>
              <a:off x="7358082" y="642918"/>
              <a:ext cx="500066" cy="50006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noFill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7572396" y="857232"/>
              <a:ext cx="71438" cy="619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500034" y="1500174"/>
            <a:ext cx="285752" cy="285752"/>
            <a:chOff x="7358082" y="642918"/>
            <a:chExt cx="500066" cy="500066"/>
          </a:xfrm>
        </p:grpSpPr>
        <p:sp>
          <p:nvSpPr>
            <p:cNvPr id="8" name="Овал 7"/>
            <p:cNvSpPr/>
            <p:nvPr/>
          </p:nvSpPr>
          <p:spPr>
            <a:xfrm>
              <a:off x="7358082" y="642918"/>
              <a:ext cx="500066" cy="50006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noFill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7572396" y="857232"/>
              <a:ext cx="71438" cy="619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7643834" y="1500174"/>
            <a:ext cx="285752" cy="285752"/>
            <a:chOff x="7358082" y="642918"/>
            <a:chExt cx="500066" cy="500066"/>
          </a:xfrm>
        </p:grpSpPr>
        <p:sp>
          <p:nvSpPr>
            <p:cNvPr id="11" name="Овал 10"/>
            <p:cNvSpPr/>
            <p:nvPr/>
          </p:nvSpPr>
          <p:spPr>
            <a:xfrm>
              <a:off x="7358082" y="642918"/>
              <a:ext cx="500066" cy="50006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noFill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7572396" y="857232"/>
              <a:ext cx="71438" cy="619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Зима чувствовалась во всём: в коротком дне, запахе снега и рано зажигавшихся сигнальных фонарях.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…О: О,О и 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Зелёная долина, горы в белых шапках – всё было залито солнцем.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О,О – 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Юные деревья всех пород: ель и сосна, осина и берёза – растут дружно и тесно.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О и О, О и О - …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214414" y="2571744"/>
            <a:ext cx="285752" cy="285752"/>
            <a:chOff x="7358082" y="642918"/>
            <a:chExt cx="500066" cy="500066"/>
          </a:xfrm>
        </p:grpSpPr>
        <p:sp>
          <p:nvSpPr>
            <p:cNvPr id="5" name="Овал 4"/>
            <p:cNvSpPr/>
            <p:nvPr/>
          </p:nvSpPr>
          <p:spPr>
            <a:xfrm>
              <a:off x="7358082" y="642918"/>
              <a:ext cx="500066" cy="50006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noFill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7572396" y="857232"/>
              <a:ext cx="71438" cy="619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5786446" y="4429132"/>
            <a:ext cx="285752" cy="285752"/>
            <a:chOff x="7358082" y="642918"/>
            <a:chExt cx="500066" cy="500066"/>
          </a:xfrm>
        </p:grpSpPr>
        <p:sp>
          <p:nvSpPr>
            <p:cNvPr id="8" name="Овал 7"/>
            <p:cNvSpPr/>
            <p:nvPr/>
          </p:nvSpPr>
          <p:spPr>
            <a:xfrm>
              <a:off x="7358082" y="642918"/>
              <a:ext cx="500066" cy="50006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noFill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7572396" y="857232"/>
              <a:ext cx="71438" cy="619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4286248" y="3500438"/>
            <a:ext cx="285752" cy="285752"/>
            <a:chOff x="7358082" y="642918"/>
            <a:chExt cx="500066" cy="500066"/>
          </a:xfrm>
        </p:grpSpPr>
        <p:sp>
          <p:nvSpPr>
            <p:cNvPr id="11" name="Овал 10"/>
            <p:cNvSpPr/>
            <p:nvPr/>
          </p:nvSpPr>
          <p:spPr>
            <a:xfrm>
              <a:off x="7358082" y="642918"/>
              <a:ext cx="500066" cy="50006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noFill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7572396" y="857232"/>
              <a:ext cx="71438" cy="619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286412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Издавна март отличался праздниками и обрядами. На Руси к празднику выпекали печенье в  виде жаворонков олицетворяющих приход весны. Строили неприступные снежные или ледяные крепости. Встречающие весну делились на две группы. Одна защищала крепость другая её штурмовала. Смех шутки не смолкали ни на минуту в течение всего дня.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В России март не всегда бывает тёплым. Иногда в начале месяца возвращаются морозы. И все же мало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помалу снег тает. Повсюду по овражкам по склонам холмов  блестят на солнце сливаясь в небольшие болотца ручейки. В лесных чащобах на опушках рощ  везде слышатся шорохи. Это падает с веток подтаявший  снег освобождая из плена деревья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507209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Издавна март отличался праздниками и обрядами. На Руси к празднику выпекали печенье в  виде жаворонков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олицетворяющих приход весны. Строили неприступные снежные или ледяные крепости. Встречающие весну делились на две группы. Одна защищала крепость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другая её штурмовала. Смех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шутки не смолкали ни на минуту в течение всего дня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В России март не всегда бывает тёплым. Иногда в начале месяца возвращаются морозы. И все же мало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помалу снег тает. Повсюду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 овражкам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 склонам холмов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блестят на солнце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сливаясь в небольшие болотца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ручейки. В лесных чащобах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опушках рощ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везде слышатся шорохи. Это падает с веток подтаявший  снег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освобождая из плена деревья.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85728"/>
            <a:ext cx="8686800" cy="628654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Карточка№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Записать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предложения, расставить знаки препинания, составить схемы.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Всё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было полно живой радости  звук и блеск солнца ветер и солёный аромат воды жаркий  воздух и жёлтый песок.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жалкие кусты ив  и перламутровые облака и облака набегавшие на берег всё готовится к ночному покою.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Карточка №2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Вставить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 предложения обобщающие слова.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Луг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поле, деревья …  было покрыто снегом.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холод, ни снег … не могло остановить отца в его стремлении во чтобы то ни стало к вечеру добраться до геологов.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Карточка №3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Вставить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 предложения однородные члены.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Весной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лесах поют мастера птичьих песен….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Туман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накрыл всё …..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Карточка №4 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Записать предложения, составить схемы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Широкие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поля, бескрайние леса, несущие людям радость и здоровье, - наше национальное богатство.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Наше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национальное богатство: леса, земля, залежи полезных ископаемых – охраняется законом.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8382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1.Составьте предложение, выполнив предварительно следующие действия: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Из предложения: Неопытному грибнику легко заблудиться в лесу. – взять обстоятельство места;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добавить сказуемое из предложения: Экскурсантов поражает старинный сад в усадьбе Тургенева.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добавить подлежащее из предложения: В маленьком домике на окраине всё напоминало об отце.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Продолжить полученное предложение однородными членами к обобщающему слову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лесу поражает всё ……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ес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3042" y="2285992"/>
            <a:ext cx="5561259" cy="42474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86800" cy="8382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Цель: формировать умения находить обобщающие слова при однородных членах.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Задачи: отработать умения правильно ставить знаки препинания при обобщающих словах; составлять схемы предложений с обобщающими словами при однородных членах;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развивать навыки грамотного письма;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воспитывать трудолюбие, аккуратность, любознательность.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Словарная работа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Ре…кий,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…ник, мес…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извес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поз…но,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счас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ливый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трос…ник,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ствуй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чес…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прелес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ус…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ный,чу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…кий.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(найти лишнее слово, назвать орфограмму)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Словарная работа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54162"/>
            <a:ext cx="8491566" cy="45259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Праздник, местность, известный, поздно, счастливый, тростник, здравствуй, честный, прелестный, устный, чуткий.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«лишнее слово» – резкий, чуткий;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Орфограмма «Непроизносимая согласная»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История слова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00364" y="1554162"/>
            <a:ext cx="5991236" cy="45259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Праздник ( заимствовано из старославянского языка) – образовано при помощи суффикса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икъ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праздьнъ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«праздничный».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Буквально «незанятый делами, свободный от работы».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П1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E8ECB9"/>
              </a:clrFrom>
              <a:clrTo>
                <a:srgbClr val="E8ECB9">
                  <a:alpha val="0"/>
                </a:srgbClr>
              </a:clrTo>
            </a:clrChange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214283" y="1357298"/>
            <a:ext cx="2643206" cy="2579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Синтаксический разбор предложения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Тонкий дождь сеялся и на леса, и на поля и на широкий Днепр. (Н.В.Гоголь)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Разобрать предложение, составить его схему.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Самопроверка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u="wavy" dirty="0" smtClean="0">
                <a:latin typeface="Times New Roman" pitchFamily="18" charset="0"/>
                <a:cs typeface="Times New Roman" pitchFamily="18" charset="0"/>
              </a:rPr>
              <a:t>Тонкий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дождь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u="dbl" dirty="0" smtClean="0">
                <a:latin typeface="Times New Roman" pitchFamily="18" charset="0"/>
                <a:cs typeface="Times New Roman" pitchFamily="18" charset="0"/>
              </a:rPr>
              <a:t>сеялся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и на </a:t>
            </a:r>
            <a:r>
              <a:rPr lang="ru-RU" sz="3600" u="dashLong" dirty="0" smtClean="0">
                <a:latin typeface="Times New Roman" pitchFamily="18" charset="0"/>
                <a:cs typeface="Times New Roman" pitchFamily="18" charset="0"/>
              </a:rPr>
              <a:t>леса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и на </a:t>
            </a:r>
            <a:r>
              <a:rPr lang="ru-RU" sz="3600" u="dashLong" dirty="0" smtClean="0">
                <a:latin typeface="Times New Roman" pitchFamily="18" charset="0"/>
                <a:cs typeface="Times New Roman" pitchFamily="18" charset="0"/>
              </a:rPr>
              <a:t>поля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и на </a:t>
            </a:r>
            <a:r>
              <a:rPr lang="ru-RU" sz="3600" u="wavy" dirty="0" smtClean="0">
                <a:latin typeface="Times New Roman" pitchFamily="18" charset="0"/>
                <a:cs typeface="Times New Roman" pitchFamily="18" charset="0"/>
              </a:rPr>
              <a:t>широкий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u="dashLong" dirty="0" smtClean="0">
                <a:latin typeface="Times New Roman" pitchFamily="18" charset="0"/>
                <a:cs typeface="Times New Roman" pitchFamily="18" charset="0"/>
              </a:rPr>
              <a:t>Днепр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(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невоскл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двусост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., полное,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распростр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., с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членами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предл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хема.jpg"/>
          <p:cNvPicPr>
            <a:picLocks noChangeAspect="1"/>
          </p:cNvPicPr>
          <p:nvPr/>
        </p:nvPicPr>
        <p:blipFill>
          <a:blip r:embed="rId2" cstate="print"/>
          <a:srcRect l="1699" t="18979" r="1454" b="24083"/>
          <a:stretch>
            <a:fillRect/>
          </a:stretch>
        </p:blipFill>
        <p:spPr>
          <a:xfrm>
            <a:off x="571472" y="5072074"/>
            <a:ext cx="8143932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Записать предложения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Снег лежал на склонах горы, на ветвях деревьев.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Снег лежал везде: на склонах горы, на ветвях деревьев.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Чем отличаются эти предложения?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Обобщающие слова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Обобщающее слово – это более широкое обобщающее значение, например: фрукты, инструменты и др. В качестве обобщающих слов могут выступать местоимения и местоименные наречия: все, всё, это всё, вот что, никто, ничто, всюду, повсюду, нигде, никогда.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5143504" y="642918"/>
            <a:ext cx="357190" cy="357190"/>
            <a:chOff x="7358082" y="642918"/>
            <a:chExt cx="500066" cy="500066"/>
          </a:xfrm>
        </p:grpSpPr>
        <p:sp>
          <p:nvSpPr>
            <p:cNvPr id="4" name="Овал 3"/>
            <p:cNvSpPr/>
            <p:nvPr/>
          </p:nvSpPr>
          <p:spPr>
            <a:xfrm>
              <a:off x="7358082" y="642918"/>
              <a:ext cx="500066" cy="50006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noFill/>
              </a:endParaRPr>
            </a:p>
          </p:txBody>
        </p:sp>
        <p:sp>
          <p:nvSpPr>
            <p:cNvPr id="5" name="Овал 4"/>
            <p:cNvSpPr/>
            <p:nvPr/>
          </p:nvSpPr>
          <p:spPr>
            <a:xfrm>
              <a:off x="7572396" y="857232"/>
              <a:ext cx="71438" cy="6191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417</TotalTime>
  <Words>720</Words>
  <Application>Microsoft Office PowerPoint</Application>
  <PresentationFormat>Экран (4:3)</PresentationFormat>
  <Paragraphs>85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Обобщающие слова при однородных членах и знаки препинания при них</vt:lpstr>
      <vt:lpstr>Цель: формировать умения находить обобщающие слова при однородных членах.</vt:lpstr>
      <vt:lpstr>Словарная работа</vt:lpstr>
      <vt:lpstr>Словарная работа</vt:lpstr>
      <vt:lpstr>История слова</vt:lpstr>
      <vt:lpstr>Синтаксический разбор предложения</vt:lpstr>
      <vt:lpstr>Самопроверка</vt:lpstr>
      <vt:lpstr>Записать предложения</vt:lpstr>
      <vt:lpstr>Обобщающие слова  -</vt:lpstr>
      <vt:lpstr>Схемы предложений с обобщающими словами при однородных членах  </vt:lpstr>
      <vt:lpstr> </vt:lpstr>
      <vt:lpstr>Слайд 12</vt:lpstr>
      <vt:lpstr>Работа с текстом</vt:lpstr>
      <vt:lpstr>Работа с текстом</vt:lpstr>
      <vt:lpstr>Слайд 15</vt:lpstr>
      <vt:lpstr>1.Составьте предложение, выполнив предварительно следующие действия:</vt:lpstr>
      <vt:lpstr>2. Продолжить полученное предложение однородными членами к обобщающему слову</vt:lpstr>
      <vt:lpstr>Домашнее задание</vt:lpstr>
    </vt:vector>
  </TitlesOfParts>
  <Company>RUSSIA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Обобщающие слова при однородных членах и знаки препинания при них</dc:title>
  <dc:creator>XP GAME 2007</dc:creator>
  <cp:lastModifiedBy>Admin</cp:lastModifiedBy>
  <cp:revision>33</cp:revision>
  <dcterms:created xsi:type="dcterms:W3CDTF">2013-02-01T11:57:50Z</dcterms:created>
  <dcterms:modified xsi:type="dcterms:W3CDTF">2013-02-11T11:16:20Z</dcterms:modified>
</cp:coreProperties>
</file>