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  <p:sldMasterId id="2147483926" r:id="rId3"/>
  </p:sldMasterIdLst>
  <p:notesMasterIdLst>
    <p:notesMasterId r:id="rId59"/>
  </p:notesMasterIdLst>
  <p:handoutMasterIdLst>
    <p:handoutMasterId r:id="rId60"/>
  </p:handoutMasterIdLst>
  <p:sldIdLst>
    <p:sldId id="264" r:id="rId4"/>
    <p:sldId id="265" r:id="rId5"/>
    <p:sldId id="257" r:id="rId6"/>
    <p:sldId id="266" r:id="rId7"/>
    <p:sldId id="270" r:id="rId8"/>
    <p:sldId id="319" r:id="rId9"/>
    <p:sldId id="315" r:id="rId10"/>
    <p:sldId id="302" r:id="rId11"/>
    <p:sldId id="305" r:id="rId12"/>
    <p:sldId id="273" r:id="rId13"/>
    <p:sldId id="280" r:id="rId14"/>
    <p:sldId id="281" r:id="rId15"/>
    <p:sldId id="284" r:id="rId16"/>
    <p:sldId id="283" r:id="rId17"/>
    <p:sldId id="285" r:id="rId18"/>
    <p:sldId id="287" r:id="rId19"/>
    <p:sldId id="289" r:id="rId20"/>
    <p:sldId id="274" r:id="rId21"/>
    <p:sldId id="320" r:id="rId22"/>
    <p:sldId id="297" r:id="rId23"/>
    <p:sldId id="298" r:id="rId24"/>
    <p:sldId id="299" r:id="rId25"/>
    <p:sldId id="275" r:id="rId26"/>
    <p:sldId id="321" r:id="rId27"/>
    <p:sldId id="306" r:id="rId28"/>
    <p:sldId id="301" r:id="rId29"/>
    <p:sldId id="307" r:id="rId30"/>
    <p:sldId id="276" r:id="rId31"/>
    <p:sldId id="324" r:id="rId32"/>
    <p:sldId id="290" r:id="rId33"/>
    <p:sldId id="322" r:id="rId34"/>
    <p:sldId id="318" r:id="rId35"/>
    <p:sldId id="323" r:id="rId36"/>
    <p:sldId id="258" r:id="rId37"/>
    <p:sldId id="259" r:id="rId38"/>
    <p:sldId id="263" r:id="rId39"/>
    <p:sldId id="260" r:id="rId40"/>
    <p:sldId id="262" r:id="rId41"/>
    <p:sldId id="277" r:id="rId42"/>
    <p:sldId id="325" r:id="rId43"/>
    <p:sldId id="308" r:id="rId44"/>
    <p:sldId id="309" r:id="rId45"/>
    <p:sldId id="310" r:id="rId46"/>
    <p:sldId id="312" r:id="rId47"/>
    <p:sldId id="313" r:id="rId48"/>
    <p:sldId id="314" r:id="rId49"/>
    <p:sldId id="278" r:id="rId50"/>
    <p:sldId id="291" r:id="rId51"/>
    <p:sldId id="294" r:id="rId52"/>
    <p:sldId id="295" r:id="rId53"/>
    <p:sldId id="279" r:id="rId54"/>
    <p:sldId id="311" r:id="rId55"/>
    <p:sldId id="316" r:id="rId56"/>
    <p:sldId id="269" r:id="rId57"/>
    <p:sldId id="326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6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15677-5D31-4F6B-B1FA-6752839C6BB5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7FBF3-FA11-47C7-813B-B6CB3B7E3E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406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5D353-9A6E-4847-A40F-0F7C6A1DE4E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692BD-6BF0-4352-9CDE-A188780E0D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9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692BD-6BF0-4352-9CDE-A188780E0DC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4692BD-6BF0-4352-9CDE-A188780E0DCE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588B-9D9B-4173-A623-2F15C5EE2B2B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62A-A1FA-4AB6-A8AB-372829F3D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588B-9D9B-4173-A623-2F15C5EE2B2B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62A-A1FA-4AB6-A8AB-372829F3D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588B-9D9B-4173-A623-2F15C5EE2B2B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62A-A1FA-4AB6-A8AB-372829F3D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588B-9D9B-4173-A623-2F15C5EE2B2B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62A-A1FA-4AB6-A8AB-372829F3D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959-C477-4CD1-9310-00927E3B41A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1AE5-EF70-42A7-BEC5-4D32816E9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959-C477-4CD1-9310-00927E3B41A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1AE5-EF70-42A7-BEC5-4D32816E9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959-C477-4CD1-9310-00927E3B41A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1AE5-EF70-42A7-BEC5-4D32816E9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959-C477-4CD1-9310-00927E3B41A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1AE5-EF70-42A7-BEC5-4D32816E9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959-C477-4CD1-9310-00927E3B41A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1AE5-EF70-42A7-BEC5-4D32816E9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959-C477-4CD1-9310-00927E3B41A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1AE5-EF70-42A7-BEC5-4D32816E9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959-C477-4CD1-9310-00927E3B41A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1AE5-EF70-42A7-BEC5-4D32816E9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588B-9D9B-4173-A623-2F15C5EE2B2B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62A-A1FA-4AB6-A8AB-372829F3D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959-C477-4CD1-9310-00927E3B41A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1AE5-EF70-42A7-BEC5-4D32816E9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959-C477-4CD1-9310-00927E3B41A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1AE5-EF70-42A7-BEC5-4D32816E9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959-C477-4CD1-9310-00927E3B41A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1AE5-EF70-42A7-BEC5-4D32816E9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959-C477-4CD1-9310-00927E3B41A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61AE5-EF70-42A7-BEC5-4D32816E9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CB92-6489-496A-8E1C-F0C6ED20D28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0DB3-BB8F-44E7-99CC-8D1243A85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CB92-6489-496A-8E1C-F0C6ED20D28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0DB3-BB8F-44E7-99CC-8D1243A85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CB92-6489-496A-8E1C-F0C6ED20D28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0DB3-BB8F-44E7-99CC-8D1243A85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CB92-6489-496A-8E1C-F0C6ED20D28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0DB3-BB8F-44E7-99CC-8D1243A85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CB92-6489-496A-8E1C-F0C6ED20D28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0DB3-BB8F-44E7-99CC-8D1243A85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CB92-6489-496A-8E1C-F0C6ED20D28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0DB3-BB8F-44E7-99CC-8D1243A85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588B-9D9B-4173-A623-2F15C5EE2B2B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62A-A1FA-4AB6-A8AB-372829F3D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CB92-6489-496A-8E1C-F0C6ED20D28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0DB3-BB8F-44E7-99CC-8D1243A85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CB92-6489-496A-8E1C-F0C6ED20D28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0DB3-BB8F-44E7-99CC-8D1243A85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CB92-6489-496A-8E1C-F0C6ED20D28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AA0DB3-BB8F-44E7-99CC-8D1243A859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CB92-6489-496A-8E1C-F0C6ED20D28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0DB3-BB8F-44E7-99CC-8D1243A85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CB92-6489-496A-8E1C-F0C6ED20D28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0DB3-BB8F-44E7-99CC-8D1243A85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6C77B-B207-4057-8B2B-E5CD5329B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588B-9D9B-4173-A623-2F15C5EE2B2B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62A-A1FA-4AB6-A8AB-372829F3D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588B-9D9B-4173-A623-2F15C5EE2B2B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62A-A1FA-4AB6-A8AB-372829F3D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588B-9D9B-4173-A623-2F15C5EE2B2B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62A-A1FA-4AB6-A8AB-372829F3D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588B-9D9B-4173-A623-2F15C5EE2B2B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62A-A1FA-4AB6-A8AB-372829F3D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588B-9D9B-4173-A623-2F15C5EE2B2B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62A-A1FA-4AB6-A8AB-372829F3D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0588B-9D9B-4173-A623-2F15C5EE2B2B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62A-A1FA-4AB6-A8AB-372829F3D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588B-9D9B-4173-A623-2F15C5EE2B2B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6962A-A1FA-4AB6-A8AB-372829F3D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BD959-C477-4CD1-9310-00927E3B41AC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61AE5-EF70-42A7-BEC5-4D32816E9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B0588B-9D9B-4173-A623-2F15C5EE2B2B}" type="datetimeFigureOut">
              <a:rPr lang="ru-RU" smtClean="0"/>
              <a:pPr/>
              <a:t>05.02.2013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46962A-A1FA-4AB6-A8AB-372829F3DCF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857364"/>
            <a:ext cx="8229600" cy="2561468"/>
          </a:xfrm>
        </p:spPr>
        <p:txBody>
          <a:bodyPr>
            <a:normAutofit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Орыс тілі сыныптарында қазақ тілі мен әдебиет пәндерінің оқытылуы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/>
              <a:t>Бірімжанова Нұрсұлу Төлегеновна</a:t>
            </a:r>
            <a:endParaRPr lang="ru-RU" dirty="0"/>
          </a:p>
        </p:txBody>
      </p:sp>
      <p:pic>
        <p:nvPicPr>
          <p:cNvPr id="2050" name="Picture 2" descr="C:\Documents and Settings\User\Рабочий стол\фото МО\IMG_24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1711" y="1920875"/>
            <a:ext cx="3249578" cy="443388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48144" y="2132856"/>
            <a:ext cx="4895856" cy="5016604"/>
          </a:xfrm>
        </p:spPr>
        <p:txBody>
          <a:bodyPr>
            <a:normAutofit/>
          </a:bodyPr>
          <a:lstStyle/>
          <a:p>
            <a:pPr algn="ctr"/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Жоғарғы санатты мұғалім</a:t>
            </a:r>
          </a:p>
          <a:p>
            <a:pPr algn="ctr"/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Учитель высшей категории, стаж работы – 33 года.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Менің Отаным – Қазақстан</a:t>
            </a:r>
            <a:br>
              <a:rPr lang="kk-KZ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тәрбие сағаты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100SSCAM\SDC132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1785926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/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Открытый урок на тему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«Туған күн»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User\Рабочий стол\SDC132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7158" y="2143116"/>
            <a:ext cx="4038600" cy="3929090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SDC132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143116"/>
            <a:ext cx="403860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3400" y="476672"/>
            <a:ext cx="8287072" cy="5544616"/>
          </a:xfrm>
        </p:spPr>
        <p:txBody>
          <a:bodyPr>
            <a:noAutofit/>
          </a:bodyPr>
          <a:lstStyle/>
          <a:p>
            <a:pPr algn="l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Нурсулу Толегеновна на уроках уделяет много внимания формированию у учащихся прочных умений и навыков по предмет. Для развития навыков разговорной речи у школьников учитель использует элементы различных технологий, в том числе и элементы этнопедагогики. Взаимоотношения учителя с учащимися основаны на сотрудничестве и партнерстве.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00240"/>
            <a:ext cx="7943880" cy="914400"/>
          </a:xfrm>
        </p:spPr>
        <p:txBody>
          <a:bodyPr>
            <a:normAutofit fontScale="90000"/>
          </a:bodyPr>
          <a:lstStyle/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Сабақтың тақырыбы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kk-KZ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     Туған күн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l_fi" descr="http://www.on.kz/userdata/26945/blogpost_photos/8f0e59574ab953ac0e6d76aee2703bc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3736"/>
            <a:ext cx="435771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1475062"/>
          </a:xfrm>
        </p:spPr>
        <p:txBody>
          <a:bodyPr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“Қарлығаш “тобы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28992" y="1571612"/>
            <a:ext cx="5000660" cy="2294578"/>
          </a:xfrm>
        </p:spPr>
        <p:txBody>
          <a:bodyPr>
            <a:noAutofit/>
          </a:bodyPr>
          <a:lstStyle/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Суреттерге қарап отырып, диалог құрыңдар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l_fi" descr="http://www.on.kz/userdata/26945/blogpost_photos/89c18dc6ebd035bb1d386f18b52bd771.gif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378618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l_fi" descr="http://pics.kz/s6/7f/83/f6/7f83f6ec8da4a8c2510cc71d0ea79b54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4071942"/>
            <a:ext cx="3643338" cy="2786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content.foto.mail.ru/mail/is-dana85/_blogs/i-18.jp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91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546476"/>
          </a:xfrm>
        </p:spPr>
        <p:txBody>
          <a:bodyPr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“Аққу” тобы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29058" y="2000240"/>
            <a:ext cx="4857752" cy="2128846"/>
          </a:xfrm>
        </p:spPr>
        <p:txBody>
          <a:bodyPr>
            <a:noAutofit/>
          </a:bodyPr>
          <a:lstStyle/>
          <a:p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Суреттерге қарап отырып, диалог құрыңдар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l_fi" descr="http://massaget.kz/userdata/uploads/u18/263703,xcitefun-happy-birthday-64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4143380"/>
            <a:ext cx="2928958" cy="2428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-214338"/>
            <a:ext cx="7772400" cy="1975104"/>
          </a:xfrm>
        </p:spPr>
        <p:txBody>
          <a:bodyPr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“Бүркіт” тобы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643174" y="2071678"/>
            <a:ext cx="6043626" cy="1508760"/>
          </a:xfrm>
        </p:spPr>
        <p:txBody>
          <a:bodyPr>
            <a:noAutofit/>
          </a:bodyPr>
          <a:lstStyle/>
          <a:p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Суреттерге  қарап отырып, диалог құрыңдар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g_hi" descr="https://encrypted-tbn3.gstatic.com/images?q=tbn:ANd9GcTj02vYKrN9VJYbbTX_pFX1fQhBwArAuweYzyB5amMHjmkH7NM1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28875"/>
            <a:ext cx="2714625" cy="2947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l_fi" descr="http://www.kuttybolsyn.kz/uploads/posts/2011-04/thumbs/1302090376_8-martaa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357694"/>
            <a:ext cx="3643338" cy="2214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Жұпышева Нәсіп Шәйкеновна</a:t>
            </a:r>
            <a:endParaRPr lang="ru-RU" dirty="0"/>
          </a:p>
        </p:txBody>
      </p:sp>
      <p:pic>
        <p:nvPicPr>
          <p:cNvPr id="3074" name="Picture 2" descr="C:\Documents and Settings\User\Рабочий стол\фото МО\IMG_24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492896"/>
            <a:ext cx="3829048" cy="400793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2714620"/>
            <a:ext cx="4471990" cy="4434840"/>
          </a:xfrm>
        </p:spPr>
        <p:txBody>
          <a:bodyPr>
            <a:normAutofit/>
          </a:bodyPr>
          <a:lstStyle/>
          <a:p>
            <a:pPr algn="ctr"/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Жоғарғы санатты мұғалім</a:t>
            </a:r>
          </a:p>
          <a:p>
            <a:pPr algn="ctr"/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Учитель высшей категории, стаж работы  – 39 лет.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4104456"/>
          </a:xfrm>
        </p:spPr>
        <p:txBody>
          <a:bodyPr>
            <a:normAutofit fontScale="90000"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Насип Шайкеновна продуманно и целенаправленно решает задачи школьного образования по предмету. Уроки педагога носят обучающий и развивающий характер, выполняются основные дидактические принципы обучения. При обучении соблюдается метод наглядности (таблицы, опорные схемы, ТСО).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643050"/>
            <a:ext cx="8610600" cy="2500354"/>
          </a:xfrm>
        </p:spPr>
        <p:txBody>
          <a:bodyPr>
            <a:normAutofit/>
          </a:bodyPr>
          <a:lstStyle/>
          <a:p>
            <a:pPr algn="ct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Мақсаты: орыс тілді сыныптары оқушыларының қазақ тілі мен әдебиет пәнінен білімдерін тексеру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571612"/>
            <a:ext cx="9644098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threePt" dir="t"/>
            </a:scene3d>
          </a:bodyPr>
          <a:lstStyle/>
          <a:p>
            <a:pPr algn="ctr">
              <a:defRPr/>
            </a:pPr>
            <a:endParaRPr lang="en-US" sz="48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kk-KZ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Сабақтың тақырыбы:</a:t>
            </a:r>
          </a:p>
          <a:p>
            <a:pPr algn="ctr">
              <a:defRPr/>
            </a:pPr>
            <a:r>
              <a:rPr lang="ru-RU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Ту</a:t>
            </a:r>
            <a:r>
              <a:rPr lang="kk-KZ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ған жерім-қасиетті мекенім</a:t>
            </a:r>
            <a:endParaRPr lang="ru-RU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M2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4099" name="Rectangle 1"/>
          <p:cNvSpPr>
            <a:spLocks noChangeArrowheads="1"/>
          </p:cNvSpPr>
          <p:nvPr/>
        </p:nvSpPr>
        <p:spPr bwMode="auto">
          <a:xfrm>
            <a:off x="5715000" y="285750"/>
            <a:ext cx="278606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Сүйемін</a:t>
            </a:r>
            <a:r>
              <a:rPr lang="ru-RU" sz="1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мен </a:t>
            </a:r>
            <a:r>
              <a:rPr lang="ru-RU" sz="16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жерімнің</a:t>
            </a:r>
            <a:r>
              <a:rPr lang="ru-RU" sz="1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  </a:t>
            </a:r>
            <a:endParaRPr lang="ru-RU" sz="1600" dirty="0">
              <a:ea typeface="Times New Roman" pitchFamily="18" charset="0"/>
              <a:cs typeface="Calibri" pitchFamily="34" charset="0"/>
            </a:endParaRPr>
          </a:p>
          <a:p>
            <a:pPr algn="just" eaLnBrk="0" hangingPunct="0"/>
            <a:r>
              <a:rPr lang="ru-RU" sz="16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Топырағын</a:t>
            </a:r>
            <a:r>
              <a:rPr lang="ru-RU" sz="1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lang="ru-RU" sz="1600" dirty="0" err="1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тасын</a:t>
            </a:r>
            <a:r>
              <a:rPr lang="ru-RU" sz="16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да</a:t>
            </a:r>
            <a:r>
              <a:rPr lang="ru-RU" sz="1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lang="ru-RU" sz="1600" dirty="0">
              <a:ea typeface="Times New Roman" pitchFamily="18" charset="0"/>
              <a:cs typeface="Calibri" pitchFamily="34" charset="0"/>
            </a:endParaRPr>
          </a:p>
          <a:p>
            <a:pPr algn="just" eaLnBrk="0" hangingPunct="0"/>
            <a:r>
              <a:rPr lang="ru-RU" sz="16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Сүйемін</a:t>
            </a:r>
            <a:r>
              <a:rPr lang="ru-RU" sz="1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думанды</a:t>
            </a:r>
            <a:r>
              <a:rPr lang="ru-RU" sz="1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елімнің</a:t>
            </a:r>
            <a:r>
              <a:rPr lang="ru-RU" sz="1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,</a:t>
            </a:r>
            <a:endParaRPr lang="ru-RU" sz="1600" dirty="0">
              <a:ea typeface="Times New Roman" pitchFamily="18" charset="0"/>
              <a:cs typeface="Calibri" pitchFamily="34" charset="0"/>
            </a:endParaRPr>
          </a:p>
          <a:p>
            <a:pPr algn="just" eaLnBrk="0" hangingPunct="0"/>
            <a:r>
              <a:rPr lang="ru-RU" sz="16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Кәрісін</a:t>
            </a:r>
            <a:r>
              <a:rPr lang="ru-RU" sz="1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және</a:t>
            </a:r>
            <a:r>
              <a:rPr lang="ru-RU" sz="1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  <a:ea typeface="Times New Roman" pitchFamily="18" charset="0"/>
                <a:cs typeface="Calibri" pitchFamily="34" charset="0"/>
              </a:rPr>
              <a:t>жасын</a:t>
            </a:r>
            <a:r>
              <a:rPr lang="ru-RU" sz="16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да.</a:t>
            </a:r>
            <a:endParaRPr lang="ru-RU" sz="1600" dirty="0">
              <a:ea typeface="Times New Roman" pitchFamily="18" charset="0"/>
              <a:cs typeface="Calibri" pitchFamily="34" charset="0"/>
            </a:endParaRPr>
          </a:p>
          <a:p>
            <a:pPr algn="just" eaLnBrk="0" hangingPunct="0"/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Бұлтсыз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айсыз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жылы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леп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,</a:t>
            </a:r>
            <a:endParaRPr lang="ru-RU" sz="1600" dirty="0"/>
          </a:p>
          <a:p>
            <a:pPr algn="just" eaLnBrk="0" hangingPunct="0"/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Сүйемін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салқын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кештерін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.</a:t>
            </a:r>
            <a:endParaRPr lang="ru-RU" sz="1600" dirty="0"/>
          </a:p>
          <a:p>
            <a:pPr algn="just" eaLnBrk="0" hangingPunct="0"/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Бетті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аймалап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уілдеп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,</a:t>
            </a:r>
            <a:endParaRPr lang="ru-RU" sz="1600" dirty="0"/>
          </a:p>
          <a:p>
            <a:pPr algn="just" eaLnBrk="0" hangingPunct="0"/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Толассыз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сокқан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ескегін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.</a:t>
            </a:r>
            <a:endParaRPr lang="ru-RU" sz="1600" dirty="0"/>
          </a:p>
          <a:p>
            <a:pPr algn="just" eaLnBrk="0" hangingPunct="0"/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Шаңдатып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жота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қырларын</a:t>
            </a:r>
            <a:endParaRPr lang="ru-RU" sz="1600" dirty="0"/>
          </a:p>
          <a:p>
            <a:pPr algn="just" eaLnBrk="0" hangingPunct="0"/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Жылқы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ойнаса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біріндеп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.</a:t>
            </a:r>
            <a:endParaRPr lang="ru-RU" sz="1600" dirty="0"/>
          </a:p>
          <a:p>
            <a:pPr algn="just" eaLnBrk="0" hangingPunct="0"/>
            <a:r>
              <a:rPr lang="ru-RU" sz="1600" dirty="0">
                <a:latin typeface="Calibri" pitchFamily="34" charset="0"/>
                <a:cs typeface="Times New Roman" pitchFamily="18" charset="0"/>
              </a:rPr>
              <a:t>Мен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сүйемін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тұрғанын</a:t>
            </a:r>
            <a:endParaRPr lang="ru-RU" sz="1600" dirty="0"/>
          </a:p>
          <a:p>
            <a:pPr algn="just" eaLnBrk="0" hangingPunct="0"/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Жылқышының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күлімдеп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.</a:t>
            </a:r>
            <a:endParaRPr lang="ru-RU" sz="1600" dirty="0"/>
          </a:p>
          <a:p>
            <a:pPr algn="just" eaLnBrk="0" hangingPunct="0"/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Сүйемін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гүлге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нәр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берген</a:t>
            </a:r>
            <a:endParaRPr lang="ru-RU" sz="1600" dirty="0"/>
          </a:p>
          <a:p>
            <a:pPr algn="just" eaLnBrk="0" hangingPunct="0"/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Нөсерді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жауған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сіркіреп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.</a:t>
            </a:r>
            <a:endParaRPr lang="ru-RU" sz="1600" dirty="0"/>
          </a:p>
          <a:p>
            <a:pPr algn="just" eaLnBrk="0" hangingPunct="0"/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Жарқ-жүрк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етіп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әр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жерден</a:t>
            </a:r>
            <a:endParaRPr lang="ru-RU" sz="1600" dirty="0"/>
          </a:p>
          <a:p>
            <a:pPr algn="just" eaLnBrk="0" hangingPunct="0"/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Сілкінсе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аспан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күркіреп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.</a:t>
            </a:r>
            <a:endParaRPr lang="ru-RU" sz="1600" dirty="0"/>
          </a:p>
          <a:p>
            <a:pPr algn="just" eaLnBrk="0" hangingPunct="0"/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Бұлт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ойнаған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бетінде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,</a:t>
            </a:r>
            <a:endParaRPr lang="ru-RU" sz="1600" dirty="0"/>
          </a:p>
          <a:p>
            <a:pPr algn="just" eaLnBrk="0" hangingPunct="0"/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Сүйемін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көкшіл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аспанын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.</a:t>
            </a:r>
            <a:endParaRPr lang="ru-RU" sz="1600" dirty="0"/>
          </a:p>
          <a:p>
            <a:pPr algn="just" eaLnBrk="0" hangingPunct="0"/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Ауылдың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шетінде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,</a:t>
            </a:r>
            <a:endParaRPr lang="ru-RU" sz="1600" dirty="0"/>
          </a:p>
          <a:p>
            <a:pPr algn="just" eaLnBrk="0" hangingPunct="0"/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Асыр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салғаноқшау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жастарын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.</a:t>
            </a:r>
            <a:endParaRPr lang="ru-RU" sz="1600" dirty="0"/>
          </a:p>
          <a:p>
            <a:pPr algn="just" eaLnBrk="0" hangingPunct="0"/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Байқасам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кейде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тұра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кап,</a:t>
            </a:r>
            <a:endParaRPr lang="ru-RU" sz="1600" dirty="0"/>
          </a:p>
          <a:p>
            <a:pPr algn="just" eaLnBrk="0" hangingPunct="0"/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Тәтті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бір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сырды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сеземін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.</a:t>
            </a:r>
            <a:endParaRPr lang="ru-RU" sz="1600" dirty="0"/>
          </a:p>
          <a:p>
            <a:pPr algn="just" eaLnBrk="0" hangingPunct="0"/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Сүйемін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суды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қуалап</a:t>
            </a:r>
            <a:endParaRPr lang="ru-RU" sz="1600" dirty="0"/>
          </a:p>
          <a:p>
            <a:pPr algn="just" eaLnBrk="0" hangingPunct="0"/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Сарқырап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жатқан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Calibri" pitchFamily="34" charset="0"/>
                <a:cs typeface="Times New Roman" pitchFamily="18" charset="0"/>
              </a:rPr>
              <a:t>өзенін</a:t>
            </a:r>
            <a:r>
              <a:rPr lang="ru-RU" sz="1600" dirty="0">
                <a:latin typeface="Calibri" pitchFamily="34" charset="0"/>
                <a:cs typeface="Times New Roman" pitchFamily="18" charset="0"/>
              </a:rPr>
              <a:t>.</a:t>
            </a:r>
            <a:endParaRPr lang="ru-RU" sz="1600" dirty="0"/>
          </a:p>
          <a:p>
            <a:pPr algn="just" eaLnBrk="0" hangingPunct="0"/>
            <a:r>
              <a:rPr lang="ru-RU" sz="1600" dirty="0">
                <a:latin typeface="Calibri" pitchFamily="34" charset="0"/>
                <a:cs typeface="Times New Roman" pitchFamily="18" charset="0"/>
              </a:rPr>
              <a:t> </a:t>
            </a:r>
            <a:endParaRPr lang="ru-RU" sz="1600" dirty="0"/>
          </a:p>
        </p:txBody>
      </p:sp>
      <p:pic>
        <p:nvPicPr>
          <p:cNvPr id="4100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43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Сағындықова Бағира Сәнекеевна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User\Рабочий стол\фото МО\IMG_24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5357" y="1920875"/>
            <a:ext cx="3482285" cy="443388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2060848"/>
            <a:ext cx="4608512" cy="4104456"/>
          </a:xfrm>
        </p:spPr>
        <p:txBody>
          <a:bodyPr>
            <a:normAutofit/>
          </a:bodyPr>
          <a:lstStyle/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Бірінші   санатты мұғалім</a:t>
            </a:r>
          </a:p>
          <a:p>
            <a:pPr algn="ctr"/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Учитель первой  категории, стаж работы – 23 года.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784976" cy="6624736"/>
          </a:xfrm>
        </p:spPr>
        <p:txBody>
          <a:bodyPr>
            <a:noAutofit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Багира Санекеевна проводит уроки в соответствии с требованиями гос. стандарта, четко формирует цели и задачи урока, продумывает все этапы урока. Педагог привлекает учащихся к выполнению заданий научно-исследовательского характера. Эффективно использует при обучении старших школьников элементы критического мышления.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 В течении учебного года готовит учащихся 10-11 классов к ЕНТ и гос. экзаменам.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8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Сұлтанмахмұт Торайғыровтың </a:t>
            </a:r>
            <a:br>
              <a:rPr lang="kk-KZ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120 жылдық мерейтойына арналған </a:t>
            </a:r>
            <a:br>
              <a:rPr lang="kk-KZ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тәрбие сағаты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Documents and Settings\User\Рабочий стол\Гаухар Багира\DSC038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2071678"/>
            <a:ext cx="664373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747713"/>
          </a:xfrm>
        </p:spPr>
        <p:txBody>
          <a:bodyPr/>
          <a:lstStyle/>
          <a:p>
            <a:r>
              <a:rPr lang="kk-KZ" sz="4000"/>
              <a:t>Сұлтанмахмұт Торайғыров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08512" y="1285860"/>
            <a:ext cx="4535488" cy="48244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(28.10.1893,Көктешау обл.Уәлиханов ауд.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21.5.1920,Павлодар обл.Баянауыл ауд.)-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ақын,ағартушы-демократ.13 жасында өлең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жаза бастайды.1912 ж.Троицкідегі Яушев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медресесіне түсіп,бір жыл оқыған соң көз,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өкпе ауруының зардабынан оқудан шығып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қалады.Торайғыров қала маңындағы елде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жаз бала  оқытып, күз қалаға қайта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келді.1912 жылдан ақындыққа ден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қойған.1912-13 ж. “Оқып жүрген жастарға”,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”Талаптарға”,”Оқытудағы мақсат не”,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”Анау-мынау”,”Мағынасыз мешіт”,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”Жарлау”,”Досыма хат”,”Шығамын тірі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болсам адам болып”,т.б.өлеңдерін,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”Зарландым”,”Өлең әм айтушылар”,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”Ауырмай есімнен жаңылғаным”,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”Қазақ тіліндегі өлең кітаптары жайынан”,т.б.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әңгіме,мақалалар жазған.1913-14 жылдары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“Айқапта”хатшылық қызмет істеп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жазғандарының бірқатарын журналға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жариялаған.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08050"/>
            <a:ext cx="3803650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Гаухар Багира\DSC038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500042"/>
            <a:ext cx="7803444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Оспанова Гүлмира Төлеуовна</a:t>
            </a:r>
            <a:endParaRPr lang="ru-RU" dirty="0"/>
          </a:p>
        </p:txBody>
      </p:sp>
      <p:pic>
        <p:nvPicPr>
          <p:cNvPr id="5122" name="Picture 2" descr="C:\Documents and Settings\User\Рабочий стол\фото МО\IMG_24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7689" y="1920875"/>
            <a:ext cx="3357621" cy="443388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7686" y="2060848"/>
            <a:ext cx="4390778" cy="4536504"/>
          </a:xfrm>
        </p:spPr>
        <p:txBody>
          <a:bodyPr>
            <a:normAutofit/>
          </a:bodyPr>
          <a:lstStyle/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Бірінші  санатты мұғалім</a:t>
            </a:r>
          </a:p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Учитель первой категории, стаж – 25 лет.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68952" cy="5904656"/>
          </a:xfrm>
        </p:spPr>
        <p:txBody>
          <a:bodyPr>
            <a:normAutofit fontScale="90000"/>
          </a:bodyPr>
          <a:lstStyle/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Гульмира Толеуовна тщательно обдумывает все этапы урока, уделяет особое внимание усвоению грамматического материала. Четко формулирует цели и задачи урока. Педагог на уроках   использует разнообразный демонстрационный и раздаточный материал. В течении учебного года готовит учащихся 10-11 классов к ЕНТ и гос. экзаменам.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8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/>
          </a:bodyPr>
          <a:lstStyle/>
          <a:p>
            <a:pPr algn="l"/>
            <a:r>
              <a:rPr lang="kk-KZ" sz="60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6000" b="1" i="1" dirty="0">
                <a:latin typeface="Times New Roman" pitchFamily="18" charset="0"/>
                <a:cs typeface="Times New Roman" pitchFamily="18" charset="0"/>
              </a:rPr>
              <a:t>Еңбегіңмен алған білімің өзің үшін де, елің үшін де таусылмас асыл қазына болмақ</a:t>
            </a:r>
            <a:r>
              <a:rPr lang="kk-KZ" sz="60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kk-KZ" sz="6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800" b="1" i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kk-KZ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800" b="1" i="1" dirty="0" smtClean="0">
                <a:latin typeface="Times New Roman" pitchFamily="18" charset="0"/>
                <a:cs typeface="Times New Roman" pitchFamily="18" charset="0"/>
              </a:rPr>
              <a:t>                          Н.Ә. Назарбаев 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«Қазақстанның мерекелері» тақырыбындағы ашық сабақ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5" name="Picture 1" descr="G:\Новая папка (2)\SDC132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143116"/>
            <a:ext cx="4038600" cy="3929090"/>
          </a:xfrm>
          <a:prstGeom prst="rect">
            <a:avLst/>
          </a:prstGeom>
          <a:noFill/>
        </p:spPr>
      </p:pic>
      <p:pic>
        <p:nvPicPr>
          <p:cNvPr id="26626" name="Picture 2" descr="G:\Новая папка (2)\SDC132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143116"/>
            <a:ext cx="403860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ocuments and Settings\User\Рабочий стол\Новая папка (2)\SDC132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47081"/>
            <a:ext cx="417646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447081"/>
            <a:ext cx="3528392" cy="374441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1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Интеллектуальная игра </a:t>
            </a:r>
            <a:br>
              <a:rPr lang="kk-K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“Тапқыр болсаң, тауып көр!” </a:t>
            </a:r>
            <a:br>
              <a:rPr lang="kk-KZ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между учащимися 6 «Б» и 6 «В» классов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55" name="Picture 3" descr="G:\6б и 6в соревнование\IMG_11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143116"/>
            <a:ext cx="4038600" cy="3509178"/>
          </a:xfrm>
          <a:prstGeom prst="rect">
            <a:avLst/>
          </a:prstGeom>
          <a:noFill/>
        </p:spPr>
      </p:pic>
      <p:pic>
        <p:nvPicPr>
          <p:cNvPr id="100356" name="Picture 4" descr="G:\6б и 6в соревнование\IMG_11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143116"/>
            <a:ext cx="4038600" cy="3509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User\Рабочий стол\6б и 6в соревнование\IMG_11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176464" cy="349297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ocuments and Settings\User\Рабочий стол\6б и 6в соревнование\IMG_11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953424"/>
            <a:ext cx="3816424" cy="352839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05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4800" b="1" i="1" dirty="0" smtClean="0">
                <a:latin typeface="Times New Roman" pitchFamily="18" charset="0"/>
                <a:cs typeface="Times New Roman" pitchFamily="18" charset="0"/>
              </a:rPr>
              <a:t>Сайыстың кезеңдері:</a:t>
            </a:r>
            <a:br>
              <a:rPr lang="kk-KZ" sz="4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6"/>
            <a:ext cx="8358246" cy="492682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kk-KZ" sz="4000" b="1" i="1" dirty="0" smtClean="0">
                <a:latin typeface="Times New Roman" pitchFamily="18" charset="0"/>
                <a:cs typeface="Times New Roman" pitchFamily="18" charset="0"/>
              </a:rPr>
              <a:t>“Білім көзі кітапта”.</a:t>
            </a:r>
          </a:p>
          <a:p>
            <a:pPr marL="514350" indent="-514350">
              <a:buFont typeface="+mj-lt"/>
              <a:buAutoNum type="arabicPeriod"/>
            </a:pPr>
            <a:r>
              <a:rPr lang="kk-KZ" sz="4000" b="1" i="1" dirty="0" smtClean="0">
                <a:latin typeface="Times New Roman" pitchFamily="18" charset="0"/>
                <a:cs typeface="Times New Roman" pitchFamily="18" charset="0"/>
              </a:rPr>
              <a:t>«Кім жылдам?»</a:t>
            </a:r>
          </a:p>
          <a:p>
            <a:pPr marL="514350" indent="-514350">
              <a:buFont typeface="+mj-lt"/>
              <a:buAutoNum type="arabicPeriod"/>
            </a:pPr>
            <a:r>
              <a:rPr lang="kk-KZ" sz="4000" b="1" i="1" dirty="0" smtClean="0">
                <a:latin typeface="Times New Roman" pitchFamily="18" charset="0"/>
                <a:cs typeface="Times New Roman" pitchFamily="18" charset="0"/>
              </a:rPr>
              <a:t>«Жүйрік болсаң, тауып көр».</a:t>
            </a:r>
          </a:p>
          <a:p>
            <a:pPr marL="514350" indent="-514350">
              <a:buFont typeface="+mj-lt"/>
              <a:buAutoNum type="arabicPeriod"/>
            </a:pPr>
            <a:r>
              <a:rPr lang="kk-KZ" sz="4000" b="1" i="1" dirty="0" smtClean="0">
                <a:latin typeface="Times New Roman" pitchFamily="18" charset="0"/>
                <a:cs typeface="Times New Roman" pitchFamily="18" charset="0"/>
              </a:rPr>
              <a:t> Мақал-мәтелдер жарысы</a:t>
            </a:r>
          </a:p>
          <a:p>
            <a:pPr marL="514350" indent="-514350">
              <a:buFont typeface="+mj-lt"/>
              <a:buAutoNum type="arabicPeriod"/>
            </a:pPr>
            <a:r>
              <a:rPr lang="kk-KZ" sz="4000" b="1" i="1" dirty="0" smtClean="0">
                <a:latin typeface="Times New Roman" pitchFamily="18" charset="0"/>
                <a:cs typeface="Times New Roman" pitchFamily="18" charset="0"/>
              </a:rPr>
              <a:t>«Аралас сөздер» ойыны</a:t>
            </a:r>
          </a:p>
          <a:p>
            <a:pPr marL="514350" indent="-514350">
              <a:buFont typeface="+mj-lt"/>
              <a:buAutoNum type="arabicPeriod"/>
            </a:pPr>
            <a:r>
              <a:rPr lang="kk-KZ" sz="4000" b="1" i="1" dirty="0" smtClean="0">
                <a:latin typeface="Times New Roman" pitchFamily="18" charset="0"/>
                <a:cs typeface="Times New Roman" pitchFamily="18" charset="0"/>
              </a:rPr>
              <a:t>Сөзден сөз шығару.</a:t>
            </a:r>
          </a:p>
          <a:p>
            <a:pPr marL="514350" indent="-514350">
              <a:buFont typeface="+mj-lt"/>
              <a:buAutoNum type="arabicPeriod"/>
            </a:pPr>
            <a:r>
              <a:rPr lang="kk-KZ" sz="4000" b="1" i="1" dirty="0" smtClean="0">
                <a:latin typeface="Times New Roman" pitchFamily="18" charset="0"/>
                <a:cs typeface="Times New Roman" pitchFamily="18" charset="0"/>
              </a:rPr>
              <a:t>Берілген тақырыпта әңгімелеу.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2357454"/>
          </a:xfrm>
        </p:spPr>
        <p:txBody>
          <a:bodyPr>
            <a:noAutofit/>
          </a:bodyPr>
          <a:lstStyle/>
          <a:p>
            <a:pPr algn="ctr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І кезең “Білім көзі кітапта”.</a:t>
            </a:r>
            <a:br>
              <a:rPr lang="kk-KZ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pPr lvl="0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Абай Құнанбаевтың өлеңдерін атаңдар.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Көктем мерекелерін айтыңдар.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Қазақтың үш төбе биін атаңдар.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1 қыркүйек қандай күн?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«Кел, балалар, оқылық» өлеңінің авторы кім?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Халық ауыз әдебиетінің түрлерін атаңдар.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Қазақ мақал-мәтелдерінің тақырыптарын айтыңдар. 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Қандай ертегілерді білесіңдер?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214422"/>
            <a:ext cx="8229600" cy="1285884"/>
          </a:xfrm>
        </p:spPr>
        <p:txBody>
          <a:bodyPr>
            <a:noAutofit/>
          </a:bodyPr>
          <a:lstStyle/>
          <a:p>
            <a:r>
              <a:rPr lang="kk-KZ" sz="4800" b="1" i="1" dirty="0" smtClean="0">
                <a:latin typeface="Times New Roman" pitchFamily="18" charset="0"/>
                <a:cs typeface="Times New Roman" pitchFamily="18" charset="0"/>
              </a:rPr>
              <a:t>Берілген тақырыпта әңгімелеу.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pPr lvl="0"/>
            <a:r>
              <a:rPr lang="kk-KZ" sz="4400" b="1" i="1" dirty="0">
                <a:latin typeface="Times New Roman" pitchFamily="18" charset="0"/>
                <a:cs typeface="Times New Roman" pitchFamily="18" charset="0"/>
              </a:rPr>
              <a:t>Қарағанды қаласы.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4400" b="1" i="1" dirty="0">
                <a:latin typeface="Times New Roman" pitchFamily="18" charset="0"/>
                <a:cs typeface="Times New Roman" pitchFamily="18" charset="0"/>
              </a:rPr>
              <a:t>Елордамыз Астана қаласы.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4400" b="1" i="1" dirty="0">
                <a:latin typeface="Times New Roman" pitchFamily="18" charset="0"/>
                <a:cs typeface="Times New Roman" pitchFamily="18" charset="0"/>
              </a:rPr>
              <a:t>Менің мектебім.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4400" b="1" i="1" dirty="0">
                <a:latin typeface="Times New Roman" pitchFamily="18" charset="0"/>
                <a:cs typeface="Times New Roman" pitchFamily="18" charset="0"/>
              </a:rPr>
              <a:t>Біздің сынып.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501090" cy="1140736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i="1" dirty="0" smtClean="0"/>
              <a:t> </a:t>
            </a: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3 кезең  </a:t>
            </a:r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«Жүйрік болсаң, тауып көр</a:t>
            </a: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28736"/>
            <a:ext cx="7772400" cy="4926824"/>
          </a:xfrm>
        </p:spPr>
        <p:txBody>
          <a:bodyPr>
            <a:noAutofit/>
          </a:bodyPr>
          <a:lstStyle/>
          <a:p>
            <a:pPr lvl="0"/>
            <a:r>
              <a:rPr lang="kk-KZ" sz="4000" b="1" i="1" dirty="0">
                <a:latin typeface="Times New Roman" pitchFamily="18" charset="0"/>
                <a:cs typeface="Times New Roman" pitchFamily="18" charset="0"/>
              </a:rPr>
              <a:t>Қала атауы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4000" b="1" i="1" dirty="0">
                <a:latin typeface="Times New Roman" pitchFamily="18" charset="0"/>
                <a:cs typeface="Times New Roman" pitchFamily="18" charset="0"/>
              </a:rPr>
              <a:t>Ұлттық тағам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4000" b="1" i="1" dirty="0">
                <a:latin typeface="Times New Roman" pitchFamily="18" charset="0"/>
                <a:cs typeface="Times New Roman" pitchFamily="18" charset="0"/>
              </a:rPr>
              <a:t>Адамның дене мүшесі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4000" b="1" i="1" dirty="0">
                <a:latin typeface="Times New Roman" pitchFamily="18" charset="0"/>
                <a:cs typeface="Times New Roman" pitchFamily="18" charset="0"/>
              </a:rPr>
              <a:t>Үй жануарлары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4000" b="1" i="1" dirty="0">
                <a:latin typeface="Times New Roman" pitchFamily="18" charset="0"/>
                <a:cs typeface="Times New Roman" pitchFamily="18" charset="0"/>
              </a:rPr>
              <a:t>Аңдар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sz="4000" b="1" i="1" dirty="0">
                <a:latin typeface="Times New Roman" pitchFamily="18" charset="0"/>
                <a:cs typeface="Times New Roman" pitchFamily="18" charset="0"/>
              </a:rPr>
              <a:t>Жеміс-көкөністер немесе </a:t>
            </a:r>
            <a:r>
              <a:rPr lang="kk-KZ" sz="4000" b="1" i="1" dirty="0" smtClean="0">
                <a:latin typeface="Times New Roman" pitchFamily="18" charset="0"/>
                <a:cs typeface="Times New Roman" pitchFamily="18" charset="0"/>
              </a:rPr>
              <a:t>жидектер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  <a:t>Сөзден сөз шығару.</a:t>
            </a:r>
            <a:br>
              <a:rPr lang="kk-KZ" sz="44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kk-KZ" sz="6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k-KZ" sz="6000" b="1" i="1" dirty="0" smtClean="0">
                <a:latin typeface="Times New Roman" pitchFamily="18" charset="0"/>
                <a:cs typeface="Times New Roman" pitchFamily="18" charset="0"/>
              </a:rPr>
              <a:t>«Тасбақа»              </a:t>
            </a:r>
          </a:p>
          <a:p>
            <a:r>
              <a:rPr lang="kk-KZ" sz="6000" b="1" i="1" dirty="0" smtClean="0">
                <a:latin typeface="Times New Roman" pitchFamily="18" charset="0"/>
                <a:cs typeface="Times New Roman" pitchFamily="18" charset="0"/>
              </a:rPr>
              <a:t>«Дастарқан</a:t>
            </a:r>
            <a:r>
              <a:rPr lang="kk-KZ" sz="6000" b="1" i="1" dirty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Жұманова Гауһар Жеңісовна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User\Рабочий стол\фото МО\IMG_24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2234" y="1920875"/>
            <a:ext cx="3328532" cy="443388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2423160"/>
            <a:ext cx="4038600" cy="4434840"/>
          </a:xfrm>
        </p:spPr>
        <p:txBody>
          <a:bodyPr>
            <a:normAutofit/>
          </a:bodyPr>
          <a:lstStyle/>
          <a:p>
            <a:pPr algn="ctr"/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Екінші  санатты мұғалім</a:t>
            </a:r>
          </a:p>
          <a:p>
            <a:pPr algn="ctr"/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Учитель второй категории, стаж работы – 15 лет.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6434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Қазақ тілі мен әдебиет пәнінің әдістемелік бірлестігінде он мұғалім жұмыс істейді.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Жоғарғы санатты – 4 мұғалім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900" dirty="0" smtClean="0">
                <a:latin typeface="Times New Roman" pitchFamily="18" charset="0"/>
                <a:cs typeface="Times New Roman" pitchFamily="18" charset="0"/>
              </a:rPr>
              <a:t>Бірінші санатты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– 3 мұғалім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Екінші санатты – 1 мұғалім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Санатсыз – 2 мұғалім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04088"/>
            <a:ext cx="8439472" cy="5893264"/>
          </a:xfrm>
        </p:spPr>
        <p:txBody>
          <a:bodyPr>
            <a:noAutofit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Гаухар Женисовна в этом учебном году подала заявление о повышении квалификационной категории. Педагог на своих уроках делает акцент на усвоение грамматического материала. Речь учителя выразительна и понятна. На уроках соблюдаются основные дидактические принципы обучения, логическая последовательность в подаче учебного материала.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Открытый урок на тему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«Хайуанаттар бағында»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User\Рабочий стол\Гаухар Багира\DSC038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8662" y="2285992"/>
            <a:ext cx="7215238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Рабочий стол\Гаухар Багира\DSC038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7158" y="214290"/>
            <a:ext cx="4500594" cy="3059121"/>
          </a:xfrm>
          <a:prstGeom prst="rect">
            <a:avLst/>
          </a:prstGeom>
          <a:noFill/>
        </p:spPr>
      </p:pic>
      <p:pic>
        <p:nvPicPr>
          <p:cNvPr id="12291" name="Picture 3" descr="C:\Documents and Settings\User\Рабочий стол\Гаухар Багира\DSC038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86182" y="3441689"/>
            <a:ext cx="4824418" cy="3416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User\Рабочий стол\Гаухар Багира\DSC038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28604"/>
            <a:ext cx="7324748" cy="5915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65" y="454867"/>
            <a:ext cx="7772444" cy="130239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kk-KZ" dirty="0" smtClean="0">
                <a:latin typeface="Times New Roman" pitchFamily="18" charset="0"/>
              </a:rPr>
              <a:t>Ахмет Байтұрсынов</a:t>
            </a:r>
            <a:br>
              <a:rPr lang="kk-KZ" dirty="0" smtClean="0">
                <a:latin typeface="Times New Roman" pitchFamily="18" charset="0"/>
              </a:rPr>
            </a:br>
            <a:r>
              <a:rPr lang="kk-KZ" dirty="0" smtClean="0">
                <a:latin typeface="Times New Roman" pitchFamily="18" charset="0"/>
              </a:rPr>
              <a:t>(1872-1937)</a:t>
            </a:r>
            <a:endParaRPr lang="ru-RU" dirty="0" smtClean="0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468" y="3885595"/>
            <a:ext cx="7703866" cy="1752946"/>
          </a:xfrm>
        </p:spPr>
        <p:txBody>
          <a:bodyPr tIns="12518" bIns="12518"/>
          <a:lstStyle/>
          <a:p>
            <a:pPr eaLnBrk="1" hangingPunct="1"/>
            <a:endParaRPr lang="ru-RU" sz="3400" dirty="0" smtClean="0">
              <a:solidFill>
                <a:schemeClr val="folHlink"/>
              </a:solidFill>
              <a:latin typeface="Times New Roman" pitchFamily="18" charset="0"/>
            </a:endParaRPr>
          </a:p>
        </p:txBody>
      </p:sp>
      <p:pic>
        <p:nvPicPr>
          <p:cNvPr id="4" name="Picture 2" descr="http://dmk.kz/wp-content/uploads/2011/04/1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788" y="1893337"/>
            <a:ext cx="7862425" cy="449035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2291" y="254864"/>
            <a:ext cx="5904244" cy="998721"/>
          </a:xfrm>
        </p:spPr>
        <p:txBody>
          <a:bodyPr tIns="12518"/>
          <a:lstStyle/>
          <a:p>
            <a:pPr eaLnBrk="1" hangingPunct="1"/>
            <a:r>
              <a:rPr lang="kk-KZ" smtClean="0">
                <a:solidFill>
                  <a:schemeClr val="folHlink"/>
                </a:solidFill>
                <a:latin typeface="Times New Roman" pitchFamily="18" charset="0"/>
              </a:rPr>
              <a:t>Ахмет Байтұрсынов -</a:t>
            </a:r>
            <a:endParaRPr lang="ru-RU" smtClean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066346" y="2213095"/>
            <a:ext cx="5879783" cy="390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19" tIns="45060" rIns="90119" bIns="45060" anchor="ctr">
            <a:spAutoFit/>
          </a:bodyPr>
          <a:lstStyle/>
          <a:p>
            <a:pPr defTabSz="901045">
              <a:buFontTx/>
              <a:buChar char="•"/>
              <a:tabLst>
                <a:tab pos="5966978" algn="l"/>
              </a:tabLst>
            </a:pPr>
            <a:r>
              <a:rPr lang="kk-KZ" sz="3100" dirty="0">
                <a:latin typeface="Times New Roman" pitchFamily="18" charset="0"/>
              </a:rPr>
              <a:t>Ұлтың ұлы ұстазы</a:t>
            </a:r>
            <a:endParaRPr lang="ru-RU" sz="3100" dirty="0">
              <a:latin typeface="Times New Roman" pitchFamily="18" charset="0"/>
            </a:endParaRPr>
          </a:p>
          <a:p>
            <a:pPr defTabSz="901045">
              <a:buFontTx/>
              <a:buChar char="•"/>
              <a:tabLst>
                <a:tab pos="5966978" algn="l"/>
              </a:tabLst>
            </a:pPr>
            <a:r>
              <a:rPr lang="kk-KZ" sz="3100" dirty="0">
                <a:latin typeface="Times New Roman" pitchFamily="18" charset="0"/>
              </a:rPr>
              <a:t> Ағартушы-ұстаз </a:t>
            </a:r>
          </a:p>
          <a:p>
            <a:pPr defTabSz="901045">
              <a:buFontTx/>
              <a:buChar char="•"/>
              <a:tabLst>
                <a:tab pos="5966978" algn="l"/>
              </a:tabLst>
            </a:pPr>
            <a:r>
              <a:rPr lang="kk-KZ" sz="3100" dirty="0">
                <a:latin typeface="Times New Roman" pitchFamily="18" charset="0"/>
              </a:rPr>
              <a:t> Тілші-ғалым</a:t>
            </a:r>
          </a:p>
          <a:p>
            <a:pPr defTabSz="901045">
              <a:buFontTx/>
              <a:buChar char="•"/>
              <a:tabLst>
                <a:tab pos="5966978" algn="l"/>
              </a:tabLst>
            </a:pPr>
            <a:r>
              <a:rPr lang="kk-KZ" sz="3100" dirty="0">
                <a:latin typeface="Times New Roman" pitchFamily="18" charset="0"/>
              </a:rPr>
              <a:t> Аудармашы </a:t>
            </a:r>
          </a:p>
          <a:p>
            <a:pPr defTabSz="901045">
              <a:buFontTx/>
              <a:buChar char="•"/>
              <a:tabLst>
                <a:tab pos="5966978" algn="l"/>
              </a:tabLst>
            </a:pPr>
            <a:r>
              <a:rPr lang="kk-KZ" sz="3100" dirty="0">
                <a:latin typeface="Times New Roman" pitchFamily="18" charset="0"/>
              </a:rPr>
              <a:t> Ақын, ауыз әдебиеті үлгілерін жинаушы.</a:t>
            </a:r>
          </a:p>
          <a:p>
            <a:pPr defTabSz="901045">
              <a:buFontTx/>
              <a:buChar char="•"/>
              <a:tabLst>
                <a:tab pos="5966978" algn="l"/>
              </a:tabLst>
            </a:pPr>
            <a:r>
              <a:rPr lang="kk-KZ" sz="3100" dirty="0">
                <a:latin typeface="Times New Roman" pitchFamily="18" charset="0"/>
              </a:rPr>
              <a:t>Ахмет Байтұрсынов өз халқың сүйген патриот адам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159" y="2233732"/>
            <a:ext cx="2773252" cy="340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tIns="12518">
            <a:normAutofit fontScale="90000"/>
          </a:bodyPr>
          <a:lstStyle/>
          <a:p>
            <a:pPr algn="ctr"/>
            <a:r>
              <a:rPr lang="kk-KZ" dirty="0" smtClean="0"/>
              <a:t>Мұражай-үйіне шағын экскурсия</a:t>
            </a:r>
            <a:endParaRPr lang="ru-RU" dirty="0" smtClean="0"/>
          </a:p>
        </p:txBody>
      </p:sp>
      <p:pic>
        <p:nvPicPr>
          <p:cNvPr id="4" name="Picture 2" descr="http://im9.asset.yvimg.kz/userimages/arsik/07Ib0dbAq795rG3aOpUCtpno8imai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5557" y="1854460"/>
            <a:ext cx="4098507" cy="4373724"/>
          </a:xfrm>
          <a:noFill/>
        </p:spPr>
      </p:pic>
      <p:pic>
        <p:nvPicPr>
          <p:cNvPr id="5" name="Picture 4" descr="http://im4.asset.yvimg.kz/userimages/arsik/ZeWVWOHHl9XUBYwMFAT71zMuY39TK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5809" y="1873898"/>
            <a:ext cx="3877923" cy="43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/>
              <a:t>И</a:t>
            </a:r>
            <a:r>
              <a:rPr lang="kk-KZ" dirty="0" smtClean="0"/>
              <a:t>смаилова Ақмарал Нәлжігітовна</a:t>
            </a:r>
            <a:endParaRPr lang="ru-RU" dirty="0"/>
          </a:p>
        </p:txBody>
      </p:sp>
      <p:pic>
        <p:nvPicPr>
          <p:cNvPr id="17409" name="Picture 1" descr="C:\Documents and Settings\User\Рабочий стол\Көрнекіліктер\Фото01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276872"/>
            <a:ext cx="4400552" cy="415252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3214686"/>
            <a:ext cx="4038600" cy="4434840"/>
          </a:xfrm>
        </p:spPr>
        <p:txBody>
          <a:bodyPr>
            <a:normAutofit/>
          </a:bodyPr>
          <a:lstStyle/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Жас маман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16800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Внеклассное мероприятие «Менің – Отаным Қазақстан»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User\Рабочий стол\оригами\IMG_08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2118519"/>
            <a:ext cx="4038600" cy="40386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147" name="Picture 3" descr="C:\Documents and Settings\User\Рабочий стол\оригами\IMG_08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8200" y="2118519"/>
            <a:ext cx="4038600" cy="40386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4"/>
          <p:cNvGrpSpPr>
            <a:grpSpLocks/>
          </p:cNvGrpSpPr>
          <p:nvPr/>
        </p:nvGrpSpPr>
        <p:grpSpPr bwMode="auto">
          <a:xfrm>
            <a:off x="457200" y="0"/>
            <a:ext cx="8686800" cy="6858000"/>
            <a:chOff x="266" y="-28"/>
            <a:chExt cx="5472" cy="4320"/>
          </a:xfrm>
        </p:grpSpPr>
        <p:sp>
          <p:nvSpPr>
            <p:cNvPr id="3" name="_s7172"/>
            <p:cNvSpPr>
              <a:spLocks noChangeShapeType="1"/>
            </p:cNvSpPr>
            <p:nvPr/>
          </p:nvSpPr>
          <p:spPr bwMode="auto">
            <a:xfrm flipH="1" flipV="1">
              <a:off x="2528" y="1658"/>
              <a:ext cx="237" cy="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_s7173"/>
            <p:cNvSpPr>
              <a:spLocks noChangeArrowheads="1"/>
            </p:cNvSpPr>
            <p:nvPr/>
          </p:nvSpPr>
          <p:spPr bwMode="auto">
            <a:xfrm>
              <a:off x="1960" y="1090"/>
              <a:ext cx="667" cy="667"/>
            </a:xfrm>
            <a:prstGeom prst="ellipse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800" b="0" i="0" u="none" strike="noStrike" cap="none" normalizeH="0" baseline="0" smtClean="0">
                  <a:ln>
                    <a:noFill/>
                  </a:ln>
                  <a:solidFill>
                    <a:srgbClr val="111111"/>
                  </a:solidFill>
                  <a:effectLst/>
                  <a:latin typeface="Arial" charset="0"/>
                </a:rPr>
                <a:t>Дін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_s7174"/>
            <p:cNvSpPr>
              <a:spLocks noChangeShapeType="1"/>
            </p:cNvSpPr>
            <p:nvPr/>
          </p:nvSpPr>
          <p:spPr bwMode="auto">
            <a:xfrm flipH="1">
              <a:off x="2332" y="2131"/>
              <a:ext cx="336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7175"/>
            <p:cNvSpPr>
              <a:spLocks noChangeArrowheads="1"/>
            </p:cNvSpPr>
            <p:nvPr/>
          </p:nvSpPr>
          <p:spPr bwMode="auto">
            <a:xfrm>
              <a:off x="1667" y="1798"/>
              <a:ext cx="667" cy="66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800" b="0" i="0" u="none" strike="noStrike" cap="none" normalizeH="0" baseline="0" smtClean="0">
                  <a:ln>
                    <a:noFill/>
                  </a:ln>
                  <a:solidFill>
                    <a:srgbClr val="111111"/>
                  </a:solidFill>
                  <a:effectLst/>
                  <a:latin typeface="Arial" charset="0"/>
                </a:rPr>
                <a:t>Ел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_s7176"/>
            <p:cNvSpPr>
              <a:spLocks noChangeShapeType="1"/>
            </p:cNvSpPr>
            <p:nvPr/>
          </p:nvSpPr>
          <p:spPr bwMode="auto">
            <a:xfrm flipH="1">
              <a:off x="2528" y="2367"/>
              <a:ext cx="238" cy="2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7177"/>
            <p:cNvSpPr>
              <a:spLocks noChangeArrowheads="1"/>
            </p:cNvSpPr>
            <p:nvPr/>
          </p:nvSpPr>
          <p:spPr bwMode="auto">
            <a:xfrm>
              <a:off x="1960" y="2506"/>
              <a:ext cx="667" cy="667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800" b="0" i="0" u="none" strike="noStrike" cap="none" normalizeH="0" baseline="0" smtClean="0">
                  <a:ln>
                    <a:noFill/>
                  </a:ln>
                  <a:solidFill>
                    <a:srgbClr val="111111"/>
                  </a:solidFill>
                  <a:effectLst/>
                  <a:latin typeface="Arial" charset="0"/>
                </a:rPr>
                <a:t>Тіл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_s7178"/>
            <p:cNvSpPr>
              <a:spLocks noChangeShapeType="1"/>
            </p:cNvSpPr>
            <p:nvPr/>
          </p:nvSpPr>
          <p:spPr bwMode="auto">
            <a:xfrm>
              <a:off x="3001" y="2464"/>
              <a:ext cx="1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_s7179"/>
            <p:cNvSpPr>
              <a:spLocks noChangeArrowheads="1"/>
            </p:cNvSpPr>
            <p:nvPr/>
          </p:nvSpPr>
          <p:spPr bwMode="auto">
            <a:xfrm>
              <a:off x="2668" y="2800"/>
              <a:ext cx="667" cy="667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800" b="0" i="0" u="none" strike="noStrike" cap="none" normalizeH="0" baseline="0" smtClean="0">
                  <a:ln>
                    <a:noFill/>
                  </a:ln>
                  <a:solidFill>
                    <a:srgbClr val="111111"/>
                  </a:solidFill>
                  <a:effectLst/>
                  <a:latin typeface="Arial" charset="0"/>
                </a:rPr>
                <a:t>Дәстүр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_s7180"/>
            <p:cNvSpPr>
              <a:spLocks noChangeShapeType="1"/>
            </p:cNvSpPr>
            <p:nvPr/>
          </p:nvSpPr>
          <p:spPr bwMode="auto">
            <a:xfrm>
              <a:off x="3237" y="2366"/>
              <a:ext cx="237" cy="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_s7181"/>
            <p:cNvSpPr>
              <a:spLocks noChangeArrowheads="1"/>
            </p:cNvSpPr>
            <p:nvPr/>
          </p:nvSpPr>
          <p:spPr bwMode="auto">
            <a:xfrm>
              <a:off x="3377" y="2507"/>
              <a:ext cx="667" cy="667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800" b="0" i="0" u="none" strike="noStrike" cap="none" normalizeH="0" baseline="0" smtClean="0">
                  <a:ln>
                    <a:noFill/>
                  </a:ln>
                  <a:solidFill>
                    <a:srgbClr val="111111"/>
                  </a:solidFill>
                  <a:effectLst/>
                  <a:latin typeface="Arial" charset="0"/>
                </a:rPr>
                <a:t>Халық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_s7182"/>
            <p:cNvSpPr>
              <a:spLocks noChangeShapeType="1"/>
            </p:cNvSpPr>
            <p:nvPr/>
          </p:nvSpPr>
          <p:spPr bwMode="auto">
            <a:xfrm>
              <a:off x="3334" y="2131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_s7183"/>
            <p:cNvSpPr>
              <a:spLocks noChangeArrowheads="1"/>
            </p:cNvSpPr>
            <p:nvPr/>
          </p:nvSpPr>
          <p:spPr bwMode="auto">
            <a:xfrm>
              <a:off x="3671" y="1798"/>
              <a:ext cx="667" cy="667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800" b="0" i="0" u="none" strike="noStrike" cap="none" normalizeH="0" baseline="0" smtClean="0">
                  <a:ln>
                    <a:noFill/>
                  </a:ln>
                  <a:solidFill>
                    <a:srgbClr val="111111"/>
                  </a:solidFill>
                  <a:effectLst/>
                  <a:latin typeface="Arial" charset="0"/>
                </a:rPr>
                <a:t>Отбасы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_s7184"/>
            <p:cNvSpPr>
              <a:spLocks noChangeShapeType="1"/>
            </p:cNvSpPr>
            <p:nvPr/>
          </p:nvSpPr>
          <p:spPr bwMode="auto">
            <a:xfrm flipV="1">
              <a:off x="3236" y="1658"/>
              <a:ext cx="238" cy="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_s7185"/>
            <p:cNvSpPr>
              <a:spLocks noChangeArrowheads="1"/>
            </p:cNvSpPr>
            <p:nvPr/>
          </p:nvSpPr>
          <p:spPr bwMode="auto">
            <a:xfrm>
              <a:off x="3377" y="1089"/>
              <a:ext cx="667" cy="667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800" b="0" i="0" u="none" strike="noStrike" cap="none" normalizeH="0" baseline="0" smtClean="0">
                  <a:ln>
                    <a:noFill/>
                  </a:ln>
                  <a:solidFill>
                    <a:srgbClr val="111111"/>
                  </a:solidFill>
                  <a:effectLst/>
                  <a:latin typeface="Arial" charset="0"/>
                </a:rPr>
                <a:t>Тарих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_s7186"/>
            <p:cNvSpPr>
              <a:spLocks noChangeShapeType="1"/>
            </p:cNvSpPr>
            <p:nvPr/>
          </p:nvSpPr>
          <p:spPr bwMode="auto">
            <a:xfrm flipV="1">
              <a:off x="3001" y="1462"/>
              <a:ext cx="0" cy="3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_s7187"/>
            <p:cNvSpPr>
              <a:spLocks noChangeArrowheads="1"/>
            </p:cNvSpPr>
            <p:nvPr/>
          </p:nvSpPr>
          <p:spPr bwMode="auto">
            <a:xfrm>
              <a:off x="2668" y="796"/>
              <a:ext cx="667" cy="667"/>
            </a:xfrm>
            <a:prstGeom prst="ellipse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1600" b="1" i="0" u="none" strike="noStrike" cap="none" normalizeH="0" baseline="0" smtClean="0">
                  <a:ln>
                    <a:noFill/>
                  </a:ln>
                  <a:solidFill>
                    <a:srgbClr val="111111"/>
                  </a:solidFill>
                  <a:effectLst/>
                  <a:latin typeface="Arial" charset="0"/>
                </a:rPr>
                <a:t>Туған жер</a:t>
              </a:r>
              <a:endParaRPr kumimoji="0" lang="ru-RU" sz="1600" b="1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_s7188"/>
            <p:cNvSpPr>
              <a:spLocks noChangeArrowheads="1"/>
            </p:cNvSpPr>
            <p:nvPr/>
          </p:nvSpPr>
          <p:spPr bwMode="auto">
            <a:xfrm>
              <a:off x="2668" y="1799"/>
              <a:ext cx="667" cy="66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k-KZ" sz="2400" b="1" i="0" u="none" strike="noStrike" cap="none" normalizeH="0" baseline="0" smtClean="0">
                  <a:ln>
                    <a:noFill/>
                  </a:ln>
                  <a:solidFill>
                    <a:srgbClr val="111111"/>
                  </a:solidFill>
                  <a:effectLst/>
                  <a:latin typeface="Arial" charset="0"/>
                </a:rPr>
                <a:t>Отан</a:t>
              </a: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Шахарова Шайзада Мүбәраковна</a:t>
            </a:r>
            <a:br>
              <a:rPr lang="kk-KZ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фото МО\IMG_24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4325" y="1920875"/>
            <a:ext cx="3644349" cy="4433888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86314" y="2786058"/>
            <a:ext cx="4038600" cy="2803182"/>
          </a:xfrm>
        </p:spPr>
        <p:txBody>
          <a:bodyPr>
            <a:normAutofit lnSpcReduction="10000"/>
          </a:bodyPr>
          <a:lstStyle/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Жоғарғы санатты мұғалім</a:t>
            </a:r>
          </a:p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Учитель высшей категории, стаж работы – 23 года</a:t>
            </a: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229600" cy="863377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kk-KZ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Қазақ елі – менің Отаным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4" descr="kz_ma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84300"/>
            <a:ext cx="8929718" cy="5473700"/>
          </a:xfr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/>
              <a:t>Базкенова Ақбота Рахметоллаевна</a:t>
            </a:r>
            <a:endParaRPr lang="ru-RU" dirty="0"/>
          </a:p>
        </p:txBody>
      </p:sp>
      <p:pic>
        <p:nvPicPr>
          <p:cNvPr id="96258" name="Picture 2" descr="C:\Documents and Settings\User\Рабочий стол\Көрнекіліктер\Фото01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3000372"/>
            <a:ext cx="4038600" cy="937411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5400" dirty="0" smtClean="0"/>
              <a:t>   </a:t>
            </a:r>
            <a:r>
              <a:rPr lang="kk-KZ" sz="5400" dirty="0" smtClean="0"/>
              <a:t>Жас маман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Урок на тему «Ойыншықтар»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Documents and Settings\User\Рабочий стол\Көрнекіліктер\IMG_08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3116"/>
            <a:ext cx="4038600" cy="395018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9218" name="Picture 2" descr="C:\Documents and Settings\User\Рабочий стол\Көрнекіліктер\IMG_08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132856"/>
            <a:ext cx="4038600" cy="396044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Documents and Settings\User\Рабочий стол\Көрнекіліктер\IMG_08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4038600" cy="4442631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95235" name="Picture 3" descr="C:\Documents and Settings\User\Рабочий стол\Көрнекіліктер\IMG_08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214554"/>
            <a:ext cx="4038600" cy="432435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55576" y="692696"/>
            <a:ext cx="7488832" cy="881032"/>
          </a:xfrm>
        </p:spPr>
        <p:txBody>
          <a:bodyPr/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Выставка, приуроченная к декаде казахского языка и литературы.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7284" name="Picture 4" descr="C:\Documents and Settings\User\Рабочий стол\Көрнекіліктер\IMG_088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071678"/>
            <a:ext cx="3846513" cy="3846513"/>
          </a:xfrm>
          <a:prstGeom prst="rect">
            <a:avLst/>
          </a:prstGeom>
          <a:noFill/>
        </p:spPr>
      </p:pic>
      <p:pic>
        <p:nvPicPr>
          <p:cNvPr id="97285" name="Picture 5" descr="C:\Documents and Settings\User\Рабочий стол\оригами\IMG_086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2071678"/>
            <a:ext cx="3846513" cy="3846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292864"/>
          </a:xfrm>
        </p:spPr>
        <p:txBody>
          <a:bodyPr>
            <a:normAutofit/>
          </a:bodyPr>
          <a:lstStyle/>
          <a:p>
            <a:r>
              <a:rPr lang="kk-KZ" sz="6000" dirty="0" smtClean="0">
                <a:latin typeface="Times New Roman" pitchFamily="18" charset="0"/>
                <a:cs typeface="Times New Roman" pitchFamily="18" charset="0"/>
              </a:rPr>
              <a:t>Назарларыңызға рахмет!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5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05800" cy="432048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Шайзада</a:t>
            </a:r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 Мубараковна использует на своих уроках элементы технологии критического мышления, создает оптимальные условия для организации учебно-познавательной деятельности учащихся. Уроки педагога иллюстрированы различными видами наглядных пособий.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41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71472" y="5000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Сабақтың тақырыбы: Қазақстанның қалалары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306" name="Picture 2" descr="F:\ҚАЗАҚСТАН қалалары рәміздері суреттер\2012222222 0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034" y="2428868"/>
            <a:ext cx="4038600" cy="3391533"/>
          </a:xfrm>
          <a:prstGeom prst="rect">
            <a:avLst/>
          </a:prstGeom>
          <a:noFill/>
        </p:spPr>
      </p:pic>
      <p:pic>
        <p:nvPicPr>
          <p:cNvPr id="98307" name="Picture 3" descr="F:\ҚАЗАҚСТАН қалалары рәміздері суреттер\2012222222 0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55177" y="1920875"/>
            <a:ext cx="3224646" cy="443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F:\ҚАЗАҚСТАН қалалары рәміздері суреттер\2012222222 0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71546"/>
            <a:ext cx="4038600" cy="4929222"/>
          </a:xfrm>
          <a:prstGeom prst="rect">
            <a:avLst/>
          </a:prstGeom>
          <a:noFill/>
        </p:spPr>
      </p:pic>
      <p:pic>
        <p:nvPicPr>
          <p:cNvPr id="48130" name="Picture 2" descr="F:\ҚАЗАҚСТАН қалалары рәміздері суреттер\2012222222 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071546"/>
            <a:ext cx="4038600" cy="4857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571500"/>
            <a:ext cx="371475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571500"/>
            <a:ext cx="378618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diamond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382</TotalTime>
  <Words>880</Words>
  <Application>Microsoft Office PowerPoint</Application>
  <PresentationFormat>Экран (4:3)</PresentationFormat>
  <Paragraphs>154</Paragraphs>
  <Slides>55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55</vt:i4>
      </vt:variant>
    </vt:vector>
  </HeadingPairs>
  <TitlesOfParts>
    <vt:vector size="58" baseType="lpstr">
      <vt:lpstr>Специальное оформление</vt:lpstr>
      <vt:lpstr>1_Специальное оформление</vt:lpstr>
      <vt:lpstr>Поток</vt:lpstr>
      <vt:lpstr>Орыс тілі сыныптарында қазақ тілі мен әдебиет пәндерінің оқытылуы</vt:lpstr>
      <vt:lpstr>Мақсаты: орыс тілді сыныптары оқушыларының қазақ тілі мен әдебиет пәнінен білімдерін тексеру</vt:lpstr>
      <vt:lpstr>«Еңбегіңмен алған білімің өзің үшін де, елің үшін де таусылмас асыл қазына болмақ»                                               Н.Ә. Назарбаев </vt:lpstr>
      <vt:lpstr>Қазақ тілі мен әдебиет пәнінің әдістемелік бірлестігінде он мұғалім жұмыс істейді. Жоғарғы санатты – 4 мұғалім Бірінші санатты – 3 мұғалім Екінші санатты – 1 мұғалім Санатсыз – 2 мұғалім </vt:lpstr>
      <vt:lpstr>Шахарова Шайзада Мүбәраковна </vt:lpstr>
      <vt:lpstr>        Шайзада Мубараковна использует на своих уроках элементы технологии критического мышления, создает оптимальные условия для организации учебно-познавательной деятельности учащихся. Уроки педагога иллюстрированы различными видами наглядных пособий.</vt:lpstr>
      <vt:lpstr>Сабақтың тақырыбы: Қазақстанның қалалары</vt:lpstr>
      <vt:lpstr>Презентация PowerPoint</vt:lpstr>
      <vt:lpstr>Презентация PowerPoint</vt:lpstr>
      <vt:lpstr>Бірімжанова Нұрсұлу Төлегеновна</vt:lpstr>
      <vt:lpstr>Менің Отаным – Қазақстан тәрбие сағаты</vt:lpstr>
      <vt:lpstr> Открытый урок на тему «Туған күн»</vt:lpstr>
      <vt:lpstr>Презентация PowerPoint</vt:lpstr>
      <vt:lpstr>Сабақтың тақырыбы:       Туған күн</vt:lpstr>
      <vt:lpstr> “Қарлығаш “тобы</vt:lpstr>
      <vt:lpstr>“Аққу” тобы</vt:lpstr>
      <vt:lpstr>“Бүркіт” тобы</vt:lpstr>
      <vt:lpstr>Жұпышева Нәсіп Шәйкеновна</vt:lpstr>
      <vt:lpstr>Насип Шайкеновна продуманно и целенаправленно решает задачи школьного образования по предмету. Уроки педагога носят обучающий и развивающий характер, выполняются основные дидактические принципы обучения. При обучении соблюдается метод наглядности (таблицы, опорные схемы, ТСО).</vt:lpstr>
      <vt:lpstr>Презентация PowerPoint</vt:lpstr>
      <vt:lpstr>Презентация PowerPoint</vt:lpstr>
      <vt:lpstr>Презентация PowerPoint</vt:lpstr>
      <vt:lpstr>Сағындықова Бағира Сәнекеевна</vt:lpstr>
      <vt:lpstr>Багира Санекеевна проводит уроки в соответствии с требованиями гос. стандарта, четко формирует цели и задачи урока, продумывает все этапы урока. Педагог привлекает учащихся к выполнению заданий научно-исследовательского характера. Эффективно использует при обучении старших школьников элементы критического мышления. В течении учебного года готовит учащихся 10-11 классов к ЕНТ и гос. экзаменам.</vt:lpstr>
      <vt:lpstr>Сұлтанмахмұт Торайғыровтың  120 жылдық мерейтойына арналған  тәрбие сағаты</vt:lpstr>
      <vt:lpstr>Сұлтанмахмұт Торайғыров</vt:lpstr>
      <vt:lpstr>Презентация PowerPoint</vt:lpstr>
      <vt:lpstr>Оспанова Гүлмира Төлеуовна</vt:lpstr>
      <vt:lpstr>Гульмира Толеуовна тщательно обдумывает все этапы урока, уделяет особое внимание усвоению грамматического материала. Четко формулирует цели и задачи урока. Педагог на уроках   использует разнообразный демонстрационный и раздаточный материал. В течении учебного года готовит учащихся 10-11 классов к ЕНТ и гос. экзаменам.</vt:lpstr>
      <vt:lpstr>«Қазақстанның мерекелері» тақырыбындағы ашық сабақ</vt:lpstr>
      <vt:lpstr>Презентация PowerPoint</vt:lpstr>
      <vt:lpstr>Интеллектуальная игра  “Тапқыр болсаң, тауып көр!”  между учащимися 6 «Б» и 6 «В» классов.</vt:lpstr>
      <vt:lpstr>Презентация PowerPoint</vt:lpstr>
      <vt:lpstr>Сайыстың кезеңдері: </vt:lpstr>
      <vt:lpstr>І кезең “Білім көзі кітапта”. </vt:lpstr>
      <vt:lpstr>Берілген тақырыпта әңгімелеу. </vt:lpstr>
      <vt:lpstr> 3 кезең  «Жүйрік болсаң, тауып көр»</vt:lpstr>
      <vt:lpstr>Сөзден сөз шығару. </vt:lpstr>
      <vt:lpstr>Жұманова Гауһар Жеңісовна</vt:lpstr>
      <vt:lpstr>Гаухар Женисовна в этом учебном году подала заявление о повышении квалификационной категории. Педагог на своих уроках делает акцент на усвоение грамматического материала. Речь учителя выразительна и понятна. На уроках соблюдаются основные дидактические принципы обучения, логическая последовательность в подаче учебного материала.</vt:lpstr>
      <vt:lpstr>Открытый урок на тему «Хайуанаттар бағында»</vt:lpstr>
      <vt:lpstr>Презентация PowerPoint</vt:lpstr>
      <vt:lpstr>Презентация PowerPoint</vt:lpstr>
      <vt:lpstr>Ахмет Байтұрсынов (1872-1937)</vt:lpstr>
      <vt:lpstr>Ахмет Байтұрсынов -</vt:lpstr>
      <vt:lpstr>Мұражай-үйіне шағын экскурсия</vt:lpstr>
      <vt:lpstr>Исмаилова Ақмарал Нәлжігітовна</vt:lpstr>
      <vt:lpstr>     Внеклассное мероприятие «Менің – Отаным Қазақстан» </vt:lpstr>
      <vt:lpstr>Презентация PowerPoint</vt:lpstr>
      <vt:lpstr>Қазақ елі – менің Отаным</vt:lpstr>
      <vt:lpstr>Базкенова Ақбота Рахметоллаевна</vt:lpstr>
      <vt:lpstr>Урок на тему «Ойыншықтар»</vt:lpstr>
      <vt:lpstr>Презентация PowerPoint</vt:lpstr>
      <vt:lpstr>Презентация PowerPoint</vt:lpstr>
      <vt:lpstr>Назарларыңызға рахмет!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“Тапқыр болсаң, тауып көр!” сайысы</dc:title>
  <dc:creator>Акан</dc:creator>
  <cp:lastModifiedBy>User</cp:lastModifiedBy>
  <cp:revision>43</cp:revision>
  <dcterms:created xsi:type="dcterms:W3CDTF">2013-01-18T16:20:19Z</dcterms:created>
  <dcterms:modified xsi:type="dcterms:W3CDTF">2013-02-05T10:18:24Z</dcterms:modified>
</cp:coreProperties>
</file>