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69" r:id="rId4"/>
    <p:sldId id="264" r:id="rId5"/>
    <p:sldId id="267" r:id="rId6"/>
    <p:sldId id="260" r:id="rId7"/>
    <p:sldId id="270" r:id="rId8"/>
    <p:sldId id="268" r:id="rId9"/>
    <p:sldId id="257" r:id="rId10"/>
    <p:sldId id="261" r:id="rId11"/>
    <p:sldId id="259" r:id="rId12"/>
    <p:sldId id="258" r:id="rId13"/>
    <p:sldId id="262" r:id="rId14"/>
    <p:sldId id="265" r:id="rId15"/>
    <p:sldId id="272" r:id="rId16"/>
    <p:sldId id="271" r:id="rId17"/>
    <p:sldId id="263" r:id="rId18"/>
    <p:sldId id="273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A83-5586-4ED5-AACE-9CCDB33703E8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1332A-A047-4445-B93F-930EA1866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332A-A047-4445-B93F-930EA18661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3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p.k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mailto:centr@krg-umc.k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mc-krg.kz/ru/view/227" TargetMode="External"/><Relationship Id="rId5" Type="http://schemas.openxmlformats.org/officeDocument/2006/relationships/hyperlink" Target="http://umc-krg.kz/ru/view/216" TargetMode="External"/><Relationship Id="rId4" Type="http://schemas.openxmlformats.org/officeDocument/2006/relationships/hyperlink" Target="http://umc-krg.kz/admin/uploaded/files/%D0%98%D0%BD%D1%82%D0%B5%D1%80%D0%BD%D0%B5%D1%82-%D0%BA%D0%BE%D0%BD%D0%BA%D1%83%D1%80%D1%81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l.kz/rus" TargetMode="External"/><Relationship Id="rId4" Type="http://schemas.openxmlformats.org/officeDocument/2006/relationships/hyperlink" Target="http://el.kz/ka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galaxy.intel.ru/?act=elements&amp;courseid=0&amp;CODE=course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iteach.k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dugalaxy.intel.ru/?act=elements&amp;courseid=3&amp;CODE=course" TargetMode="External"/><Relationship Id="rId5" Type="http://schemas.openxmlformats.org/officeDocument/2006/relationships/hyperlink" Target="http://edugalaxy.intel.ru/?act=elements&amp;courseid=2&amp;CODE=course" TargetMode="External"/><Relationship Id="rId4" Type="http://schemas.openxmlformats.org/officeDocument/2006/relationships/hyperlink" Target="http://edugalaxy.intel.ru/?act=elements&amp;courseid=1&amp;CODE=cours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iki.iteach.ru/index.php/%D0%98%D0%B4%D0%B5%D0%BE%D0%BB%D0%BE%D0%B3%D0%B8%D1%8F_%D0%98%D0%BD%D1%82%D0%B5%D0%92%D0%B8%D0%BA%D0%B8" TargetMode="External"/><Relationship Id="rId7" Type="http://schemas.openxmlformats.org/officeDocument/2006/relationships/hyperlink" Target="http://wiki.iteach.ru/index.php/%D0%A2%D1%8C%D1%8E%D1%82%D0%BE%D1%8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iteach.ru/index.php/%D0%A3%D1%87%D0%B5%D0%B1%D0%BD%D1%8B%D0%B9_%D0%BF%D1%80%D0%BE%D0%B5%D0%BA%D1%82" TargetMode="External"/><Relationship Id="rId5" Type="http://schemas.openxmlformats.org/officeDocument/2006/relationships/hyperlink" Target="http://iteach.ru/" TargetMode="External"/><Relationship Id="rId4" Type="http://schemas.openxmlformats.org/officeDocument/2006/relationships/hyperlink" Target="http://wiki.iteach.ru/index.php/%D0%A2%D1%80%D0%B5%D0%BD%D0%B8%D0%BD%D0%B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yka.kz/publikaciy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zbyka.kz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ya-student.kz/tests/" TargetMode="External"/><Relationship Id="rId3" Type="http://schemas.openxmlformats.org/officeDocument/2006/relationships/hyperlink" Target="http://cdo.kz/" TargetMode="External"/><Relationship Id="rId7" Type="http://schemas.openxmlformats.org/officeDocument/2006/relationships/hyperlink" Target="http://www.uchportal.ru/index/0-47" TargetMode="External"/><Relationship Id="rId2" Type="http://schemas.openxmlformats.org/officeDocument/2006/relationships/hyperlink" Target="http://onlinetest.dostykbilim.kz/ru/mai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estival.1september.ru/" TargetMode="External"/><Relationship Id="rId11" Type="http://schemas.microsoft.com/office/2007/relationships/hdphoto" Target="../media/hdphoto4.wdp"/><Relationship Id="rId5" Type="http://schemas.openxmlformats.org/officeDocument/2006/relationships/hyperlink" Target="http://videouroki.net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uroki.net/" TargetMode="External"/><Relationship Id="rId9" Type="http://schemas.openxmlformats.org/officeDocument/2006/relationships/hyperlink" Target="http://ymnik.kz/ru/test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katerina-bushueva.ru/publ/ikt_v_obrazovanii/multimedijnye_prezentacii/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hyperlink" Target="http://master-samouchitel.ru/powerpoint-2010-svobodnoe-obuchenie-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rgoo.gov.k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limal.k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edu.k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s://e.edu.kz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4596"/>
            <a:ext cx="7295792" cy="515569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6806" y="5920397"/>
            <a:ext cx="613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Электронная школа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66"/>
            <a:ext cx="621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Электронды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мектеп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7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3" y="983025"/>
            <a:ext cx="7711180" cy="432021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61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on-line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сабақтар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://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elp.kz/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n-line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уроки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980020"/>
            <a:ext cx="702991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сайте www.elp.kz у вас есть возможность общаться с коллегами со всего мира. </a:t>
            </a:r>
            <a:br>
              <a:rPr lang="ru-RU" b="1" dirty="0"/>
            </a:br>
            <a:r>
              <a:rPr lang="ru-RU" b="1" dirty="0"/>
              <a:t>Вы можете с ними обмениваться опытом. </a:t>
            </a:r>
            <a:br>
              <a:rPr lang="ru-RU" b="1" dirty="0"/>
            </a:br>
            <a:r>
              <a:rPr lang="ru-RU" b="1" dirty="0"/>
              <a:t>Вы в статусе преподавателя имеете возможность проводить обучающие курсы со своими подопечными. </a:t>
            </a:r>
            <a:br>
              <a:rPr lang="ru-RU" b="1" dirty="0"/>
            </a:br>
            <a:r>
              <a:rPr lang="ru-RU" b="1" dirty="0"/>
              <a:t>Для вас открыта возможность разместить объявление на личном блоге, отправить информацию, получить советы, переписываться, и просто быть на связи. </a:t>
            </a:r>
          </a:p>
        </p:txBody>
      </p:sp>
      <p:pic>
        <p:nvPicPr>
          <p:cNvPr id="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44" y="5733256"/>
            <a:ext cx="8544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0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9" y="2551559"/>
            <a:ext cx="5867697" cy="24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9013" y="1628800"/>
            <a:ext cx="530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http://umc-krg.kz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25" y="2556123"/>
            <a:ext cx="6063475" cy="26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463" y="260648"/>
            <a:ext cx="8820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hlinkClick r:id="rId4"/>
              </a:rPr>
              <a:t>Интернет-конкурс </a:t>
            </a:r>
            <a:endParaRPr lang="ru-RU" sz="3600" b="1" dirty="0" smtClean="0">
              <a:hlinkClick r:id="rId4"/>
            </a:endParaRPr>
          </a:p>
          <a:p>
            <a:pPr algn="ctr"/>
            <a:r>
              <a:rPr lang="ru-RU" sz="3600" b="1" dirty="0" smtClean="0">
                <a:hlinkClick r:id="rId4"/>
              </a:rPr>
              <a:t>"</a:t>
            </a:r>
            <a:r>
              <a:rPr lang="ru-RU" sz="3600" b="1" dirty="0">
                <a:hlinkClick r:id="rId4"/>
              </a:rPr>
              <a:t>Моя лучшая методическая разработка»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74" y="5380672"/>
            <a:ext cx="910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Содержание, цели и задачи конкурса: </a:t>
            </a:r>
            <a:r>
              <a:rPr lang="en-US" b="1" dirty="0">
                <a:hlinkClick r:id="rId5"/>
              </a:rPr>
              <a:t>http://</a:t>
            </a:r>
            <a:r>
              <a:rPr lang="en-US" b="1" dirty="0" smtClean="0">
                <a:hlinkClick r:id="rId5"/>
              </a:rPr>
              <a:t>umc-krg.kz/ru/view/216</a:t>
            </a:r>
            <a:endParaRPr lang="ru-RU" b="1" dirty="0" smtClean="0"/>
          </a:p>
          <a:p>
            <a:r>
              <a:rPr lang="ru-RU" b="1" dirty="0" smtClean="0"/>
              <a:t>Посмотреть материалы конкурса можно здесь:  </a:t>
            </a:r>
            <a:r>
              <a:rPr lang="en-US" b="1" dirty="0" smtClean="0">
                <a:hlinkClick r:id="rId6"/>
              </a:rPr>
              <a:t>http</a:t>
            </a:r>
            <a:r>
              <a:rPr lang="en-US" b="1" dirty="0">
                <a:hlinkClick r:id="rId6"/>
              </a:rPr>
              <a:t>://</a:t>
            </a:r>
            <a:r>
              <a:rPr lang="en-US" b="1" dirty="0" smtClean="0">
                <a:hlinkClick r:id="rId6"/>
              </a:rPr>
              <a:t>umc-krg.kz/ru/view/227</a:t>
            </a:r>
            <a:endParaRPr lang="ru-RU" b="1" dirty="0" smtClean="0"/>
          </a:p>
          <a:p>
            <a:pPr lvl="0"/>
            <a:r>
              <a:rPr lang="ru-RU" b="1" dirty="0"/>
              <a:t>Отправка материалов с указанием номинации на электронный адрес: </a:t>
            </a:r>
            <a:r>
              <a:rPr lang="en-US" b="1" dirty="0" err="1">
                <a:hlinkClick r:id="rId7"/>
              </a:rPr>
              <a:t>centr</a:t>
            </a:r>
            <a:r>
              <a:rPr lang="ru-RU" b="1" dirty="0">
                <a:hlinkClick r:id="rId7"/>
              </a:rPr>
              <a:t>@</a:t>
            </a:r>
            <a:r>
              <a:rPr lang="en-US" b="1" dirty="0" err="1">
                <a:hlinkClick r:id="rId7"/>
              </a:rPr>
              <a:t>krg</a:t>
            </a:r>
            <a:r>
              <a:rPr lang="ru-RU" b="1" dirty="0">
                <a:hlinkClick r:id="rId7"/>
              </a:rPr>
              <a:t>-</a:t>
            </a:r>
            <a:r>
              <a:rPr lang="en-US" b="1" dirty="0" err="1">
                <a:hlinkClick r:id="rId7"/>
              </a:rPr>
              <a:t>umc</a:t>
            </a:r>
            <a:r>
              <a:rPr lang="ru-RU" b="1" dirty="0">
                <a:hlinkClick r:id="rId7"/>
              </a:rPr>
              <a:t>.</a:t>
            </a:r>
            <a:r>
              <a:rPr lang="en-US" b="1" dirty="0" err="1" smtClean="0">
                <a:hlinkClick r:id="rId7"/>
              </a:rPr>
              <a:t>kz</a:t>
            </a:r>
            <a:endParaRPr lang="ru-RU" b="1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077" y="313167"/>
            <a:ext cx="8684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Выпускнику   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школы    </a:t>
            </a:r>
            <a:r>
              <a:rPr lang="ru-RU" sz="36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Мектептің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түлегінің</a:t>
            </a:r>
            <a:endParaRPr lang="ru-RU" sz="36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" y="3150565"/>
            <a:ext cx="4472168" cy="33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32" y="3151131"/>
            <a:ext cx="4472168" cy="33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6035" y="980739"/>
            <a:ext cx="3203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sz="3600" b="1" dirty="0" smtClean="0">
                <a:solidFill>
                  <a:srgbClr val="0070C0"/>
                </a:solidFill>
                <a:hlinkClick r:id="rId4"/>
              </a:rPr>
              <a:t>el.kz/kaz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58" y="1124744"/>
            <a:ext cx="31741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en-US" sz="3600" b="1" dirty="0" smtClean="0">
                <a:solidFill>
                  <a:srgbClr val="0070C0"/>
                </a:solidFill>
                <a:hlinkClick r:id="rId5"/>
              </a:rPr>
              <a:t>el.kz/rus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32" y="1904069"/>
            <a:ext cx="814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сайте размещены </a:t>
            </a:r>
            <a:r>
              <a:rPr lang="ru-RU" b="1" dirty="0"/>
              <a:t>тестовые задания </a:t>
            </a:r>
            <a:endParaRPr lang="ru-RU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dirty="0"/>
              <a:t>различным предметам </a:t>
            </a:r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помощь </a:t>
            </a:r>
            <a:r>
              <a:rPr lang="ru-RU" b="1" dirty="0" smtClean="0"/>
              <a:t>при </a:t>
            </a:r>
            <a:r>
              <a:rPr lang="ru-RU" b="1" dirty="0"/>
              <a:t>подготовке к ЕНТ.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/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ТЕХНОЛОГИЙ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ПРОЕКТНОГО ОБУЧЕНИЯ НА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УРОКЕ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0070C0"/>
                </a:solidFill>
              </a:rPr>
              <a:t>http://iteach.kz</a:t>
            </a:r>
            <a:r>
              <a:rPr lang="en-US" sz="4800" b="1" dirty="0" smtClean="0">
                <a:solidFill>
                  <a:srgbClr val="0070C0"/>
                </a:solidFill>
              </a:rPr>
              <a:t>/</a:t>
            </a:r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6" y="1916832"/>
            <a:ext cx="892481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504" y="-598162"/>
            <a:ext cx="9036496" cy="746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</a:t>
            </a:r>
            <a:r>
              <a:rPr kumimoji="0" lang="ru-RU" sz="187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                                           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Сайт:  </a:t>
            </a:r>
            <a:r>
              <a:rPr lang="en-US" b="1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b="1" dirty="0">
                <a:solidFill>
                  <a:srgbClr val="0070C0"/>
                </a:solidFill>
                <a:hlinkClick r:id="rId2"/>
              </a:rPr>
              <a:t>://iteach.kz</a:t>
            </a:r>
            <a:r>
              <a:rPr lang="en-US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b="1" dirty="0" smtClean="0">
                <a:solidFill>
                  <a:srgbClr val="0070C0"/>
                </a:solidFill>
              </a:rPr>
              <a:t>  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Вкладка «Элементы»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Курсы специально разработаны для профессионального развития преподавателей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 плотным графиком работы и позволяют слушателям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самостоятельно планировать график занятий.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Предлагаем Вам пройти следующие курсы из серии “Элементы”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“Метод проектов”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“Методы оценивания в классе 21 века”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“Методы сотрудничества в классе 21 века”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“Модель «1 ученик - 1 компьютер»: мотивация учащихся”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Цель курса – познакомить слушателей с современными методиками обучения и научить применять их в своей практической деятельности в классе.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Анимированные преподаватели, интуитивно-понятный интерфейс курса, увлекательное и ёмкое содержание, интерактивные упражнения – всё это сделает процесс обучения интересным и захватывающим.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После прохождения обучения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Вам будет предложено пройти тестирование и получить сертификат об окончании курса.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864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Тематические тренинги «Элементы»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 err="1">
                <a:solidFill>
                  <a:srgbClr val="0070C0"/>
                </a:solidFill>
              </a:rPr>
              <a:t>Intel</a:t>
            </a:r>
            <a:r>
              <a:rPr lang="ru-RU" sz="2800" b="1" dirty="0">
                <a:solidFill>
                  <a:srgbClr val="0070C0"/>
                </a:solidFill>
              </a:rPr>
              <a:t>® </a:t>
            </a:r>
            <a:r>
              <a:rPr lang="ru-RU" sz="2800" b="1" dirty="0" err="1">
                <a:solidFill>
                  <a:srgbClr val="0070C0"/>
                </a:solidFill>
              </a:rPr>
              <a:t>Teach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Elements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серия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коротких мультимедийных курсов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самостоятельного обучения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200" name="Picture 8" descr="http://edugalaxy.intel.ru/pix/teach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" y="16594"/>
            <a:ext cx="1539527" cy="24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374956">
            <a:off x="-138446" y="1046553"/>
            <a:ext cx="2900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wiki.iteach.ru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4"/>
            <a:ext cx="5531653" cy="414874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29995"/>
            <a:ext cx="637749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Добро пожаловать в </a:t>
            </a:r>
            <a:r>
              <a:rPr lang="ru-RU" sz="2400" dirty="0" err="1">
                <a:hlinkClick r:id="rId3" tooltip="Идеология ИнтеВики"/>
              </a:rPr>
              <a:t>ИнтеВики</a:t>
            </a:r>
            <a:endParaRPr lang="ru-RU" sz="2400" dirty="0"/>
          </a:p>
          <a:p>
            <a:pPr algn="ctr"/>
            <a:r>
              <a:rPr lang="ru-RU" sz="2400" dirty="0" err="1"/>
              <a:t>ИнтеВики</a:t>
            </a:r>
            <a:r>
              <a:rPr lang="ru-RU" sz="2400" dirty="0"/>
              <a:t> является обучающей площадкой для проведения </a:t>
            </a:r>
            <a:r>
              <a:rPr lang="ru-RU" sz="2400" dirty="0" smtClean="0">
                <a:hlinkClick r:id="rId4" tooltip="Тренинг"/>
              </a:rPr>
              <a:t>тренингов</a:t>
            </a:r>
            <a:r>
              <a:rPr lang="ru-RU" sz="2400" dirty="0"/>
              <a:t> </a:t>
            </a:r>
            <a:r>
              <a:rPr lang="ru-RU" sz="2400" dirty="0" smtClean="0"/>
              <a:t>программы </a:t>
            </a:r>
            <a:r>
              <a:rPr lang="ru-RU" sz="2400" dirty="0" err="1">
                <a:hlinkClick r:id="rId5"/>
              </a:rPr>
              <a:t>Intel</a:t>
            </a:r>
            <a:r>
              <a:rPr lang="ru-RU" sz="2400" dirty="0">
                <a:hlinkClick r:id="rId5"/>
              </a:rPr>
              <a:t> "Обучение для будущего"</a:t>
            </a:r>
            <a:r>
              <a:rPr lang="ru-RU" sz="2400" dirty="0"/>
              <a:t> и для проведения </a:t>
            </a:r>
            <a:r>
              <a:rPr lang="ru-RU" sz="2400" dirty="0">
                <a:hlinkClick r:id="rId6" tooltip="Учебный проект"/>
              </a:rPr>
              <a:t>учебных проектов</a:t>
            </a:r>
            <a:r>
              <a:rPr lang="ru-RU" sz="2400" dirty="0"/>
              <a:t> выпускниками Программы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/>
            <a:r>
              <a:rPr lang="ru-RU" sz="2400" dirty="0" err="1"/>
              <a:t>ИнтеВики</a:t>
            </a:r>
            <a:r>
              <a:rPr lang="ru-RU" sz="2400" dirty="0"/>
              <a:t> создана для участников тренингов, выпускников и </a:t>
            </a:r>
            <a:r>
              <a:rPr lang="ru-RU" sz="2400" dirty="0" err="1">
                <a:hlinkClick r:id="rId7" tooltip="Тьютор"/>
              </a:rPr>
              <a:t>тьюторов</a:t>
            </a:r>
            <a:r>
              <a:rPr lang="ru-RU" sz="2400" dirty="0"/>
              <a:t> программы </a:t>
            </a:r>
            <a:r>
              <a:rPr lang="ru-RU" sz="2400" dirty="0" err="1"/>
              <a:t>Intel</a:t>
            </a:r>
            <a:r>
              <a:rPr lang="ru-RU" sz="2400" dirty="0"/>
              <a:t> "Обучение для будущего"</a:t>
            </a:r>
            <a:r>
              <a:rPr lang="ru-RU" dirty="0"/>
              <a:t>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3176983"/>
            <a:ext cx="3312368" cy="126012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15616" y="4149080"/>
            <a:ext cx="4392488" cy="7200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66805" y="633743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9" name="Picture 2" descr="D:\Documents and Settings\User\Рабочий стол\интел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46" y="3597738"/>
            <a:ext cx="2767370" cy="244479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46462"/>
              </p:ext>
            </p:extLst>
          </p:nvPr>
        </p:nvGraphicFramePr>
        <p:xfrm>
          <a:off x="323528" y="2132856"/>
          <a:ext cx="8363272" cy="420624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</a:tblPr>
              <a:tblGrid>
                <a:gridCol w="1800200"/>
                <a:gridCol w="656307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hlinkClick r:id="rId2" tooltip="Публикация на портале «Азбука.kz»"/>
                        </a:rPr>
                        <a:t>Публикация на портале «Азбука.kz</a:t>
                      </a:r>
                      <a:r>
                        <a:rPr lang="ru-RU" sz="2800" b="1" dirty="0" smtClean="0">
                          <a:hlinkClick r:id="rId2" tooltip="Публикация на портале «Азбука.kz»"/>
                        </a:rPr>
                        <a:t>»</a:t>
                      </a:r>
                      <a:endParaRPr lang="ru-RU" sz="2800" b="1" dirty="0" smtClean="0"/>
                    </a:p>
                    <a:p>
                      <a:r>
                        <a:rPr lang="ru-RU" b="1" dirty="0"/>
                        <a:t/>
                      </a:r>
                      <a:br>
                        <a:rPr lang="ru-RU" b="1" dirty="0"/>
                      </a:br>
                      <a:r>
                        <a:rPr lang="ru-RU" sz="2800" b="1" dirty="0" smtClean="0"/>
                        <a:t>Уважаемые </a:t>
                      </a:r>
                      <a:r>
                        <a:rPr lang="ru-RU" sz="2800" b="1" dirty="0"/>
                        <a:t>коллеги! Редакция портала «Азбука.kz» приглашает всех желающих опубликовать свои статьи, методические разработки уроков и внеклассных мероприятий, сценарии, мастер-классы, авторские рекомендации по подготовке учащихся к ЕНТ, тесты, презентации, проекты учащихся.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Публикация на портале «Азбука.kz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15121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42" y="626784"/>
            <a:ext cx="89992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Информационно-просветительский портал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hlinkClick r:id="rId4"/>
              </a:rPr>
              <a:t>http</a:t>
            </a:r>
            <a:r>
              <a:rPr lang="en-US" sz="3600" b="1" dirty="0">
                <a:solidFill>
                  <a:srgbClr val="C00000"/>
                </a:solidFill>
                <a:hlinkClick r:id="rId4"/>
              </a:rPr>
              <a:t>://</a:t>
            </a:r>
            <a:r>
              <a:rPr lang="en-US" sz="3600" b="1" dirty="0" smtClean="0">
                <a:solidFill>
                  <a:srgbClr val="C00000"/>
                </a:solidFill>
                <a:hlinkClick r:id="rId4"/>
              </a:rPr>
              <a:t>azbyka.kz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45" y="0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Ссылки на полезные сайты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843" y="2427171"/>
            <a:ext cx="8722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Образовательный центр «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Достық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»: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onlinetest.dostykbilim.kz/ru/main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558" y="3381278"/>
            <a:ext cx="8722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Казахстанские интернет-олимпиады: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://cdo.kz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/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371" y="4335385"/>
            <a:ext cx="566443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Разработки уроков по предметам: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://uroki.net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/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://videouroki.net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/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6"/>
              </a:rPr>
              <a:t>http://festival.1september.ru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/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7"/>
              </a:rPr>
              <a:t>http://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www.uchportal.ru/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304" y="548680"/>
            <a:ext cx="65673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Молодежный образовательный портал: </a:t>
            </a:r>
          </a:p>
          <a:p>
            <a:r>
              <a:rPr lang="en-US" sz="2800" b="1" dirty="0" smtClean="0">
                <a:hlinkClick r:id="rId8"/>
              </a:rPr>
              <a:t>http</a:t>
            </a:r>
            <a:r>
              <a:rPr lang="en-US" sz="2800" b="1" dirty="0">
                <a:hlinkClick r:id="rId8"/>
              </a:rPr>
              <a:t>://ya-student.kz/tests</a:t>
            </a:r>
            <a:r>
              <a:rPr lang="en-US" sz="2800" b="1" dirty="0" smtClean="0">
                <a:hlinkClick r:id="rId8"/>
              </a:rPr>
              <a:t>/</a:t>
            </a: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54371" y="1473064"/>
            <a:ext cx="8538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Онлайн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тестирование ЕНТ: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  <a:hlinkClick r:id="rId9"/>
              </a:rPr>
              <a:t>http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hlinkClick r:id="rId9"/>
              </a:rPr>
              <a:t>://ymnik.kz/ru/tests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  <a:hlinkClick r:id="rId9"/>
              </a:rPr>
              <a:t>/</a:t>
            </a:r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1" name="Picture 2" descr="http://www.entquick.net/files/content/00001/107/elektronnoe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58" y="4212088"/>
            <a:ext cx="3273522" cy="2602450"/>
          </a:xfrm>
          <a:prstGeom prst="rect">
            <a:avLst/>
          </a:prstGeom>
          <a:noFill/>
          <a:effectLst>
            <a:glow rad="127000">
              <a:schemeClr val="accent1">
                <a:alpha val="1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Создание эффективной презентации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PowerPoint </a:t>
            </a:r>
            <a:r>
              <a:rPr lang="ru-RU" b="1" dirty="0" smtClean="0">
                <a:solidFill>
                  <a:srgbClr val="C00000"/>
                </a:solidFill>
              </a:rPr>
              <a:t>2007-</a:t>
            </a:r>
            <a:r>
              <a:rPr lang="en-US" b="1" dirty="0" smtClean="0">
                <a:solidFill>
                  <a:srgbClr val="C00000"/>
                </a:solidFill>
              </a:rPr>
              <a:t>2010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katerina-bushueva.ru/publ/ikt_v_obrazovanii/multimedijnye_prezentacii/6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2810"/>
            <a:ext cx="3326820" cy="254430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9715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Самоучитель по </a:t>
            </a:r>
            <a:r>
              <a:rPr lang="en-US" sz="3200" b="1" dirty="0" smtClean="0">
                <a:solidFill>
                  <a:srgbClr val="C00000"/>
                </a:solidFill>
              </a:rPr>
              <a:t>MS </a:t>
            </a:r>
            <a:r>
              <a:rPr lang="ru-RU" sz="3200" b="1" dirty="0" err="1" smtClean="0">
                <a:solidFill>
                  <a:srgbClr val="C00000"/>
                </a:solidFill>
              </a:rPr>
              <a:t>PowerPoint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2010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Свободное </a:t>
            </a:r>
            <a:r>
              <a:rPr lang="ru-RU" sz="3200" b="1" dirty="0">
                <a:solidFill>
                  <a:srgbClr val="C00000"/>
                </a:solidFill>
              </a:rPr>
              <a:t>обучение - Шаг за шагом! </a:t>
            </a:r>
          </a:p>
          <a:p>
            <a:pPr algn="ctr"/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://master-samouchitel.ru/powerpoint-2010-svobodnoe-obuchenie-</a:t>
            </a:r>
            <a:r>
              <a:rPr lang="en-US" b="1" dirty="0" smtClean="0">
                <a:hlinkClick r:id="rId4"/>
              </a:rPr>
              <a:t>/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63489"/>
            <a:ext cx="3406382" cy="257362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184207" y="918052"/>
            <a:ext cx="1152128" cy="2232248"/>
          </a:xfrm>
          <a:prstGeom prst="curv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7929690" y="3429000"/>
            <a:ext cx="1130122" cy="2376264"/>
          </a:xfrm>
          <a:prstGeom prst="curv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ru-R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hlinkClick r:id="rId2" action="ppaction://hlinksldjump"/>
              </a:rPr>
              <a:t>Проект СИН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  <a:hlinkClick r:id="rId3" action="ppaction://hlinksldjump"/>
              </a:rPr>
              <a:t>Проект «Сайт </a:t>
            </a:r>
            <a:r>
              <a:rPr lang="ru-RU" sz="4000" b="1" dirty="0" err="1" smtClean="0">
                <a:solidFill>
                  <a:srgbClr val="002060"/>
                </a:solidFill>
                <a:hlinkClick r:id="rId3" action="ppaction://hlinksldjump"/>
              </a:rPr>
              <a:t>ГорОО</a:t>
            </a:r>
            <a:r>
              <a:rPr lang="ru-RU" sz="4000" b="1" dirty="0" smtClean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hlinkClick r:id="rId3" action="ppaction://hlinksldjump"/>
              </a:rPr>
              <a:t>г.Караганды</a:t>
            </a:r>
            <a:r>
              <a:rPr lang="ru-RU" sz="4000" b="1" dirty="0" smtClean="0">
                <a:solidFill>
                  <a:srgbClr val="002060"/>
                </a:solidFill>
                <a:hlinkClick r:id="rId3" action="ppaction://hlinksldjump"/>
              </a:rPr>
              <a:t>»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  <a:hlinkClick r:id="rId4" action="ppaction://hlinksldjump"/>
              </a:rPr>
              <a:t>Проект «</a:t>
            </a:r>
            <a:r>
              <a:rPr lang="en-US" sz="4000" b="1" dirty="0" smtClean="0">
                <a:solidFill>
                  <a:srgbClr val="002060"/>
                </a:solidFill>
                <a:hlinkClick r:id="rId4" action="ppaction://hlinksldjump"/>
              </a:rPr>
              <a:t>BILIMAL</a:t>
            </a:r>
            <a:r>
              <a:rPr lang="ru-RU" sz="4000" b="1" dirty="0" smtClean="0">
                <a:solidFill>
                  <a:srgbClr val="002060"/>
                </a:solidFill>
                <a:hlinkClick r:id="rId4" action="ppaction://hlinksldjump"/>
              </a:rPr>
              <a:t>»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  <a:hlinkClick r:id="rId5" action="ppaction://hlinksldjump"/>
              </a:rPr>
              <a:t>Проект «</a:t>
            </a:r>
            <a:r>
              <a:rPr lang="en-US" sz="4000" b="1" dirty="0" smtClean="0">
                <a:solidFill>
                  <a:srgbClr val="002060"/>
                </a:solidFill>
                <a:hlinkClick r:id="rId5" action="ppaction://hlinksldjump"/>
              </a:rPr>
              <a:t>e-Learning</a:t>
            </a:r>
            <a:r>
              <a:rPr lang="ru-RU" sz="4000" b="1" dirty="0" smtClean="0">
                <a:solidFill>
                  <a:srgbClr val="002060"/>
                </a:solidFill>
                <a:hlinkClick r:id="rId5" action="ppaction://hlinksldjump"/>
              </a:rPr>
              <a:t>»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  <a:hlinkClick r:id="rId6" action="ppaction://hlinksldjump"/>
              </a:rPr>
              <a:t>e-Learning </a:t>
            </a:r>
            <a:r>
              <a:rPr lang="en-US" sz="4000" b="1" dirty="0">
                <a:solidFill>
                  <a:srgbClr val="002060"/>
                </a:solidFill>
                <a:hlinkClick r:id="rId6" action="ppaction://hlinksldjump"/>
              </a:rPr>
              <a:t>Portal </a:t>
            </a:r>
            <a:r>
              <a:rPr lang="en-US" sz="4000" b="1" dirty="0" smtClean="0">
                <a:solidFill>
                  <a:srgbClr val="002060"/>
                </a:solidFill>
                <a:hlinkClick r:id="rId6" action="ppaction://hlinksldjump"/>
              </a:rPr>
              <a:t>Kazakhstan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  <a:hlinkClick r:id="rId7" action="ppaction://hlinksldjump"/>
              </a:rPr>
              <a:t>Разное, полезное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b="1" dirty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505056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</a:rPr>
              <a:t>Курсы СИН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«Снижение Информационного Неравенства»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all-news.ws/uploads/posts/2012-06/1339607113_2206922d72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483505"/>
            <a:ext cx="3211225" cy="301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91" y="1225689"/>
            <a:ext cx="4427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 исполнение Поручения Главы государства Н.А. Назарбаева по повышению компьютерной грамотности населения при поддержке </a:t>
            </a:r>
            <a:r>
              <a:rPr lang="ru-RU" sz="2400" b="1" dirty="0" err="1"/>
              <a:t>акимата</a:t>
            </a:r>
            <a:r>
              <a:rPr lang="ru-RU" sz="2400" b="1" dirty="0"/>
              <a:t> города </a:t>
            </a:r>
            <a:r>
              <a:rPr lang="ru-RU" sz="2400" b="1" dirty="0" smtClean="0"/>
              <a:t>Караганды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в период  </a:t>
            </a:r>
            <a:endParaRPr lang="ru-RU" sz="2400" b="1" dirty="0" smtClean="0"/>
          </a:p>
          <a:p>
            <a:pPr algn="ctr"/>
            <a:r>
              <a:rPr lang="ru-RU" sz="2400" b="1" u="sng" dirty="0" smtClean="0"/>
              <a:t>с </a:t>
            </a:r>
            <a:r>
              <a:rPr lang="ru-RU" sz="2400" b="1" u="sng" dirty="0"/>
              <a:t>01 февраля по 30 апреля 2013 </a:t>
            </a:r>
            <a:r>
              <a:rPr lang="ru-RU" sz="2400" b="1" dirty="0"/>
              <a:t>года на базе организаций образования города будут проводиться бесплатные курсы компьютерной грамотности для граждан в возрасте от 14 до 74 лет с выдачей сертификатов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050" y="457038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№1, №3, №5, №6, №15, №16, №17,</a:t>
            </a:r>
          </a:p>
          <a:p>
            <a:pPr algn="ctr"/>
            <a:r>
              <a:rPr lang="ru-RU" sz="1600" b="1" dirty="0" smtClean="0"/>
              <a:t>№23, </a:t>
            </a:r>
            <a:r>
              <a:rPr lang="ru-RU" sz="1600" b="1" dirty="0"/>
              <a:t>№</a:t>
            </a:r>
            <a:r>
              <a:rPr lang="ru-RU" sz="1600" b="1" dirty="0" smtClean="0"/>
              <a:t>36, №39, №41, №45</a:t>
            </a:r>
            <a:r>
              <a:rPr lang="ru-RU" sz="1600" b="1" dirty="0"/>
              <a:t>, </a:t>
            </a:r>
            <a:r>
              <a:rPr lang="ru-RU" sz="1600" b="1" dirty="0" smtClean="0"/>
              <a:t>№52, </a:t>
            </a:r>
          </a:p>
          <a:p>
            <a:pPr algn="ctr"/>
            <a:r>
              <a:rPr lang="ru-RU" sz="1600" b="1" dirty="0" smtClean="0"/>
              <a:t>№57,№58, №66, №77, №81, №83, </a:t>
            </a:r>
          </a:p>
          <a:p>
            <a:pPr algn="ctr"/>
            <a:r>
              <a:rPr lang="ru-RU" sz="1600" b="1" dirty="0" smtClean="0"/>
              <a:t>№85, №92,№97, №101.</a:t>
            </a:r>
            <a:endParaRPr lang="ru-RU" sz="1600" b="1" dirty="0"/>
          </a:p>
          <a:p>
            <a:pPr algn="ctr"/>
            <a:r>
              <a:rPr lang="ru-RU" sz="1600" b="1" u="sng" dirty="0"/>
              <a:t>Отдел образования города Караганды</a:t>
            </a:r>
          </a:p>
          <a:p>
            <a:pPr algn="ctr"/>
            <a:r>
              <a:rPr lang="ru-RU" sz="1600" b="1" dirty="0" smtClean="0"/>
              <a:t>Координатор по </a:t>
            </a:r>
            <a:r>
              <a:rPr lang="ru-RU" sz="1600" b="1" dirty="0"/>
              <a:t>городу: </a:t>
            </a:r>
            <a:endParaRPr lang="ru-RU" sz="1600" b="1" dirty="0" smtClean="0"/>
          </a:p>
          <a:p>
            <a:pPr algn="ctr"/>
            <a:r>
              <a:rPr lang="ru-RU" sz="1600" b="1" i="1" dirty="0" smtClean="0"/>
              <a:t>Сулейменов </a:t>
            </a:r>
            <a:r>
              <a:rPr lang="ru-RU" sz="1600" b="1" i="1" dirty="0"/>
              <a:t>Руслан </a:t>
            </a:r>
            <a:r>
              <a:rPr lang="ru-RU" sz="1600" b="1" i="1" dirty="0" err="1"/>
              <a:t>Хасанович</a:t>
            </a:r>
            <a:endParaRPr lang="ru-RU" sz="1600" b="1" dirty="0"/>
          </a:p>
          <a:p>
            <a:pPr algn="ctr"/>
            <a:r>
              <a:rPr lang="ru-RU" sz="1600" b="1" i="1" dirty="0"/>
              <a:t>тел. </a:t>
            </a:r>
            <a:r>
              <a:rPr lang="ru-RU" sz="1600" b="1" i="1" dirty="0" smtClean="0"/>
              <a:t>343899</a:t>
            </a:r>
            <a:endParaRPr lang="ru-RU" sz="16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44" y="5733256"/>
            <a:ext cx="8544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6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8969"/>
            <a:ext cx="5066603" cy="373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77" y="3284984"/>
            <a:ext cx="6624323" cy="33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2060848"/>
            <a:ext cx="4067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http://kargoo.gov.kz/</a:t>
            </a:r>
            <a:endParaRPr lang="ru-RU" sz="2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88640"/>
            <a:ext cx="85960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образования города Караганды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hlinkClick r:id="rId4"/>
              </a:rPr>
              <a:t>Қарағанды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hlinkClick r:id="rId4"/>
              </a:rPr>
              <a:t>қаласының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hlinkClick r:id="rId4"/>
              </a:rPr>
              <a:t>білім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hlinkClick r:id="rId4"/>
              </a:rPr>
              <a:t>бөлімі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 </a:t>
            </a:r>
            <a:endParaRPr lang="ru-RU" sz="36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0072" y="116632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Сайт КГУ «СОШ № 86»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7" y="4293096"/>
            <a:ext cx="8352928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План-конспект урока:</a:t>
            </a:r>
            <a:endParaRPr lang="en-US" sz="2400" b="1" dirty="0" smtClean="0"/>
          </a:p>
          <a:p>
            <a:r>
              <a:rPr lang="ru-RU" sz="2400" dirty="0" smtClean="0"/>
              <a:t>Урок истории. 7б класс, </a:t>
            </a:r>
            <a:r>
              <a:rPr lang="en-US" sz="2400" dirty="0" smtClean="0"/>
              <a:t>(</a:t>
            </a:r>
            <a:r>
              <a:rPr lang="ru-RU" sz="2400" u="sng" dirty="0" smtClean="0"/>
              <a:t>ТЕМА</a:t>
            </a:r>
            <a:r>
              <a:rPr lang="ru-RU" sz="2400" dirty="0" smtClean="0"/>
              <a:t>),</a:t>
            </a:r>
            <a:r>
              <a:rPr lang="ru-RU" sz="2400" dirty="0" err="1" smtClean="0"/>
              <a:t>Таттимбетов</a:t>
            </a:r>
            <a:r>
              <a:rPr lang="ru-RU" sz="2400" dirty="0" smtClean="0"/>
              <a:t> А.К., 21.02.2013</a:t>
            </a:r>
            <a:r>
              <a:rPr lang="en-US" sz="2400" dirty="0" smtClean="0"/>
              <a:t>.doc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Презентация к  уроку:</a:t>
            </a:r>
            <a:endParaRPr lang="en-US" sz="2400" b="1" dirty="0"/>
          </a:p>
          <a:p>
            <a:r>
              <a:rPr lang="ru-RU" sz="2400" dirty="0" smtClean="0"/>
              <a:t>Урок истории.7б </a:t>
            </a:r>
            <a:r>
              <a:rPr lang="ru-RU" sz="2400" dirty="0"/>
              <a:t>класс, </a:t>
            </a:r>
            <a:r>
              <a:rPr lang="en-US" sz="2400" dirty="0"/>
              <a:t>(</a:t>
            </a:r>
            <a:r>
              <a:rPr lang="ru-RU" sz="2400" u="sng" dirty="0"/>
              <a:t>ТЕМА</a:t>
            </a:r>
            <a:r>
              <a:rPr lang="ru-RU" sz="2400" dirty="0"/>
              <a:t>), </a:t>
            </a:r>
            <a:r>
              <a:rPr lang="ru-RU" sz="2400" dirty="0" err="1" smtClean="0"/>
              <a:t>Таттимбетов</a:t>
            </a:r>
            <a:r>
              <a:rPr lang="ru-RU" sz="2400" dirty="0" smtClean="0"/>
              <a:t> </a:t>
            </a:r>
            <a:r>
              <a:rPr lang="ru-RU" sz="2400" dirty="0"/>
              <a:t>А.К., 21.02.2013</a:t>
            </a:r>
            <a:r>
              <a:rPr lang="en-US" sz="2400" dirty="0" smtClean="0"/>
              <a:t>.</a:t>
            </a:r>
            <a:r>
              <a:rPr lang="en-US" sz="2400" dirty="0" err="1" smtClean="0"/>
              <a:t>ppt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Тест к  уроку:</a:t>
            </a:r>
            <a:endParaRPr lang="en-US" sz="2400" b="1" dirty="0"/>
          </a:p>
          <a:p>
            <a:r>
              <a:rPr lang="ru-RU" sz="2400" dirty="0" smtClean="0"/>
              <a:t>Тест к уроку истории. </a:t>
            </a:r>
            <a:r>
              <a:rPr lang="ru-RU" sz="2400" dirty="0"/>
              <a:t>7б класс</a:t>
            </a:r>
            <a:r>
              <a:rPr lang="ru-RU" sz="2400" dirty="0" smtClean="0"/>
              <a:t>,</a:t>
            </a:r>
            <a:r>
              <a:rPr lang="en-US" sz="2400" dirty="0"/>
              <a:t> (</a:t>
            </a:r>
            <a:r>
              <a:rPr lang="ru-RU" sz="2400" u="sng" dirty="0"/>
              <a:t>ТЕМА</a:t>
            </a:r>
            <a:r>
              <a:rPr lang="ru-RU" sz="2400" dirty="0"/>
              <a:t>),</a:t>
            </a:r>
            <a:r>
              <a:rPr lang="ru-RU" sz="2400" dirty="0" smtClean="0"/>
              <a:t> </a:t>
            </a:r>
            <a:r>
              <a:rPr lang="ru-RU" sz="2400" dirty="0" err="1"/>
              <a:t>Таттимбетов</a:t>
            </a:r>
            <a:r>
              <a:rPr lang="ru-RU" sz="2400" dirty="0"/>
              <a:t> А.К., 21.02.2013</a:t>
            </a:r>
            <a:r>
              <a:rPr lang="en-US" sz="2400" dirty="0" smtClean="0"/>
              <a:t>.doc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Фото</a:t>
            </a:r>
            <a:r>
              <a:rPr lang="ru-RU" sz="2400" b="1" dirty="0"/>
              <a:t>:</a:t>
            </a:r>
          </a:p>
          <a:p>
            <a:r>
              <a:rPr lang="ru-RU" sz="2400" dirty="0"/>
              <a:t>Урок истории. 7б класс, </a:t>
            </a:r>
            <a:r>
              <a:rPr lang="en-US" sz="2400" dirty="0"/>
              <a:t>(</a:t>
            </a:r>
            <a:r>
              <a:rPr lang="ru-RU" sz="2400" u="sng" dirty="0"/>
              <a:t>ТЕМА</a:t>
            </a:r>
            <a:r>
              <a:rPr lang="ru-RU" sz="2400" dirty="0"/>
              <a:t>),</a:t>
            </a:r>
            <a:r>
              <a:rPr lang="ru-RU" sz="2400" dirty="0" err="1"/>
              <a:t>Таттимбетов</a:t>
            </a:r>
            <a:r>
              <a:rPr lang="ru-RU" sz="2400" dirty="0"/>
              <a:t> А.К., 21.02.2013</a:t>
            </a:r>
            <a:r>
              <a:rPr lang="en-US" sz="2400" dirty="0" smtClean="0"/>
              <a:t>.jpg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70472"/>
            <a:ext cx="5040560" cy="312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44" y="5733256"/>
            <a:ext cx="8544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117329"/>
            <a:ext cx="50863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42767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986045"/>
            <a:ext cx="33505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sz="3600" b="1" dirty="0" smtClean="0">
                <a:solidFill>
                  <a:srgbClr val="0070C0"/>
                </a:solidFill>
                <a:hlinkClick r:id="rId4"/>
              </a:rPr>
              <a:t>bilimal.kz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(</a:t>
            </a:r>
            <a:r>
              <a:rPr lang="en-US" sz="3600" b="1" dirty="0" err="1" smtClean="0">
                <a:solidFill>
                  <a:srgbClr val="0070C0"/>
                </a:solidFill>
              </a:rPr>
              <a:t>bilimal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0" y="0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Знаете ли вы,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</a:t>
            </a:r>
            <a:r>
              <a:rPr lang="ru-RU" sz="2800" b="1" dirty="0">
                <a:solidFill>
                  <a:srgbClr val="C00000"/>
                </a:solidFill>
              </a:rPr>
              <a:t>со времени </a:t>
            </a:r>
            <a:r>
              <a:rPr lang="ru-RU" sz="2800" b="1" dirty="0" smtClean="0">
                <a:solidFill>
                  <a:srgbClr val="C00000"/>
                </a:solidFill>
              </a:rPr>
              <a:t>начала существования </a:t>
            </a:r>
            <a:r>
              <a:rPr lang="ru-RU" sz="2800" b="1" dirty="0" err="1">
                <a:solidFill>
                  <a:srgbClr val="C00000"/>
                </a:solidFill>
              </a:rPr>
              <a:t>Bilimal</a:t>
            </a:r>
            <a:r>
              <a:rPr lang="ru-RU" sz="2800" b="1" dirty="0">
                <a:solidFill>
                  <a:srgbClr val="C00000"/>
                </a:solidFill>
              </a:rPr>
              <a:t> учителя составили около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8 </a:t>
            </a:r>
            <a:r>
              <a:rPr lang="ru-RU" sz="2800" b="1" dirty="0">
                <a:solidFill>
                  <a:srgbClr val="C00000"/>
                </a:solidFill>
              </a:rPr>
              <a:t>миллионов тем КТП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почти 6 миллионов поурочных планов,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 </a:t>
            </a:r>
            <a:r>
              <a:rPr lang="ru-RU" sz="2800" b="1" dirty="0">
                <a:solidFill>
                  <a:srgbClr val="C00000"/>
                </a:solidFill>
              </a:rPr>
              <a:t>также выставили более 27 миллионов оценок.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3" y="3757769"/>
            <a:ext cx="3673237" cy="26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70037" y="819683"/>
            <a:ext cx="3401228" cy="295258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131890" y="3772268"/>
            <a:ext cx="3839375" cy="26250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288" y="179607"/>
            <a:ext cx="8271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«Необходимость </a:t>
            </a:r>
            <a:r>
              <a:rPr lang="ru-RU" sz="3200" b="1" u="sng" dirty="0">
                <a:solidFill>
                  <a:srgbClr val="C00000"/>
                </a:solidFill>
              </a:rPr>
              <a:t>укрепляет </a:t>
            </a:r>
            <a:r>
              <a:rPr lang="ru-RU" sz="3200" b="1" u="sng" dirty="0" smtClean="0">
                <a:solidFill>
                  <a:srgbClr val="C00000"/>
                </a:solidFill>
              </a:rPr>
              <a:t>навыки»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88" y="76774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15 марта в тематической странице “Перемена” была опубликована статья “Тормозящий прогресс”, где изложено мое мнение о проблемах, возникающих при внедрении системы образовательного мониторинга на портале “</a:t>
            </a:r>
            <a:r>
              <a:rPr lang="ru-RU" b="1" dirty="0" err="1"/>
              <a:t>Білімал</a:t>
            </a:r>
            <a:r>
              <a:rPr lang="ru-RU" b="1" dirty="0"/>
              <a:t>. </a:t>
            </a:r>
            <a:r>
              <a:rPr lang="ru-RU" b="1" dirty="0" err="1"/>
              <a:t>Электронды</a:t>
            </a:r>
            <a:r>
              <a:rPr lang="ru-RU" b="1" dirty="0"/>
              <a:t> </a:t>
            </a:r>
            <a:r>
              <a:rPr lang="ru-RU" b="1" dirty="0" err="1"/>
              <a:t>мектеп</a:t>
            </a:r>
            <a:r>
              <a:rPr lang="ru-RU" b="1" dirty="0"/>
              <a:t>” в школах области. Свою точку зрения решили высказать и те, кто этим процессом занимается вплотную</a:t>
            </a:r>
            <a:r>
              <a:rPr lang="ru-RU" b="1" dirty="0" smtClean="0"/>
              <a:t>. </a:t>
            </a:r>
            <a:r>
              <a:rPr lang="ru-RU" sz="1600" b="1" dirty="0" smtClean="0"/>
              <a:t>(новости образования)Трофимова Е.А. </a:t>
            </a:r>
            <a:endParaRPr lang="ru-RU" sz="1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11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44" y="5733256"/>
            <a:ext cx="8544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123428" cy="5243736"/>
          </a:xfrm>
          <a:prstGeom prst="rect">
            <a:avLst/>
          </a:prstGeom>
          <a:noFill/>
          <a:ln w="635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4920547" cy="136815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835696" y="695164"/>
            <a:ext cx="4824536" cy="76479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136518"/>
            <a:ext cx="38666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hlinkClick r:id="rId4"/>
              </a:rPr>
              <a:t>https://e.edu.kz</a:t>
            </a:r>
            <a:r>
              <a:rPr lang="en-US" sz="4000" b="1" dirty="0" smtClean="0">
                <a:solidFill>
                  <a:srgbClr val="0070C0"/>
                </a:solidFill>
                <a:hlinkClick r:id="rId4"/>
              </a:rPr>
              <a:t>/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04" y="4941168"/>
            <a:ext cx="4242422" cy="1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68113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Выставить итоговые оценки за 1 и 2 четверть в журнале оценок.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Создать КТП на 3 четверть по предмету</a:t>
            </a:r>
          </a:p>
          <a:p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для каждого класса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u="sng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продолжить) выставление текущих оценок учащихся ( 3 четверть)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8237"/>
            <a:ext cx="492054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01578" y="22055"/>
            <a:ext cx="3866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hlinkClick r:id="rId5"/>
              </a:rPr>
              <a:t>https://e.edu.kz</a:t>
            </a:r>
            <a:r>
              <a:rPr lang="en-US" sz="4000" b="1" dirty="0" smtClean="0">
                <a:solidFill>
                  <a:srgbClr val="0070C0"/>
                </a:solidFill>
                <a:hlinkClick r:id="rId5"/>
              </a:rPr>
              <a:t>/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Сычева В.М., СОШ № 86, г.Караганда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1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44" y="5733256"/>
            <a:ext cx="8544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870</Words>
  <Application>Microsoft Office PowerPoint</Application>
  <PresentationFormat>Экран (4:3)</PresentationFormat>
  <Paragraphs>162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Содержание</vt:lpstr>
      <vt:lpstr>Курсы СИН «Снижение Информационного Неравенства»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ИСПОЛЬЗОВАНИЕ  ТЕХНОЛОГИЙ ПРОЕКТНОГО ОБУЧЕНИЯ НА УРОКЕ http://iteach.kz/  </vt:lpstr>
      <vt:lpstr>Презентация PowerPoint</vt:lpstr>
      <vt:lpstr>Презентация PowerPoint</vt:lpstr>
      <vt:lpstr>Презентация PowerPoint</vt:lpstr>
      <vt:lpstr>Ссылки на полезные сайты</vt:lpstr>
      <vt:lpstr>Создание эффективной презентации  PowerPoint 2007-2010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56</cp:revision>
  <cp:lastPrinted>2013-02-03T14:17:24Z</cp:lastPrinted>
  <dcterms:modified xsi:type="dcterms:W3CDTF">2013-02-03T17:57:04Z</dcterms:modified>
</cp:coreProperties>
</file>