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7"/>
  </p:notesMasterIdLst>
  <p:sldIdLst>
    <p:sldId id="266" r:id="rId2"/>
    <p:sldId id="256" r:id="rId3"/>
    <p:sldId id="257" r:id="rId4"/>
    <p:sldId id="265" r:id="rId5"/>
    <p:sldId id="258" r:id="rId6"/>
    <p:sldId id="267" r:id="rId7"/>
    <p:sldId id="268" r:id="rId8"/>
    <p:sldId id="269" r:id="rId9"/>
    <p:sldId id="270" r:id="rId10"/>
    <p:sldId id="259" r:id="rId11"/>
    <p:sldId id="260" r:id="rId12"/>
    <p:sldId id="261" r:id="rId13"/>
    <p:sldId id="262" r:id="rId14"/>
    <p:sldId id="263" r:id="rId15"/>
    <p:sldId id="276" r:id="rId16"/>
    <p:sldId id="277" r:id="rId17"/>
    <p:sldId id="278" r:id="rId18"/>
    <p:sldId id="271" r:id="rId19"/>
    <p:sldId id="272" r:id="rId20"/>
    <p:sldId id="273" r:id="rId21"/>
    <p:sldId id="274" r:id="rId22"/>
    <p:sldId id="275" r:id="rId23"/>
    <p:sldId id="279" r:id="rId24"/>
    <p:sldId id="280" r:id="rId25"/>
    <p:sldId id="281" r:id="rId26"/>
    <p:sldId id="288" r:id="rId27"/>
    <p:sldId id="289" r:id="rId28"/>
    <p:sldId id="282" r:id="rId29"/>
    <p:sldId id="290" r:id="rId30"/>
    <p:sldId id="283" r:id="rId31"/>
    <p:sldId id="284" r:id="rId32"/>
    <p:sldId id="291" r:id="rId33"/>
    <p:sldId id="287" r:id="rId34"/>
    <p:sldId id="286" r:id="rId35"/>
    <p:sldId id="264" r:id="rId3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DE86"/>
    <a:srgbClr val="D7F7E2"/>
    <a:srgbClr val="CC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47" autoAdjust="0"/>
  </p:normalViewPr>
  <p:slideViewPr>
    <p:cSldViewPr>
      <p:cViewPr varScale="1">
        <p:scale>
          <a:sx n="93" d="100"/>
          <a:sy n="93" d="100"/>
        </p:scale>
        <p:origin x="-91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1992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30736F5-8E8A-4418-8079-C855E17BE692}" type="datetimeFigureOut">
              <a:rPr lang="ru-RU"/>
              <a:pPr>
                <a:defRPr/>
              </a:pPr>
              <a:t>01.02.2013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4F524CB-E6DD-48F9-AFD9-FC08275602F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B70153-B089-45EC-8DF9-398FA59AB24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6EC450-E4E6-4260-9809-B38EC8F5C5C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5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grpSp>
        <p:nvGrpSpPr>
          <p:cNvPr id="6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7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8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4D619-A9EF-4588-AF4C-BAD964C72FBE}" type="datetimeFigureOut">
              <a:rPr lang="ru-RU"/>
              <a:pPr>
                <a:defRPr/>
              </a:pPr>
              <a:t>01.02.2013</a:t>
            </a:fld>
            <a:endParaRPr lang="ru-RU" dirty="0"/>
          </a:p>
        </p:txBody>
      </p:sp>
      <p:sp>
        <p:nvSpPr>
          <p:cNvPr id="11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EE318F-E98A-4C7F-811E-7B48AD5BE0D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15000">
    <p:wheel spokes="3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86E0C6-4449-4336-8E11-F2CB58613222}" type="datetimeFigureOut">
              <a:rPr lang="ru-RU"/>
              <a:pPr>
                <a:defRPr/>
              </a:pPr>
              <a:t>01.02.2013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CE8E2-CBD6-48C0-B2C2-28CBC9C5140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 advTm="15000">
    <p:wheel spokes="3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A52F6-AEB5-499F-8AD8-B19A81B132A5}" type="datetimeFigureOut">
              <a:rPr lang="ru-RU"/>
              <a:pPr>
                <a:defRPr/>
              </a:pPr>
              <a:t>01.02.2013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DF56B-F308-40D3-A358-603EEC550E9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 advTm="15000">
    <p:wheel spokes="3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4797D-14A0-469E-BE13-1F1937633721}" type="datetimeFigureOut">
              <a:rPr lang="ru-RU"/>
              <a:pPr>
                <a:defRPr/>
              </a:pPr>
              <a:t>01.02.2013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C4DFC-8DE0-4112-AC6F-BBA59FD107F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 advTm="15000">
    <p:wheel spokes="3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5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grpSp>
        <p:nvGrpSpPr>
          <p:cNvPr id="6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7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8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F53E43-5B94-4D44-9DD2-7D8C39C8E388}" type="datetimeFigureOut">
              <a:rPr lang="ru-RU"/>
              <a:pPr>
                <a:defRPr/>
              </a:pPr>
              <a:t>01.02.2013</a:t>
            </a:fld>
            <a:endParaRPr lang="ru-RU" dirty="0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284FA-14ED-4892-8338-B42AFF00D3F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15000">
    <p:wheel spokes="3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07E5D-8F40-4FBA-B286-B20FADCC9A2B}" type="datetimeFigureOut">
              <a:rPr lang="ru-RU"/>
              <a:pPr>
                <a:defRPr/>
              </a:pPr>
              <a:t>01.02.2013</a:t>
            </a:fld>
            <a:endParaRPr lang="ru-RU" dirty="0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AA7257-7F85-4C6D-9CF1-DD449C69B0B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 advTm="15000">
    <p:wheel spokes="3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C6100B-EB05-41A6-8D98-52830B14C84E}" type="datetimeFigureOut">
              <a:rPr lang="ru-RU"/>
              <a:pPr>
                <a:defRPr/>
              </a:pPr>
              <a:t>01.02.2013</a:t>
            </a:fld>
            <a:endParaRPr lang="ru-RU" dirty="0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B3413-79EC-4B27-9874-23DD180CE88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 advTm="15000">
    <p:wheel spokes="3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141A87-5332-4580-BCDF-49BD5F95B79E}" type="datetimeFigureOut">
              <a:rPr lang="ru-RU"/>
              <a:pPr>
                <a:defRPr/>
              </a:pPr>
              <a:t>01.02.2013</a:t>
            </a:fld>
            <a:endParaRPr lang="ru-RU" dirty="0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D7FF12-3242-4727-8D73-852F09161B6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 advTm="15000">
    <p:wheel spokes="3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BB5B4-AE3D-4578-BB30-B15466DACC42}" type="datetimeFigureOut">
              <a:rPr lang="ru-RU"/>
              <a:pPr>
                <a:defRPr/>
              </a:pPr>
              <a:t>01.02.2013</a:t>
            </a:fld>
            <a:endParaRPr lang="ru-RU" dirty="0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4CD6A-2A28-4BC8-A533-19C773A24A2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 advTm="15000">
    <p:wheel spokes="3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084E40-6A46-4950-B3D2-2AE65C1E14FF}" type="datetimeFigureOut">
              <a:rPr lang="ru-RU"/>
              <a:pPr>
                <a:defRPr/>
              </a:pPr>
              <a:t>01.02.2013</a:t>
            </a:fld>
            <a:endParaRPr lang="ru-RU" dirty="0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E1203-EE0F-4153-881A-04221691A7F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 advTm="15000">
    <p:wheel spokes="3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394EFC-409B-4EC4-A52B-F8B48C3D786D}" type="datetimeFigureOut">
              <a:rPr lang="ru-RU"/>
              <a:pPr>
                <a:defRPr/>
              </a:pPr>
              <a:t>01.02.2013</a:t>
            </a:fld>
            <a:endParaRPr lang="ru-RU" dirty="0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0ADE20-3374-46E2-8391-8D67F199FC0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 advTm="15000">
    <p:wheel spokes="3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416104F-F109-44BD-95B8-9C98DE32280A}" type="datetimeFigureOut">
              <a:rPr lang="ru-RU"/>
              <a:pPr>
                <a:defRPr/>
              </a:pPr>
              <a:t>01.02.2013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C2D9CED-BB1D-4501-BD6B-213FD200E33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grpSp>
          <p:nvGrpSpPr>
            <p:cNvPr id="12" name="Полилиния 11"/>
            <p:cNvGrpSpPr>
              <a:grpSpLocks/>
            </p:cNvGrpSpPr>
            <p:nvPr/>
          </p:nvGrpSpPr>
          <p:grpSpPr bwMode="auto">
            <a:xfrm>
              <a:off x="-6091" y="-11569"/>
              <a:ext cx="9137939" cy="1050979"/>
              <a:chOff x="-6096" y="-24384"/>
              <a:chExt cx="9137904" cy="1048512"/>
            </a:xfrm>
          </p:grpSpPr>
          <p:pic>
            <p:nvPicPr>
              <p:cNvPr id="1034" name="Полилиния 11"/>
              <p:cNvPicPr>
                <a:picLocks noChangeArrowheads="1"/>
              </p:cNvPicPr>
              <p:nvPr/>
            </p:nvPicPr>
            <p:blipFill>
              <a:blip r:embed="rId13"/>
              <a:srcRect/>
              <a:stretch>
                <a:fillRect/>
              </a:stretch>
            </p:blipFill>
            <p:spPr bwMode="auto">
              <a:xfrm>
                <a:off x="-6096" y="-24384"/>
                <a:ext cx="9137904" cy="1048512"/>
              </a:xfrm>
              <a:prstGeom prst="rect">
                <a:avLst/>
              </a:prstGeom>
              <a:noFill/>
            </p:spPr>
          </p:pic>
          <p:sp>
            <p:nvSpPr>
              <p:cNvPr id="1035" name="Text Box 11"/>
              <p:cNvSpPr txBox="1">
                <a:spLocks noChangeArrowheads="1"/>
              </p:cNvSpPr>
              <p:nvPr/>
            </p:nvSpPr>
            <p:spPr bwMode="auto">
              <a:xfrm rot="21435692">
                <a:off x="-29291" y="422461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latin typeface="Constantia" pitchFamily="18" charset="0"/>
                </a:endParaRPr>
              </a:p>
            </p:txBody>
          </p:sp>
        </p:grp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5" r:id="rId2"/>
    <p:sldLayoutId id="2147483757" r:id="rId3"/>
    <p:sldLayoutId id="2147483754" r:id="rId4"/>
    <p:sldLayoutId id="2147483753" r:id="rId5"/>
    <p:sldLayoutId id="2147483752" r:id="rId6"/>
    <p:sldLayoutId id="2147483751" r:id="rId7"/>
    <p:sldLayoutId id="2147483750" r:id="rId8"/>
    <p:sldLayoutId id="2147483758" r:id="rId9"/>
    <p:sldLayoutId id="2147483749" r:id="rId10"/>
    <p:sldLayoutId id="2147483748" r:id="rId11"/>
  </p:sldLayoutIdLst>
  <p:transition advClick="0" advTm="15000">
    <p:wheel spokes="3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1000125"/>
          </a:xfrm>
        </p:spPr>
        <p:txBody>
          <a:bodyPr/>
          <a:lstStyle/>
          <a:p>
            <a:r>
              <a:rPr lang="ru-RU" smtClean="0">
                <a:latin typeface="Lucida Sans Unicode" pitchFamily="34" charset="0"/>
                <a:cs typeface="Lucida Sans Unicode" pitchFamily="34" charset="0"/>
              </a:rPr>
              <a:t>            </a:t>
            </a:r>
            <a:r>
              <a:rPr lang="ru-RU" b="1" smtClean="0">
                <a:cs typeface="Lucida Sans Unicode" pitchFamily="34" charset="0"/>
              </a:rPr>
              <a:t>Семинар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13"/>
            <a:ext cx="8229600" cy="457200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>
              <a:buFont typeface="Wingdings 2" pitchFamily="18" charset="2"/>
              <a:buNone/>
              <a:defRPr/>
            </a:pPr>
            <a:r>
              <a:rPr lang="ru-RU" sz="4000" dirty="0" smtClean="0"/>
              <a:t>   </a:t>
            </a:r>
            <a:r>
              <a:rPr lang="ru-RU" sz="4000" b="1" dirty="0" smtClean="0">
                <a:latin typeface="Bookman Old Style" pitchFamily="18" charset="0"/>
              </a:rPr>
              <a:t>Реализация  современных      </a:t>
            </a:r>
          </a:p>
          <a:p>
            <a:pPr>
              <a:buFont typeface="Wingdings 2" pitchFamily="18" charset="2"/>
              <a:buNone/>
              <a:defRPr/>
            </a:pPr>
            <a:r>
              <a:rPr lang="ru-RU" sz="4000" b="1" dirty="0" smtClean="0">
                <a:latin typeface="Bookman Old Style" pitchFamily="18" charset="0"/>
              </a:rPr>
              <a:t>   подходов  к  организации    </a:t>
            </a:r>
          </a:p>
          <a:p>
            <a:pPr>
              <a:buFont typeface="Wingdings 2" pitchFamily="18" charset="2"/>
              <a:buNone/>
              <a:defRPr/>
            </a:pPr>
            <a:r>
              <a:rPr lang="ru-RU" sz="4000" b="1" dirty="0" smtClean="0">
                <a:latin typeface="Bookman Old Style" pitchFamily="18" charset="0"/>
              </a:rPr>
              <a:t>      предметных  декад  по          </a:t>
            </a:r>
          </a:p>
          <a:p>
            <a:pPr>
              <a:buFont typeface="Wingdings 2" pitchFamily="18" charset="2"/>
              <a:buNone/>
              <a:defRPr/>
            </a:pPr>
            <a:r>
              <a:rPr lang="ru-RU" sz="4000" b="1" dirty="0" smtClean="0">
                <a:latin typeface="Bookman Old Style" pitchFamily="18" charset="0"/>
              </a:rPr>
              <a:t>           математике.</a:t>
            </a:r>
            <a:endParaRPr lang="ru-RU" sz="4000" b="1" dirty="0">
              <a:latin typeface="Bookman Old Style" pitchFamily="18" charset="0"/>
            </a:endParaRPr>
          </a:p>
        </p:txBody>
      </p:sp>
    </p:spTree>
  </p:cSld>
  <p:clrMapOvr>
    <a:masterClrMapping/>
  </p:clrMapOvr>
  <p:transition advClick="0" advTm="15000">
    <p:wheel spokes="3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785813"/>
          </a:xfrm>
        </p:spPr>
        <p:txBody>
          <a:bodyPr/>
          <a:lstStyle/>
          <a:p>
            <a:pPr eaLnBrk="1" hangingPunct="1"/>
            <a:r>
              <a:rPr lang="ru-RU" b="1" smtClean="0"/>
              <a:t>            Принципы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88"/>
            <a:ext cx="8229600" cy="4929187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ru-RU" sz="2400" b="1" dirty="0" smtClean="0"/>
              <a:t>1. Принцип массовости (работа организуется таким образом, что в творческую деятельность вовлекается как можно больше обучающихся).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ru-RU" sz="2400" b="1" dirty="0" smtClean="0"/>
              <a:t>        2. Принцип доступности (подбираются </a:t>
            </a:r>
            <a:r>
              <a:rPr lang="ru-RU" sz="2400" b="1" dirty="0" err="1" smtClean="0"/>
              <a:t>разноуровневые</a:t>
            </a:r>
            <a:r>
              <a:rPr lang="ru-RU" sz="2400" b="1" dirty="0" smtClean="0"/>
              <a:t> задания).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ru-RU" sz="2400" b="1" dirty="0" smtClean="0"/>
              <a:t>  3. Принцип заинтересованности (задания должны быть интересно оформлены, чтобы привлечь внимание визуально и по содержанию).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ru-RU" sz="2400" b="1" dirty="0" smtClean="0"/>
              <a:t>  4. Принцип </a:t>
            </a:r>
            <a:r>
              <a:rPr lang="ru-RU" sz="2400" b="1" dirty="0" err="1" smtClean="0"/>
              <a:t>соревновательности</a:t>
            </a:r>
            <a:r>
              <a:rPr lang="ru-RU" sz="2400" b="1" dirty="0" smtClean="0"/>
              <a:t> (Ученикам предоставляется возможность сравнивать свои достижения с результатами учащихся разных классов). </a:t>
            </a:r>
            <a:r>
              <a:rPr lang="en-US" sz="2400" b="1" dirty="0" smtClean="0"/>
              <a:t> </a:t>
            </a:r>
            <a:endParaRPr lang="ru-RU" sz="2400" b="1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ru-RU" sz="1800" b="1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sz="1800" b="1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sz="1800" b="1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sz="1800" b="1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sz="1800" b="1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sz="1800" b="1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sz="1800" b="1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sz="1800" b="1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sz="1800" b="1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sz="1800" b="1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sz="1800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sz="1800" dirty="0"/>
          </a:p>
        </p:txBody>
      </p:sp>
      <p:pic>
        <p:nvPicPr>
          <p:cNvPr id="25603" name="Picture 2" descr="C:\Documents and Settings\Admin\Рабочий стол\орнамент\угол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72375" y="5387975"/>
            <a:ext cx="1443038" cy="137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>
    <p:wheel spokes="3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>
          <a:xfrm>
            <a:off x="500063" y="285750"/>
            <a:ext cx="8186737" cy="785813"/>
          </a:xfrm>
        </p:spPr>
        <p:txBody>
          <a:bodyPr/>
          <a:lstStyle/>
          <a:p>
            <a:pPr eaLnBrk="1" hangingPunct="1"/>
            <a:r>
              <a:rPr lang="ru-RU" b="1" smtClean="0"/>
              <a:t>Характеристика недели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63"/>
            <a:ext cx="8229600" cy="5253037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1600" b="1" dirty="0" smtClean="0"/>
              <a:t>   Предметная неделя – одна из форм  внеурочной работы. А проведение предметной недели – это не только и не столько развлечение для учащихся, сколько одна из форм организации обучения, которая должна быть связана с основным курсом обучения, дополнять и углублять его и тем самым повышать уровень образования учащихся, способствовать их развитию, расширять их кругозор. Каждое мероприятие, проведенное в ходе предметной недели, должно чем-то запомниться  и обязательно нести нравственные идеалы, иначе это не внеклассное мероприятие, а просто конкурсы.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1600" b="1" dirty="0" smtClean="0"/>
              <a:t>    У учеников имеется большое желание проверить свои  силы, математические способности, умение решать нестандартные задачи. Их привлекает возможность добровольного участия.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1600" b="1" dirty="0" smtClean="0"/>
              <a:t>   Такое мероприятие помогает выявить учащихся, имеющих интерес и склонности к занятиям математикой, что весьма важно для решения вопроса о подготовке большого числа новых математических и научно-методических кадров. Современная школа должна управлять воспитательным процессом. Управлять воспитательным процессом - значит не только развивать и совершенствовать заложенное в человеке природой, корректировать намечающиеся нежелательные социальные отклонения в его поведении и сознании, но информировать у него потребность в постоянном саморазвитии, самореализации физических и духовных сил, так как каждый человек воспитывает себя - прежде всего сам.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ru-RU" sz="1400" b="1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b="1" dirty="0"/>
          </a:p>
        </p:txBody>
      </p:sp>
      <p:pic>
        <p:nvPicPr>
          <p:cNvPr id="26627" name="Picture 2" descr="C:\Documents and Settings\Admin\Рабочий стол\орнамент\угол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72375" y="5286375"/>
            <a:ext cx="1428750" cy="136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>
    <p:wheel spokes="3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857250"/>
          </a:xfrm>
        </p:spPr>
        <p:txBody>
          <a:bodyPr/>
          <a:lstStyle/>
          <a:p>
            <a:pPr eaLnBrk="1" hangingPunct="1"/>
            <a:r>
              <a:rPr lang="ru-RU" b="1" smtClean="0"/>
              <a:t>Роль предметной недели</a:t>
            </a:r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8160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eaLnBrk="1" hangingPunct="1">
              <a:buFont typeface="Wingdings 2" pitchFamily="18" charset="2"/>
              <a:buNone/>
              <a:defRPr/>
            </a:pPr>
            <a:r>
              <a:rPr lang="ru-RU" sz="1600" dirty="0" smtClean="0"/>
              <a:t>   </a:t>
            </a:r>
            <a:r>
              <a:rPr lang="ru-RU" sz="1600" b="1" dirty="0" smtClean="0"/>
              <a:t>Предметная неделя - это не только традиционное </a:t>
            </a:r>
            <a:r>
              <a:rPr lang="ru-RU" sz="1600" b="1" dirty="0" err="1" smtClean="0"/>
              <a:t>внеучебное</a:t>
            </a:r>
            <a:r>
              <a:rPr lang="ru-RU" sz="1600" b="1" dirty="0" smtClean="0"/>
              <a:t> мероприятие, преследующее определенные учебные и воспитательные цели, это многоцелевое единство мероприятий, объединенных общими идеологическими задачами, по возможности прозрачными, видимыми не только преподавателям, но и учащимся, и подчиненной решению этих задач рационально отстроенной системой конкурсов, игр, олимпиад, тематических клубов и т.п.</a:t>
            </a:r>
          </a:p>
          <a:p>
            <a:pPr eaLnBrk="1" hangingPunct="1">
              <a:buFont typeface="Wingdings 2" pitchFamily="18" charset="2"/>
              <a:buNone/>
              <a:defRPr/>
            </a:pPr>
            <a:endParaRPr lang="ru-RU" sz="1600" b="1" dirty="0" smtClean="0"/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ru-RU" sz="1600" b="1" dirty="0" smtClean="0"/>
              <a:t>   Продуманная предметная неделя дает прекрасную возможность раскрыть различные стороны предмета. Задача перед организаторами стоит не из легких - "сломать" стандарт восприятия, показать ребятам известные учебные предметы с неизвестной им стороны: не как набор правил, догм, а как нечто живое, постоянно развивающееся. </a:t>
            </a:r>
          </a:p>
          <a:p>
            <a:pPr eaLnBrk="1" hangingPunct="1">
              <a:buFont typeface="Wingdings 2" pitchFamily="18" charset="2"/>
              <a:buNone/>
              <a:defRPr/>
            </a:pPr>
            <a:endParaRPr lang="ru-RU" sz="1600" b="1" dirty="0" smtClean="0"/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ru-RU" sz="1600" b="1" dirty="0" smtClean="0"/>
              <a:t>   Одной из причин "прохладного" отношения школьников к учебе является кажущаяся </a:t>
            </a:r>
            <a:r>
              <a:rPr lang="ru-RU" sz="1600" b="1" dirty="0" err="1" smtClean="0"/>
              <a:t>невостребованность</a:t>
            </a:r>
            <a:r>
              <a:rPr lang="ru-RU" sz="1600" b="1" dirty="0" smtClean="0"/>
              <a:t> полученных ими знаний в реальной жизни. Предметные недели дают возможность использовать полученные в ходе школьных занятий умения и навыки, и, возможно, это послужит </a:t>
            </a:r>
            <a:r>
              <a:rPr lang="ru-RU" sz="1600" b="1" dirty="0" err="1" smtClean="0"/>
              <a:t>перво</a:t>
            </a:r>
            <a:r>
              <a:rPr lang="ru-RU" sz="1600" b="1" dirty="0" smtClean="0"/>
              <a:t>- толчком для формирования нового отношения к учебе как к чему-то ценностному, необходимому, востребованному не только на уроке, но и вне его. </a:t>
            </a:r>
          </a:p>
          <a:p>
            <a:pPr eaLnBrk="1" hangingPunct="1">
              <a:defRPr/>
            </a:pPr>
            <a:endParaRPr lang="ru-RU" sz="1600" b="1" dirty="0" smtClean="0"/>
          </a:p>
        </p:txBody>
      </p:sp>
      <p:pic>
        <p:nvPicPr>
          <p:cNvPr id="27651" name="Picture 2" descr="C:\Documents and Settings\Admin\Рабочий стол\орнамент\угол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8088" y="5286375"/>
            <a:ext cx="140017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>
    <p:wheel spokes="3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785813"/>
          </a:xfrm>
        </p:spPr>
        <p:txBody>
          <a:bodyPr/>
          <a:lstStyle/>
          <a:p>
            <a:pPr eaLnBrk="1" hangingPunct="1"/>
            <a:r>
              <a:rPr lang="ru-RU" smtClean="0"/>
              <a:t>           </a:t>
            </a:r>
            <a:r>
              <a:rPr lang="ru-RU" b="1" smtClean="0"/>
              <a:t>Содержание</a:t>
            </a:r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>
          <a:xfrm>
            <a:off x="457200" y="1357313"/>
            <a:ext cx="8229600" cy="5072062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ru-RU" b="1" i="1" dirty="0" smtClean="0"/>
              <a:t>1</a:t>
            </a:r>
            <a:r>
              <a:rPr lang="ru-RU" i="1" dirty="0" smtClean="0"/>
              <a:t>. </a:t>
            </a:r>
            <a:r>
              <a:rPr lang="ru-RU" sz="2400" b="1" i="1" dirty="0" smtClean="0"/>
              <a:t>Подготовительный этап.</a:t>
            </a:r>
          </a:p>
          <a:p>
            <a:pPr eaLnBrk="1" hangingPunct="1">
              <a:defRPr/>
            </a:pPr>
            <a:r>
              <a:rPr lang="ru-RU" sz="2400" b="1" i="1" dirty="0" smtClean="0"/>
              <a:t>2. Проведение предметной недели.</a:t>
            </a:r>
          </a:p>
          <a:p>
            <a:pPr eaLnBrk="1" hangingPunct="1">
              <a:defRPr/>
            </a:pPr>
            <a:r>
              <a:rPr lang="ru-RU" sz="2400" b="1" i="1" dirty="0" smtClean="0"/>
              <a:t> </a:t>
            </a:r>
            <a:r>
              <a:rPr lang="ru-RU" sz="2400" b="1" dirty="0" smtClean="0"/>
              <a:t>Направление первое. “День истории математики”.</a:t>
            </a:r>
          </a:p>
          <a:p>
            <a:pPr eaLnBrk="1" hangingPunct="1">
              <a:defRPr/>
            </a:pPr>
            <a:r>
              <a:rPr lang="ru-RU" sz="2400" b="1" dirty="0" smtClean="0"/>
              <a:t>Направление второе. “День занимательной математики”.</a:t>
            </a:r>
          </a:p>
          <a:p>
            <a:pPr eaLnBrk="1" hangingPunct="1">
              <a:defRPr/>
            </a:pPr>
            <a:r>
              <a:rPr lang="ru-RU" sz="2400" b="1" dirty="0" smtClean="0"/>
              <a:t>Направление третье. “День математических состязаний”.</a:t>
            </a:r>
          </a:p>
          <a:p>
            <a:pPr eaLnBrk="1" hangingPunct="1">
              <a:defRPr/>
            </a:pPr>
            <a:r>
              <a:rPr lang="ru-RU" sz="2400" b="1" dirty="0" smtClean="0"/>
              <a:t>Направление четвертое. “ День прикладной математики”.</a:t>
            </a:r>
          </a:p>
          <a:p>
            <a:pPr eaLnBrk="1" hangingPunct="1">
              <a:defRPr/>
            </a:pPr>
            <a:r>
              <a:rPr lang="ru-RU" sz="2400" b="1" dirty="0" smtClean="0"/>
              <a:t>Направление пятое. “День массовых мероприятий”.</a:t>
            </a:r>
          </a:p>
          <a:p>
            <a:pPr eaLnBrk="1" hangingPunct="1">
              <a:defRPr/>
            </a:pPr>
            <a:r>
              <a:rPr lang="ru-RU" sz="2400" b="1" dirty="0" smtClean="0"/>
              <a:t>Направление шестое. “День математических игр”.</a:t>
            </a:r>
            <a:endParaRPr lang="ru-RU" sz="2400" b="1" i="1" dirty="0" smtClean="0"/>
          </a:p>
          <a:p>
            <a:pPr eaLnBrk="1" hangingPunct="1">
              <a:defRPr/>
            </a:pPr>
            <a:r>
              <a:rPr lang="ru-RU" sz="2400" b="1" i="1" dirty="0" smtClean="0"/>
              <a:t>3. Подведение итогов. </a:t>
            </a:r>
            <a:endParaRPr lang="ru-RU" sz="2400" b="1" dirty="0" smtClean="0"/>
          </a:p>
          <a:p>
            <a:pPr eaLnBrk="1" hangingPunct="1">
              <a:defRPr/>
            </a:pPr>
            <a:endParaRPr lang="ru-RU" dirty="0" smtClean="0"/>
          </a:p>
          <a:p>
            <a:pPr eaLnBrk="1" hangingPunct="1">
              <a:defRPr/>
            </a:pPr>
            <a:endParaRPr lang="ru-RU" dirty="0" smtClean="0"/>
          </a:p>
        </p:txBody>
      </p:sp>
      <p:pic>
        <p:nvPicPr>
          <p:cNvPr id="28675" name="Picture 2" descr="C:\Documents and Settings\Admin\Рабочий стол\орнамент\угол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43813" y="5357813"/>
            <a:ext cx="12509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>
    <p:wheel spokes="3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8229600" cy="128587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                     План </a:t>
            </a:r>
            <a:br>
              <a:rPr lang="ru-RU" b="1" dirty="0" smtClean="0"/>
            </a:br>
            <a:r>
              <a:rPr lang="ru-RU" b="1" dirty="0" smtClean="0"/>
              <a:t>математической недели.</a:t>
            </a:r>
            <a:endParaRPr lang="ru-RU" b="1" dirty="0"/>
          </a:p>
        </p:txBody>
      </p:sp>
      <p:sp>
        <p:nvSpPr>
          <p:cNvPr id="13315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ru-RU" sz="2000" b="1" dirty="0" smtClean="0"/>
              <a:t>    День первый: выпуск школьной газеты, сценка «Математики шутят», школьная математическая регата,  </a:t>
            </a:r>
            <a:r>
              <a:rPr lang="ru-RU" sz="2000" b="1" dirty="0" err="1" smtClean="0"/>
              <a:t>брейн-ринг</a:t>
            </a:r>
            <a:r>
              <a:rPr lang="ru-RU" sz="2000" b="1" dirty="0" smtClean="0"/>
              <a:t>.</a:t>
            </a:r>
          </a:p>
          <a:p>
            <a:pPr eaLnBrk="1" hangingPunct="1">
              <a:defRPr/>
            </a:pPr>
            <a:r>
              <a:rPr lang="ru-RU" sz="2000" b="1" dirty="0" smtClean="0"/>
              <a:t>День второй: КВН,   конкурс «Смекалистых», «Математический аукцион, конкурс «Знатоков пословиц».</a:t>
            </a:r>
          </a:p>
          <a:p>
            <a:pPr eaLnBrk="1" hangingPunct="1">
              <a:defRPr/>
            </a:pPr>
            <a:r>
              <a:rPr lang="ru-RU" sz="2000" b="1" dirty="0" smtClean="0"/>
              <a:t>День третий: игра «Путешествие по станциям», игра «Кто хочет стать миллионером?», Конкурсная программа с участием родителей «Ты + Я = 7Я».</a:t>
            </a:r>
          </a:p>
          <a:p>
            <a:pPr eaLnBrk="1" hangingPunct="1">
              <a:defRPr/>
            </a:pPr>
            <a:r>
              <a:rPr lang="ru-RU" sz="2000" b="1" dirty="0" smtClean="0"/>
              <a:t>День четвёртый: «Любителям кроссвордов», «Своя  игра», сценка «Евклид и Эйнштейн».</a:t>
            </a:r>
          </a:p>
          <a:p>
            <a:pPr eaLnBrk="1" hangingPunct="1">
              <a:defRPr/>
            </a:pPr>
            <a:r>
              <a:rPr lang="ru-RU" sz="2000" b="1" dirty="0" smtClean="0"/>
              <a:t>День пятый: олимпиада</a:t>
            </a:r>
          </a:p>
          <a:p>
            <a:pPr eaLnBrk="1" hangingPunct="1">
              <a:defRPr/>
            </a:pPr>
            <a:r>
              <a:rPr lang="ru-RU" sz="2000" b="1" dirty="0" smtClean="0"/>
              <a:t>День шестой: математическое  шоу, подведение итогов.</a:t>
            </a:r>
          </a:p>
        </p:txBody>
      </p:sp>
      <p:pic>
        <p:nvPicPr>
          <p:cNvPr id="29699" name="Picture 2" descr="C:\Documents and Settings\Admin\Рабочий стол\орнамент\угол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43813" y="5357813"/>
            <a:ext cx="1300162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>
    <p:wheel spokes="3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ru-RU" dirty="0" smtClean="0"/>
              <a:t>    Конкурс  кроссвордов</a:t>
            </a:r>
            <a:endParaRPr lang="ru-RU" dirty="0"/>
          </a:p>
        </p:txBody>
      </p:sp>
      <p:pic>
        <p:nvPicPr>
          <p:cNvPr id="30722" name="Picture 2" descr="D:\фото2\DSC0419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46238" y="1935163"/>
            <a:ext cx="5851525" cy="4389437"/>
          </a:xfrm>
        </p:spPr>
      </p:pic>
    </p:spTree>
  </p:cSld>
  <p:clrMapOvr>
    <a:masterClrMapping/>
  </p:clrMapOvr>
  <p:transition advClick="0" advTm="15000">
    <p:wheel spokes="3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>
              <a:defRPr/>
            </a:pPr>
            <a:r>
              <a:rPr lang="ru-RU" sz="4400" dirty="0" smtClean="0"/>
              <a:t>Знание- это  сила</a:t>
            </a:r>
            <a:endParaRPr lang="ru-RU" sz="4400" dirty="0"/>
          </a:p>
        </p:txBody>
      </p:sp>
      <p:pic>
        <p:nvPicPr>
          <p:cNvPr id="31746" name="Picture 2" descr="D:\фото2\DSC0419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46238" y="1935163"/>
            <a:ext cx="5851525" cy="4389437"/>
          </a:xfrm>
        </p:spPr>
      </p:pic>
    </p:spTree>
  </p:cSld>
  <p:clrMapOvr>
    <a:masterClrMapping/>
  </p:clrMapOvr>
  <p:transition advClick="0" advTm="15000">
    <p:wheel spokes="3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>
              <a:defRPr/>
            </a:pPr>
            <a:r>
              <a:rPr lang="ru-RU" sz="4400" dirty="0" smtClean="0"/>
              <a:t>Разгадаем!</a:t>
            </a:r>
            <a:endParaRPr lang="ru-RU" sz="4400" dirty="0"/>
          </a:p>
        </p:txBody>
      </p:sp>
      <p:pic>
        <p:nvPicPr>
          <p:cNvPr id="32770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0313" y="1935163"/>
            <a:ext cx="4643437" cy="4389437"/>
          </a:xfrm>
        </p:spPr>
      </p:pic>
    </p:spTree>
  </p:cSld>
  <p:clrMapOvr>
    <a:masterClrMapping/>
  </p:clrMapOvr>
  <p:transition advClick="0" advTm="15000">
    <p:wheel spokes="3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938213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ru-RU" dirty="0" smtClean="0"/>
              <a:t>        Конкурс  проектов</a:t>
            </a:r>
            <a:endParaRPr lang="ru-RU" dirty="0"/>
          </a:p>
        </p:txBody>
      </p:sp>
      <p:pic>
        <p:nvPicPr>
          <p:cNvPr id="34818" name="Picture 2" descr="D:\фото2\DSC0418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00125" y="1935163"/>
            <a:ext cx="7429500" cy="4389437"/>
          </a:xfrm>
          <a:solidFill>
            <a:srgbClr val="FFE193"/>
          </a:solidFill>
        </p:spPr>
      </p:pic>
    </p:spTree>
  </p:cSld>
  <p:clrMapOvr>
    <a:masterClrMapping/>
  </p:clrMapOvr>
  <p:transition advClick="0" advTm="15000">
    <p:wheel spokes="3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>
              <a:defRPr/>
            </a:pPr>
            <a:r>
              <a:rPr lang="ru-RU" sz="4000" dirty="0" smtClean="0"/>
              <a:t>Ученица  9 «а» класса  представляет  проект</a:t>
            </a:r>
            <a:endParaRPr lang="ru-RU" sz="4000" dirty="0"/>
          </a:p>
        </p:txBody>
      </p:sp>
      <p:pic>
        <p:nvPicPr>
          <p:cNvPr id="34818" name="Picture 2" descr="D:\фото2\DSC0418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14438" y="1935163"/>
            <a:ext cx="6929437" cy="4389437"/>
          </a:xfrm>
        </p:spPr>
      </p:pic>
    </p:spTree>
  </p:cSld>
  <p:clrMapOvr>
    <a:masterClrMapping/>
  </p:clrMapOvr>
  <p:transition advClick="0" advTm="15000">
    <p:wheel spokes="3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головок 1"/>
          <p:cNvPicPr>
            <a:picLocks noGrp="1" noChangeArrowheads="1"/>
          </p:cNvPicPr>
          <p:nvPr>
            <p:ph type="ctrTitle"/>
          </p:nvPr>
        </p:nvPicPr>
        <p:blipFill>
          <a:blip r:embed="rId3"/>
          <a:srcRect/>
          <a:stretch>
            <a:fillRect/>
          </a:stretch>
        </p:blipFill>
        <p:spPr>
          <a:xfrm>
            <a:off x="207963" y="420688"/>
            <a:ext cx="7942262" cy="2292350"/>
          </a:xfrm>
        </p:spPr>
      </p:pic>
      <p:sp>
        <p:nvSpPr>
          <p:cNvPr id="15363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500438"/>
            <a:ext cx="7415213" cy="2246312"/>
          </a:xfrm>
        </p:spPr>
        <p:txBody>
          <a:bodyPr lIns="91440" rIns="91440" anchor="ctr">
            <a:spAutoFit/>
          </a:bodyPr>
          <a:lstStyle/>
          <a:p>
            <a:pPr marR="0" algn="l">
              <a:spcBef>
                <a:spcPct val="0"/>
              </a:spcBef>
              <a:buClrTx/>
              <a:buSzTx/>
              <a:buFontTx/>
              <a:buNone/>
            </a:pPr>
            <a:r>
              <a:rPr lang="ru-RU" sz="1600" b="1" i="1" smtClean="0">
                <a:latin typeface="Arial" charset="0"/>
                <a:cs typeface="Times New Roman" pitchFamily="18" charset="0"/>
              </a:rPr>
              <a:t>“</a:t>
            </a:r>
            <a:r>
              <a:rPr lang="ru-RU" sz="2800" b="1" i="1" smtClean="0">
                <a:solidFill>
                  <a:srgbClr val="0D0D0D"/>
                </a:solidFill>
                <a:latin typeface="Arial" charset="0"/>
                <a:cs typeface="Times New Roman" pitchFamily="18" charset="0"/>
              </a:rPr>
              <a:t>Предмет математики настолько </a:t>
            </a:r>
            <a:r>
              <a:rPr lang="ru-RU" sz="2800" b="1" i="1" smtClean="0">
                <a:solidFill>
                  <a:srgbClr val="404040"/>
                </a:solidFill>
                <a:latin typeface="Arial" charset="0"/>
                <a:cs typeface="Times New Roman" pitchFamily="18" charset="0"/>
              </a:rPr>
              <a:t>серьёзен,</a:t>
            </a:r>
            <a:br>
              <a:rPr lang="ru-RU" sz="2800" b="1" i="1" smtClean="0">
                <a:solidFill>
                  <a:srgbClr val="404040"/>
                </a:solidFill>
                <a:latin typeface="Arial" charset="0"/>
                <a:cs typeface="Times New Roman" pitchFamily="18" charset="0"/>
              </a:rPr>
            </a:br>
            <a:r>
              <a:rPr lang="ru-RU" sz="2800" b="1" i="1" smtClean="0">
                <a:solidFill>
                  <a:srgbClr val="404040"/>
                </a:solidFill>
                <a:latin typeface="Arial" charset="0"/>
                <a:cs typeface="Times New Roman" pitchFamily="18" charset="0"/>
              </a:rPr>
              <a:t>что полезно не упускать случаев делать его немного занимательным”</a:t>
            </a:r>
            <a:r>
              <a:rPr lang="ru-RU" sz="2800" b="1" smtClean="0">
                <a:solidFill>
                  <a:srgbClr val="404040"/>
                </a:solidFill>
                <a:latin typeface="Arial" charset="0"/>
                <a:ea typeface="Times New Roman" pitchFamily="18" charset="0"/>
                <a:cs typeface="Arial" charset="0"/>
              </a:rPr>
              <a:t>.</a:t>
            </a:r>
            <a:endParaRPr lang="ru-RU" sz="2800" b="1" i="1" smtClean="0">
              <a:solidFill>
                <a:srgbClr val="404040"/>
              </a:solidFill>
              <a:latin typeface="Arial" charset="0"/>
              <a:cs typeface="Times New Roman" pitchFamily="18" charset="0"/>
            </a:endParaRPr>
          </a:p>
          <a:p>
            <a:pPr marR="0" algn="l">
              <a:spcBef>
                <a:spcPct val="0"/>
              </a:spcBef>
              <a:buClrTx/>
              <a:buSzTx/>
              <a:buFontTx/>
              <a:buNone/>
            </a:pPr>
            <a:r>
              <a:rPr lang="ru-RU" sz="2800" b="1" i="1" smtClean="0">
                <a:solidFill>
                  <a:srgbClr val="404040"/>
                </a:solidFill>
                <a:latin typeface="Arial" charset="0"/>
                <a:cs typeface="Times New Roman" pitchFamily="18" charset="0"/>
              </a:rPr>
              <a:t>Б. Паскаль</a:t>
            </a:r>
            <a:r>
              <a:rPr lang="ru-RU" sz="2800" b="1" smtClean="0">
                <a:solidFill>
                  <a:srgbClr val="404040"/>
                </a:solidFill>
                <a:latin typeface="Arial" charset="0"/>
              </a:rPr>
              <a:t> </a:t>
            </a:r>
          </a:p>
        </p:txBody>
      </p:sp>
    </p:spTree>
  </p:cSld>
  <p:clrMapOvr>
    <a:masterClrMapping/>
  </p:clrMapOvr>
  <p:transition advClick="0" advTm="15000">
    <p:wheel spokes="3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ru-RU" dirty="0" smtClean="0"/>
              <a:t>           </a:t>
            </a:r>
            <a:r>
              <a:rPr lang="ru-RU" sz="4400" dirty="0" smtClean="0"/>
              <a:t>Караваева  Дарья</a:t>
            </a:r>
            <a:endParaRPr lang="ru-RU" sz="4400" dirty="0"/>
          </a:p>
        </p:txBody>
      </p:sp>
      <p:pic>
        <p:nvPicPr>
          <p:cNvPr id="35842" name="Picture 2" descr="D:\фото2\DSC0418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357313" y="1935163"/>
            <a:ext cx="6140450" cy="4389437"/>
          </a:xfrm>
        </p:spPr>
      </p:pic>
    </p:spTree>
  </p:cSld>
  <p:clrMapOvr>
    <a:masterClrMapping/>
  </p:clrMapOvr>
  <p:transition advClick="0" advTm="15000">
    <p:wheel spokes="3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714375"/>
            <a:ext cx="8229600" cy="114300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>
              <a:defRPr/>
            </a:pPr>
            <a:r>
              <a:rPr lang="ru-RU" sz="4400" dirty="0" smtClean="0"/>
              <a:t>Ученики  6  класса</a:t>
            </a:r>
            <a:endParaRPr lang="ru-RU" sz="4400" dirty="0"/>
          </a:p>
        </p:txBody>
      </p:sp>
      <p:pic>
        <p:nvPicPr>
          <p:cNvPr id="36866" name="Picture 2" descr="D:\фото2\DSC0419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46238" y="1935163"/>
            <a:ext cx="5851525" cy="4389437"/>
          </a:xfrm>
        </p:spPr>
      </p:pic>
    </p:spTree>
  </p:cSld>
  <p:clrMapOvr>
    <a:masterClrMapping/>
  </p:clrMapOvr>
  <p:transition advClick="0" advTm="15000">
    <p:wheel spokes="3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ru-RU" sz="4400" dirty="0" smtClean="0"/>
              <a:t>          </a:t>
            </a:r>
            <a:r>
              <a:rPr lang="ru-RU" sz="4400" dirty="0" err="1" smtClean="0"/>
              <a:t>Преставляют</a:t>
            </a:r>
            <a:r>
              <a:rPr lang="ru-RU" sz="4400" dirty="0" smtClean="0"/>
              <a:t>  проект</a:t>
            </a:r>
            <a:endParaRPr lang="ru-RU" sz="4400" dirty="0"/>
          </a:p>
        </p:txBody>
      </p:sp>
      <p:pic>
        <p:nvPicPr>
          <p:cNvPr id="37890" name="Picture 2" descr="D:\фото2\DSC0420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46238" y="1935163"/>
            <a:ext cx="5851525" cy="4389437"/>
          </a:xfrm>
        </p:spPr>
      </p:pic>
    </p:spTree>
  </p:cSld>
  <p:clrMapOvr>
    <a:masterClrMapping/>
  </p:clrMapOvr>
  <p:transition advClick="0" advTm="15000">
    <p:wheel spokes="3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714375"/>
            <a:ext cx="8186737" cy="1133475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ru-RU" sz="4400" dirty="0" smtClean="0"/>
              <a:t>Конкурс  математических  газет</a:t>
            </a:r>
            <a:endParaRPr lang="ru-RU" sz="4400" dirty="0"/>
          </a:p>
        </p:txBody>
      </p:sp>
      <p:pic>
        <p:nvPicPr>
          <p:cNvPr id="389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43000" y="1935163"/>
            <a:ext cx="6715125" cy="4494212"/>
          </a:xfrm>
          <a:noFill/>
        </p:spPr>
      </p:pic>
    </p:spTree>
  </p:cSld>
  <p:clrMapOvr>
    <a:masterClrMapping/>
  </p:clrMapOvr>
  <p:transition advClick="0" advTm="15000">
    <p:wheel spokes="3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ru-RU" sz="4400" dirty="0" smtClean="0"/>
              <a:t>Конкурс  математических  газет</a:t>
            </a:r>
            <a:endParaRPr lang="ru-RU" sz="4400" dirty="0"/>
          </a:p>
        </p:txBody>
      </p:sp>
      <p:pic>
        <p:nvPicPr>
          <p:cNvPr id="39938" name="Picture 2" descr="C:\Documents and Settings\Admin\Рабочий стол\коллаж 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57250" y="1935163"/>
            <a:ext cx="7143750" cy="4637087"/>
          </a:xfrm>
        </p:spPr>
      </p:pic>
    </p:spTree>
  </p:cSld>
  <p:clrMapOvr>
    <a:masterClrMapping/>
  </p:clrMapOvr>
  <p:transition advClick="0" advTm="15000">
    <p:wheel spokes="3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ru-RU" sz="4400" dirty="0" smtClean="0"/>
              <a:t>Конкурс  математических  газет</a:t>
            </a:r>
            <a:endParaRPr lang="ru-RU" sz="4400" dirty="0"/>
          </a:p>
        </p:txBody>
      </p:sp>
      <p:pic>
        <p:nvPicPr>
          <p:cNvPr id="409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28688" y="1935163"/>
            <a:ext cx="6929437" cy="4565650"/>
          </a:xfrm>
        </p:spPr>
      </p:pic>
    </p:spTree>
  </p:cSld>
  <p:clrMapOvr>
    <a:masterClrMapping/>
  </p:clrMapOvr>
  <p:transition advClick="0" advTm="15000">
    <p:wheel spokes="3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714375"/>
            <a:ext cx="8229600" cy="114300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ru-RU" sz="4400" dirty="0" smtClean="0"/>
              <a:t>Информационные  5-минутки</a:t>
            </a:r>
            <a:endParaRPr lang="ru-RU" sz="4400" dirty="0"/>
          </a:p>
        </p:txBody>
      </p:sp>
      <p:pic>
        <p:nvPicPr>
          <p:cNvPr id="41986" name="Picture 2" descr="C:\Documents and Settings\Admin\Рабочий стол\света\фото2\DSC0402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46238" y="1935163"/>
            <a:ext cx="5851525" cy="4389437"/>
          </a:xfrm>
        </p:spPr>
      </p:pic>
    </p:spTree>
  </p:cSld>
  <p:clrMapOvr>
    <a:masterClrMapping/>
  </p:clrMapOvr>
  <p:transition advClick="0" advTm="15000">
    <p:wheel spokes="3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>
              <a:defRPr/>
            </a:pPr>
            <a:r>
              <a:rPr lang="ru-RU" sz="4400" dirty="0" smtClean="0"/>
              <a:t>Информационные  5-минутки</a:t>
            </a:r>
            <a:endParaRPr lang="ru-RU" sz="4400" dirty="0"/>
          </a:p>
        </p:txBody>
      </p:sp>
      <p:pic>
        <p:nvPicPr>
          <p:cNvPr id="43010" name="Picture 2" descr="C:\Documents and Settings\Admin\Рабочий стол\света\фото2\DSC0402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46238" y="1935163"/>
            <a:ext cx="5851525" cy="4389437"/>
          </a:xfrm>
        </p:spPr>
      </p:pic>
    </p:spTree>
  </p:cSld>
  <p:clrMapOvr>
    <a:masterClrMapping/>
  </p:clrMapOvr>
  <p:transition advClick="0" advTm="15000">
    <p:wheel spokes="3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>
              <a:defRPr/>
            </a:pPr>
            <a:r>
              <a:rPr lang="ru-RU" sz="4400" dirty="0" err="1" smtClean="0"/>
              <a:t>Математиченский</a:t>
            </a:r>
            <a:r>
              <a:rPr lang="ru-RU" sz="4400" dirty="0" smtClean="0"/>
              <a:t>  бой</a:t>
            </a:r>
            <a:endParaRPr lang="ru-RU" sz="4400" dirty="0"/>
          </a:p>
        </p:txBody>
      </p:sp>
      <p:pic>
        <p:nvPicPr>
          <p:cNvPr id="440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357313" y="1935163"/>
            <a:ext cx="6140450" cy="4389437"/>
          </a:xfrm>
        </p:spPr>
      </p:pic>
    </p:spTree>
  </p:cSld>
  <p:clrMapOvr>
    <a:masterClrMapping/>
  </p:clrMapOvr>
  <p:transition advClick="0" advTm="15000">
    <p:wheel spokes="3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785813"/>
            <a:ext cx="8229600" cy="114300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>
              <a:defRPr/>
            </a:pPr>
            <a:r>
              <a:rPr lang="ru-RU" sz="4400" dirty="0" smtClean="0"/>
              <a:t>Математический  бой</a:t>
            </a:r>
            <a:endParaRPr lang="ru-RU" sz="4400" dirty="0"/>
          </a:p>
        </p:txBody>
      </p:sp>
      <p:pic>
        <p:nvPicPr>
          <p:cNvPr id="45058" name="Picture 2" descr="C:\Documents and Settings\Admin\Рабочий стол\света\фото2\DSC0403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46238" y="1935163"/>
            <a:ext cx="5851525" cy="4389437"/>
          </a:xfrm>
        </p:spPr>
      </p:pic>
    </p:spTree>
  </p:cSld>
  <p:clrMapOvr>
    <a:masterClrMapping/>
  </p:clrMapOvr>
  <p:transition advClick="0" advTm="15000">
    <p:wheel spokes="3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1214438" y="357188"/>
            <a:ext cx="7472362" cy="714375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ru-RU" b="1" smtClean="0"/>
              <a:t>       Аннотация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88"/>
            <a:ext cx="8229600" cy="4824412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25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2000" b="1" dirty="0" smtClean="0"/>
              <a:t>    Внеклассная </a:t>
            </a:r>
            <a:r>
              <a:rPr lang="ru-RU" sz="2000" b="1" dirty="0"/>
              <a:t>работа является неотъемлемой частью учебно-воспитательной работы в школе. Она углубляет знания учащихся, способствует развитию их способностей, расширяет кругозор, а также развивает интерес к изучаемому предмету</a:t>
            </a:r>
            <a:r>
              <a:rPr lang="ru-RU" sz="2000" b="1" dirty="0" smtClean="0"/>
              <a:t>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2000" b="1" dirty="0" smtClean="0"/>
              <a:t>    В настоящее время существует много разновидностей внеклассной работы по математике: олимпиады, КВН, различные математические эстафеты, марафоны, математические кружки. Данные виды внеклассной работы, как правило, охватывают учащихся, имеющих хорошие способности в области точных дисциплин, а, следовательно, не позволяют вовлечь большое число учеников, что может привезти к потере интереса к предмету учащихся, не вовлеченных в мероприятие.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2000" b="1" dirty="0" smtClean="0"/>
              <a:t>  Существуют </a:t>
            </a:r>
            <a:r>
              <a:rPr lang="ru-RU" sz="2000" b="1" dirty="0"/>
              <a:t>внеклассные мероприятия, которые позволяют привлечь большое количество учащихся с разными способностями и интересами, такие как предметные недели. </a:t>
            </a:r>
          </a:p>
        </p:txBody>
      </p:sp>
      <p:pic>
        <p:nvPicPr>
          <p:cNvPr id="16388" name="Picture 4" descr="C:\Documents and Settings\Admin\Рабочий стол\орнамент\угол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43813" y="5429250"/>
            <a:ext cx="12509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>
    <p:wheel spokes="3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головок 1"/>
          <p:cNvPicPr>
            <a:picLocks noGrp="1" noChangeArrowheads="1"/>
          </p:cNvPicPr>
          <p:nvPr>
            <p:ph type="ctrTitle"/>
          </p:nvPr>
        </p:nvPicPr>
        <p:blipFill>
          <a:blip r:embed="rId2"/>
          <a:srcRect/>
          <a:stretch>
            <a:fillRect/>
          </a:stretch>
        </p:blipFill>
        <p:spPr>
          <a:xfrm>
            <a:off x="530225" y="920750"/>
            <a:ext cx="7864475" cy="5565775"/>
          </a:xfrm>
        </p:spPr>
      </p:pic>
      <p:sp>
        <p:nvSpPr>
          <p:cNvPr id="4608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7563" y="2500313"/>
            <a:ext cx="5072062" cy="1928812"/>
          </a:xfrm>
        </p:spPr>
        <p:txBody>
          <a:bodyPr/>
          <a:lstStyle/>
          <a:p>
            <a:pPr marR="0"/>
            <a:endParaRPr lang="ru-RU" sz="2800" i="1" smtClean="0">
              <a:latin typeface="Times New Roman" pitchFamily="18" charset="0"/>
              <a:cs typeface="Times New Roman" pitchFamily="18" charset="0"/>
            </a:endParaRPr>
          </a:p>
          <a:p>
            <a:pPr marR="0"/>
            <a:endParaRPr lang="ru-RU" sz="2800" i="1" smtClean="0">
              <a:latin typeface="Times New Roman" pitchFamily="18" charset="0"/>
              <a:cs typeface="Times New Roman" pitchFamily="18" charset="0"/>
            </a:endParaRPr>
          </a:p>
          <a:p>
            <a:pPr marR="0"/>
            <a:endParaRPr lang="ru-RU" sz="2800" i="1" smtClean="0">
              <a:latin typeface="Times New Roman" pitchFamily="18" charset="0"/>
              <a:cs typeface="Times New Roman" pitchFamily="18" charset="0"/>
            </a:endParaRPr>
          </a:p>
          <a:p>
            <a:pPr marR="0"/>
            <a:r>
              <a:rPr lang="ru-RU" sz="2800" i="1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R="0"/>
            <a:endParaRPr lang="ru-RU" smtClean="0"/>
          </a:p>
          <a:p>
            <a:pPr marR="0"/>
            <a:endParaRPr lang="ru-RU" sz="2000" smtClean="0"/>
          </a:p>
        </p:txBody>
      </p:sp>
      <p:pic>
        <p:nvPicPr>
          <p:cNvPr id="46083" name="Рисунок 3" descr="sovenok.wm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88" y="1214438"/>
            <a:ext cx="268605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>
    <p:wheel spokes="3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57188" y="922338"/>
          <a:ext cx="8286750" cy="5292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1847"/>
                <a:gridCol w="1071574"/>
                <a:gridCol w="1071574"/>
                <a:gridCol w="1071574"/>
                <a:gridCol w="1000136"/>
                <a:gridCol w="1000136"/>
              </a:tblGrid>
              <a:tr h="1063246">
                <a:tc>
                  <a:txBody>
                    <a:bodyPr/>
                    <a:lstStyle/>
                    <a:p>
                      <a:r>
                        <a:rPr lang="ru-RU" sz="2000" b="1" i="1" dirty="0" smtClean="0">
                          <a:solidFill>
                            <a:srgbClr val="A50021"/>
                          </a:solidFill>
                        </a:rPr>
                        <a:t>Действия</a:t>
                      </a:r>
                      <a:r>
                        <a:rPr lang="ru-RU" sz="2000" b="1" i="1" baseline="0" dirty="0" smtClean="0">
                          <a:solidFill>
                            <a:srgbClr val="A50021"/>
                          </a:solidFill>
                        </a:rPr>
                        <a:t> с обыкновенными дробями</a:t>
                      </a:r>
                      <a:endParaRPr lang="ru-RU" sz="2000" b="1" i="1" dirty="0">
                        <a:solidFill>
                          <a:srgbClr val="A5002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u="sng" dirty="0" smtClean="0">
                          <a:solidFill>
                            <a:srgbClr val="A50021"/>
                          </a:solidFill>
                        </a:rPr>
                        <a:t>100</a:t>
                      </a:r>
                      <a:endParaRPr lang="ru-RU" sz="2800" u="sng" dirty="0">
                        <a:solidFill>
                          <a:srgbClr val="A5002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u="sng" dirty="0" smtClean="0">
                          <a:solidFill>
                            <a:srgbClr val="A50021"/>
                          </a:solidFill>
                        </a:rPr>
                        <a:t>200</a:t>
                      </a:r>
                      <a:endParaRPr lang="ru-RU" sz="2800" u="sng" dirty="0">
                        <a:solidFill>
                          <a:srgbClr val="A5002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u="sng" dirty="0" smtClean="0">
                          <a:solidFill>
                            <a:srgbClr val="A50021"/>
                          </a:solidFill>
                        </a:rPr>
                        <a:t>300</a:t>
                      </a:r>
                      <a:endParaRPr lang="ru-RU" sz="2800" u="sng" dirty="0">
                        <a:solidFill>
                          <a:srgbClr val="A5002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u="sng" dirty="0" smtClean="0">
                          <a:solidFill>
                            <a:srgbClr val="A50021"/>
                          </a:solidFill>
                        </a:rPr>
                        <a:t>400</a:t>
                      </a:r>
                      <a:endParaRPr lang="ru-RU" sz="2800" u="sng" dirty="0">
                        <a:solidFill>
                          <a:srgbClr val="A5002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u="sng" dirty="0" smtClean="0">
                          <a:solidFill>
                            <a:srgbClr val="A50021"/>
                          </a:solidFill>
                        </a:rPr>
                        <a:t>500</a:t>
                      </a:r>
                      <a:endParaRPr lang="ru-RU" sz="2800" u="sng" dirty="0">
                        <a:solidFill>
                          <a:srgbClr val="A5002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057218">
                <a:tc>
                  <a:txBody>
                    <a:bodyPr/>
                    <a:lstStyle/>
                    <a:p>
                      <a:r>
                        <a:rPr lang="ru-RU" sz="2000" b="1" i="1" dirty="0" smtClean="0">
                          <a:solidFill>
                            <a:srgbClr val="A50021"/>
                          </a:solidFill>
                        </a:rPr>
                        <a:t>Задачи на дроби</a:t>
                      </a:r>
                      <a:endParaRPr lang="ru-RU" sz="2000" b="1" i="1" dirty="0">
                        <a:solidFill>
                          <a:srgbClr val="A5002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u="sng" dirty="0" smtClean="0">
                          <a:solidFill>
                            <a:srgbClr val="A50021"/>
                          </a:solidFill>
                        </a:rPr>
                        <a:t>100</a:t>
                      </a:r>
                      <a:endParaRPr lang="ru-RU" sz="2800" b="1" u="sng" dirty="0">
                        <a:solidFill>
                          <a:srgbClr val="A5002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u="sng" dirty="0" smtClean="0">
                          <a:solidFill>
                            <a:srgbClr val="A50021"/>
                          </a:solidFill>
                        </a:rPr>
                        <a:t>200</a:t>
                      </a:r>
                      <a:endParaRPr lang="ru-RU" sz="2800" b="1" u="sng" dirty="0">
                        <a:solidFill>
                          <a:srgbClr val="A5002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u="sng" dirty="0" smtClean="0">
                          <a:solidFill>
                            <a:srgbClr val="A50021"/>
                          </a:solidFill>
                        </a:rPr>
                        <a:t>300</a:t>
                      </a:r>
                      <a:endParaRPr lang="ru-RU" sz="2800" b="1" u="sng" dirty="0">
                        <a:solidFill>
                          <a:srgbClr val="A5002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u="sng" dirty="0" smtClean="0">
                          <a:solidFill>
                            <a:srgbClr val="A50021"/>
                          </a:solidFill>
                        </a:rPr>
                        <a:t>400</a:t>
                      </a:r>
                      <a:endParaRPr lang="ru-RU" sz="2800" b="1" u="sng" dirty="0">
                        <a:solidFill>
                          <a:srgbClr val="A5002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u="sng" dirty="0" smtClean="0">
                          <a:solidFill>
                            <a:srgbClr val="A50021"/>
                          </a:solidFill>
                        </a:rPr>
                        <a:t>500</a:t>
                      </a:r>
                      <a:endParaRPr lang="ru-RU" sz="2800" b="1" u="sng" dirty="0">
                        <a:solidFill>
                          <a:srgbClr val="A5002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7218">
                <a:tc>
                  <a:txBody>
                    <a:bodyPr/>
                    <a:lstStyle/>
                    <a:p>
                      <a:r>
                        <a:rPr lang="ru-RU" sz="2000" b="1" i="1" dirty="0" smtClean="0">
                          <a:solidFill>
                            <a:srgbClr val="A50021"/>
                          </a:solidFill>
                        </a:rPr>
                        <a:t>Логические задачи</a:t>
                      </a:r>
                      <a:endParaRPr lang="ru-RU" sz="2000" b="1" i="1" dirty="0">
                        <a:solidFill>
                          <a:srgbClr val="A5002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u="sng" dirty="0" smtClean="0">
                          <a:solidFill>
                            <a:srgbClr val="A50021"/>
                          </a:solidFill>
                        </a:rPr>
                        <a:t>100</a:t>
                      </a:r>
                      <a:endParaRPr lang="ru-RU" sz="2800" b="1" u="sng" dirty="0">
                        <a:solidFill>
                          <a:srgbClr val="A5002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u="sng" dirty="0" smtClean="0">
                          <a:solidFill>
                            <a:srgbClr val="A50021"/>
                          </a:solidFill>
                        </a:rPr>
                        <a:t>200</a:t>
                      </a:r>
                      <a:endParaRPr lang="ru-RU" sz="2800" b="1" u="sng" dirty="0">
                        <a:solidFill>
                          <a:srgbClr val="A5002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u="sng" dirty="0" smtClean="0">
                          <a:solidFill>
                            <a:srgbClr val="A50021"/>
                          </a:solidFill>
                        </a:rPr>
                        <a:t>300</a:t>
                      </a:r>
                      <a:endParaRPr lang="ru-RU" sz="2800" b="1" u="sng" dirty="0">
                        <a:solidFill>
                          <a:srgbClr val="A5002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u="sng" dirty="0" smtClean="0">
                          <a:solidFill>
                            <a:srgbClr val="A50021"/>
                          </a:solidFill>
                        </a:rPr>
                        <a:t>400</a:t>
                      </a:r>
                      <a:endParaRPr lang="ru-RU" sz="2800" b="1" u="sng" dirty="0">
                        <a:solidFill>
                          <a:srgbClr val="A5002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u="sng" dirty="0" smtClean="0">
                          <a:solidFill>
                            <a:srgbClr val="A50021"/>
                          </a:solidFill>
                        </a:rPr>
                        <a:t>500</a:t>
                      </a:r>
                      <a:endParaRPr lang="ru-RU" sz="2800" b="1" u="sng" dirty="0">
                        <a:solidFill>
                          <a:srgbClr val="A5002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7218">
                <a:tc>
                  <a:txBody>
                    <a:bodyPr/>
                    <a:lstStyle/>
                    <a:p>
                      <a:r>
                        <a:rPr lang="ru-RU" sz="2000" b="1" i="1" dirty="0" smtClean="0">
                          <a:solidFill>
                            <a:srgbClr val="A50021"/>
                          </a:solidFill>
                        </a:rPr>
                        <a:t>Геометрия</a:t>
                      </a:r>
                      <a:endParaRPr lang="ru-RU" sz="2000" b="1" i="1" dirty="0">
                        <a:solidFill>
                          <a:srgbClr val="A5002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u="sng" dirty="0" smtClean="0">
                          <a:solidFill>
                            <a:srgbClr val="A50021"/>
                          </a:solidFill>
                        </a:rPr>
                        <a:t>100</a:t>
                      </a:r>
                      <a:endParaRPr lang="ru-RU" sz="2800" b="1" u="sng" dirty="0">
                        <a:solidFill>
                          <a:srgbClr val="A5002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u="sng" dirty="0" smtClean="0">
                          <a:solidFill>
                            <a:srgbClr val="A50021"/>
                          </a:solidFill>
                        </a:rPr>
                        <a:t>200</a:t>
                      </a:r>
                      <a:endParaRPr lang="ru-RU" sz="2800" b="1" u="sng" dirty="0">
                        <a:solidFill>
                          <a:srgbClr val="A5002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u="sng" dirty="0" smtClean="0">
                          <a:solidFill>
                            <a:srgbClr val="A50021"/>
                          </a:solidFill>
                        </a:rPr>
                        <a:t>300</a:t>
                      </a:r>
                      <a:endParaRPr lang="ru-RU" sz="2800" b="1" u="sng" dirty="0">
                        <a:solidFill>
                          <a:srgbClr val="A5002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u="sng" dirty="0" smtClean="0">
                          <a:solidFill>
                            <a:srgbClr val="A50021"/>
                          </a:solidFill>
                        </a:rPr>
                        <a:t>400</a:t>
                      </a:r>
                      <a:endParaRPr lang="ru-RU" sz="2800" b="1" u="sng" dirty="0">
                        <a:solidFill>
                          <a:srgbClr val="A5002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u="sng" dirty="0" smtClean="0">
                          <a:solidFill>
                            <a:srgbClr val="A50021"/>
                          </a:solidFill>
                        </a:rPr>
                        <a:t>500</a:t>
                      </a:r>
                      <a:endParaRPr lang="ru-RU" sz="2800" b="1" u="sng" dirty="0">
                        <a:solidFill>
                          <a:srgbClr val="A5002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7218">
                <a:tc>
                  <a:txBody>
                    <a:bodyPr/>
                    <a:lstStyle/>
                    <a:p>
                      <a:r>
                        <a:rPr lang="ru-RU" sz="2000" b="1" i="1" dirty="0" smtClean="0">
                          <a:solidFill>
                            <a:srgbClr val="A50021"/>
                          </a:solidFill>
                        </a:rPr>
                        <a:t>Великие</a:t>
                      </a:r>
                      <a:r>
                        <a:rPr lang="ru-RU" sz="2000" b="1" i="1" baseline="0" dirty="0" smtClean="0">
                          <a:solidFill>
                            <a:srgbClr val="A50021"/>
                          </a:solidFill>
                        </a:rPr>
                        <a:t> математики</a:t>
                      </a:r>
                      <a:endParaRPr lang="ru-RU" sz="2000" b="1" i="1" dirty="0">
                        <a:solidFill>
                          <a:srgbClr val="A5002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u="sng" dirty="0" smtClean="0">
                          <a:solidFill>
                            <a:srgbClr val="A50021"/>
                          </a:solidFill>
                        </a:rPr>
                        <a:t>100</a:t>
                      </a:r>
                      <a:endParaRPr lang="ru-RU" sz="2800" b="1" u="sng" dirty="0">
                        <a:solidFill>
                          <a:srgbClr val="A5002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u="sng" dirty="0" smtClean="0">
                          <a:solidFill>
                            <a:srgbClr val="A50021"/>
                          </a:solidFill>
                        </a:rPr>
                        <a:t>200</a:t>
                      </a:r>
                      <a:endParaRPr lang="ru-RU" sz="2800" b="1" u="sng" dirty="0">
                        <a:solidFill>
                          <a:srgbClr val="A5002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u="sng" dirty="0" smtClean="0">
                          <a:solidFill>
                            <a:srgbClr val="A50021"/>
                          </a:solidFill>
                        </a:rPr>
                        <a:t>300</a:t>
                      </a:r>
                      <a:endParaRPr lang="ru-RU" sz="2800" b="1" u="sng" dirty="0">
                        <a:solidFill>
                          <a:srgbClr val="A5002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u="sng" dirty="0" smtClean="0">
                          <a:solidFill>
                            <a:srgbClr val="A50021"/>
                          </a:solidFill>
                        </a:rPr>
                        <a:t>400</a:t>
                      </a:r>
                      <a:endParaRPr lang="ru-RU" sz="2800" b="1" u="sng" dirty="0">
                        <a:solidFill>
                          <a:srgbClr val="A5002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u="sng" dirty="0" smtClean="0">
                          <a:solidFill>
                            <a:srgbClr val="A50021"/>
                          </a:solidFill>
                        </a:rPr>
                        <a:t>500</a:t>
                      </a:r>
                      <a:endParaRPr lang="ru-RU" sz="2800" b="1" u="sng" dirty="0">
                        <a:solidFill>
                          <a:srgbClr val="A5002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advClick="0" advTm="15000">
    <p:wheel spokes="3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>
              <a:defRPr/>
            </a:pPr>
            <a:r>
              <a:rPr lang="ru-RU" dirty="0" smtClean="0"/>
              <a:t>Начало  игры</a:t>
            </a:r>
            <a:endParaRPr lang="ru-RU" dirty="0"/>
          </a:p>
        </p:txBody>
      </p:sp>
      <p:pic>
        <p:nvPicPr>
          <p:cNvPr id="48130" name="Picture 2" descr="D:\видео игры 6 А\IMG_799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14375" y="1935163"/>
            <a:ext cx="7150100" cy="4565650"/>
          </a:xfrm>
        </p:spPr>
      </p:pic>
    </p:spTree>
  </p:cSld>
  <p:clrMapOvr>
    <a:masterClrMapping/>
  </p:clrMapOvr>
  <p:transition advClick="0" advTm="15000">
    <p:wheel spokes="3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>
              <a:defRPr/>
            </a:pPr>
            <a:r>
              <a:rPr lang="ru-RU" dirty="0" smtClean="0"/>
              <a:t>  </a:t>
            </a:r>
            <a:r>
              <a:rPr lang="ru-RU" sz="4400" dirty="0" smtClean="0"/>
              <a:t>Идет  игра</a:t>
            </a:r>
            <a:endParaRPr lang="ru-RU" sz="4400" dirty="0"/>
          </a:p>
        </p:txBody>
      </p:sp>
      <p:pic>
        <p:nvPicPr>
          <p:cNvPr id="49154" name="Picture 2" descr="C:\Documents and Settings\Admin\Рабочий стол\света\фото2\DSC0401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46238" y="1935163"/>
            <a:ext cx="5851525" cy="4389437"/>
          </a:xfrm>
        </p:spPr>
      </p:pic>
    </p:spTree>
  </p:cSld>
  <p:clrMapOvr>
    <a:masterClrMapping/>
  </p:clrMapOvr>
  <p:transition advClick="0" advTm="15000">
    <p:wheel spokes="3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>
              <a:defRPr/>
            </a:pPr>
            <a:r>
              <a:rPr lang="ru-RU" sz="4400" dirty="0" smtClean="0"/>
              <a:t>Участник   игры</a:t>
            </a:r>
            <a:endParaRPr lang="ru-RU" sz="4400" dirty="0"/>
          </a:p>
        </p:txBody>
      </p:sp>
      <p:pic>
        <p:nvPicPr>
          <p:cNvPr id="50178" name="Picture 2" descr="C:\Documents and Settings\Admin\Рабочий стол\света\фото2\DSC0401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46238" y="1935163"/>
            <a:ext cx="5851525" cy="4389437"/>
          </a:xfrm>
        </p:spPr>
      </p:pic>
    </p:spTree>
  </p:cSld>
  <p:clrMapOvr>
    <a:masterClrMapping/>
  </p:clrMapOvr>
  <p:transition advClick="0" advTm="15000">
    <p:wheel spokes="3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Заголовок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857250"/>
          </a:xfrm>
        </p:spPr>
        <p:txBody>
          <a:bodyPr/>
          <a:lstStyle/>
          <a:p>
            <a:pPr eaLnBrk="1" hangingPunct="1"/>
            <a:r>
              <a:rPr lang="ru-RU" smtClean="0"/>
              <a:t>                 Вывод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75"/>
            <a:ext cx="8229600" cy="5038725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1400" b="1" dirty="0" smtClean="0"/>
              <a:t>   </a:t>
            </a:r>
            <a:r>
              <a:rPr lang="ru-RU" sz="1600" b="1" dirty="0" smtClean="0"/>
              <a:t>Известно, что математическое образование вносит неоценимый вклад в формирование общей культуры подрастающего поколения, его мировоззрения, способствует эстетическому воспитанию ребёнка, развивает его воображение и пространственное представление, аналитическое и логическое мышление, побуждает к творчеству и развитию интеллектуальных способностей. Поэтому внеклассная работа по математике очень важна. 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1600" b="1" dirty="0" smtClean="0"/>
              <a:t>    Она отличается от учебной деятельности, прежде всего тем, что не является обязательной. Здесь используются самые увлекательные коллективные дела: игры, конкурсы, состязания эрудитов, математические вечера, КВНы.  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1600" b="1" dirty="0" smtClean="0"/>
              <a:t>    Дети овладевают навыками коллективного творчества, а главное: они могут жить, прикасаясь к миру прекрасного, где уроки математики и предметная неделя выступают как уникальная коммуникативная система, позволяющая самовыражаться, самоутверждаться, самореализоваться, расти духовно и творчески.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1600" b="1" dirty="0" smtClean="0"/>
              <a:t>      Уважаемые коллеги, творите, выдумывайте и помните: дети скучных не любят, они их не замечают.  Поэтому всё зависит от учителя! Чётко продумывайте цели, программу проведения предметной недели, прогнозируя её результаты; вовлекайте учащихся, распределяя им роли, чтобы вся неделя в целом представляла яркое, запоминающееся событие.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sz="1400" b="1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  <p:pic>
        <p:nvPicPr>
          <p:cNvPr id="51203" name="Picture 2" descr="C:\Documents and Settings\Admin\Рабочий стол\орнамент\угол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43813" y="5357813"/>
            <a:ext cx="1300162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>
    <p:wheel spokes="3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3571875" y="1500188"/>
            <a:ext cx="3786188" cy="7143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z="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457200" y="523875"/>
            <a:ext cx="7985125" cy="5511800"/>
          </a:xfrm>
        </p:spPr>
      </p:pic>
      <p:pic>
        <p:nvPicPr>
          <p:cNvPr id="18436" name="Picture 3" descr="C:\Documents and Settings\Admin\Рабочий стол\орнамент\угол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29500" y="5143500"/>
            <a:ext cx="1300163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785813"/>
          </a:xfrm>
        </p:spPr>
        <p:txBody>
          <a:bodyPr/>
          <a:lstStyle/>
          <a:p>
            <a:pPr eaLnBrk="1" hangingPunct="1"/>
            <a:r>
              <a:rPr lang="ru-RU" smtClean="0"/>
              <a:t>            </a:t>
            </a:r>
            <a:r>
              <a:rPr lang="ru-RU" b="1" smtClean="0"/>
              <a:t>Введение</a:t>
            </a:r>
          </a:p>
        </p:txBody>
      </p:sp>
      <p:pic>
        <p:nvPicPr>
          <p:cNvPr id="20483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429625" y="6143625"/>
            <a:ext cx="142875" cy="142875"/>
          </a:xfrm>
        </p:spPr>
      </p:pic>
      <p:sp>
        <p:nvSpPr>
          <p:cNvPr id="8196" name="Содержимое 3"/>
          <p:cNvSpPr>
            <a:spLocks noGrp="1"/>
          </p:cNvSpPr>
          <p:nvPr>
            <p:ph sz="half" idx="2"/>
          </p:nvPr>
        </p:nvSpPr>
        <p:spPr>
          <a:xfrm>
            <a:off x="500063" y="1285875"/>
            <a:ext cx="8186737" cy="5214938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eaLnBrk="1" hangingPunct="1">
              <a:buFont typeface="Wingdings 2" pitchFamily="18" charset="2"/>
              <a:buNone/>
              <a:defRPr/>
            </a:pPr>
            <a:r>
              <a:rPr lang="ru-RU" sz="1400" dirty="0" smtClean="0"/>
              <a:t>      </a:t>
            </a:r>
            <a:r>
              <a:rPr lang="ru-RU" sz="1600" b="1" dirty="0" smtClean="0"/>
              <a:t>Предметная неделя по математике является комплексной формой работы по предмету, направленная на повышение внутренней мотивации школьников к изучению математики.  Это своеобразный итог работы ученика, парад  детской фантазии и творчества, это еще и возможность проявить себя в той или иной степени для каждого, пусть даже плохо успевающего ученика. Это возможность для совместной деятельности учащихся разных возрастов. Возникновение интереса к математике у значительного большинства школьников зависит от того, насколько умело будет построена проведение предметной  недели. Такое мероприятие предполагает большую подготовительную  работу, во время которой учителя и их питомцы  получают возможность для сотрудничества, для общения, не связанного рамками программы. Дети получают возможность познакомиться  с другой математикой: более интересной и живой. Ведь материал для мероприятий, в большинстве своём, отбирается занимательного и исторического характера. Если умело спланировать предметную неделю, постараться задействовать все классы, подготовить и провести мероприятия на должном уровне – можно быть уверенным, что кто-то из ребят посмотрит на математику другими глазами.</a:t>
            </a:r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ru-RU" sz="1600" b="1" dirty="0" smtClean="0"/>
              <a:t>    Такая деятельность с одной стороны, стимулирует учебный процесс, повышает познавательную активность учащихся, с другой – несет в школу праздничность и дух состязательности. </a:t>
            </a:r>
          </a:p>
        </p:txBody>
      </p:sp>
      <p:pic>
        <p:nvPicPr>
          <p:cNvPr id="20485" name="Picture 3" descr="C:\Documents and Settings\Admin\Рабочий стол\орнамент\угол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29500" y="5214938"/>
            <a:ext cx="1300163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>
    <p:wheel spokes="3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785813"/>
          </a:xfrm>
        </p:spPr>
        <p:txBody>
          <a:bodyPr/>
          <a:lstStyle/>
          <a:p>
            <a:pPr eaLnBrk="1" hangingPunct="1"/>
            <a:r>
              <a:rPr lang="ru-RU" smtClean="0"/>
              <a:t>                Цель:</a:t>
            </a:r>
            <a:endParaRPr lang="ru-RU" b="1" smtClean="0"/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>
          <a:xfrm>
            <a:off x="457200" y="1357313"/>
            <a:ext cx="8229600" cy="5072062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eaLnBrk="1" hangingPunct="1">
              <a:defRPr/>
            </a:pPr>
            <a:endParaRPr lang="ru-RU" dirty="0" smtClean="0"/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ru-RU" b="1" dirty="0" smtClean="0"/>
              <a:t>развитие личностных качеств обучающихся и активизация их мыслительной деятельности, поддержка и развитие   творческих способностей и интереса к предмету, формирование осознанного понимания значимости математических знаний в различных сферах профессиональной деятельности.</a:t>
            </a:r>
          </a:p>
        </p:txBody>
      </p:sp>
      <p:pic>
        <p:nvPicPr>
          <p:cNvPr id="21507" name="Picture 2" descr="C:\Documents and Settings\Admin\Рабочий стол\орнамент\угол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43813" y="5357813"/>
            <a:ext cx="12509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>
    <p:wheel spokes="3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1428750"/>
          </a:xfrm>
        </p:spPr>
        <p:txBody>
          <a:bodyPr/>
          <a:lstStyle/>
          <a:p>
            <a:r>
              <a:rPr lang="ru-RU" sz="3200" b="1" smtClean="0"/>
              <a:t>        Задачи проведения декады</a:t>
            </a:r>
            <a:br>
              <a:rPr lang="ru-RU" sz="3200" b="1" smtClean="0"/>
            </a:br>
            <a:r>
              <a:rPr lang="ru-RU" sz="3200" b="1" smtClean="0"/>
              <a:t>               математики в школе:</a:t>
            </a:r>
            <a:br>
              <a:rPr lang="ru-RU" sz="3200" b="1" smtClean="0"/>
            </a:br>
            <a:endParaRPr lang="ru-RU" sz="3200" b="1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313"/>
            <a:ext cx="8229600" cy="5286375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dirty="0" smtClean="0"/>
              <a:t>Учебные: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dirty="0" smtClean="0"/>
              <a:t>1</a:t>
            </a:r>
            <a:r>
              <a:rPr lang="ru-RU" sz="2400" dirty="0" smtClean="0"/>
              <a:t>. Совершенствовать профессиональное мастерство педагогов в процессе подготовки, организации и проведения открытых  уроков и внеклассных мероприятий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/>
              <a:t>2. Повысить уровень математического развития обучающихся и расширить их кругозор.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/>
              <a:t> 3. Углубить представления обучающихся об использовании сведений из математики в повседневной жизни. Показать ценность математических знаний в профессиональной деятельности.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/>
              <a:t>4. Развитие у обучающихся умений работы с учебной информацией, развитие умений планировать и контролировать свою деятельность.</a:t>
            </a:r>
          </a:p>
          <a:p>
            <a:pPr>
              <a:defRPr/>
            </a:pPr>
            <a:endParaRPr lang="ru-RU" sz="1800" dirty="0"/>
          </a:p>
        </p:txBody>
      </p:sp>
    </p:spTree>
  </p:cSld>
  <p:clrMapOvr>
    <a:masterClrMapping/>
  </p:clrMapOvr>
  <p:transition advClick="0" advTm="15000">
    <p:wheel spokes="3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457200" y="142875"/>
            <a:ext cx="8229600" cy="1500188"/>
          </a:xfrm>
        </p:spPr>
        <p:txBody>
          <a:bodyPr/>
          <a:lstStyle/>
          <a:p>
            <a:r>
              <a:rPr lang="ru-RU" sz="5400" b="1" smtClean="0"/>
              <a:t>     </a:t>
            </a:r>
            <a:br>
              <a:rPr lang="ru-RU" sz="5400" b="1" smtClean="0"/>
            </a:br>
            <a:r>
              <a:rPr lang="ru-RU" sz="5400" b="1" smtClean="0"/>
              <a:t/>
            </a:r>
            <a:br>
              <a:rPr lang="ru-RU" sz="5400" b="1" smtClean="0"/>
            </a:br>
            <a:r>
              <a:rPr lang="ru-RU" sz="5400" b="1" smtClean="0"/>
              <a:t>      Развивающие:</a:t>
            </a:r>
            <a:br>
              <a:rPr lang="ru-RU" sz="5400" b="1" smtClean="0"/>
            </a:br>
            <a:endParaRPr 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88"/>
            <a:ext cx="8229600" cy="4824412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dirty="0" smtClean="0"/>
              <a:t>1. Развивать у обучающихся интерес к занятиям математикой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dirty="0" smtClean="0"/>
              <a:t>2. Выявлять учащихся, которые обладают творческими способностями, стремятся к углублению своих знаний по математике.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dirty="0" smtClean="0"/>
              <a:t>3. Развивать речь, память, воображение и интерес через применение творческих задач и заданий творческого характера.</a:t>
            </a:r>
          </a:p>
          <a:p>
            <a:pPr>
              <a:lnSpc>
                <a:spcPct val="90000"/>
              </a:lnSpc>
              <a:defRPr/>
            </a:pPr>
            <a:endParaRPr lang="ru-RU" dirty="0" smtClean="0"/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ransition advClick="0" advTm="20000">
    <p:wheel spokes="3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>
          <a:xfrm>
            <a:off x="457200" y="571500"/>
            <a:ext cx="8229600" cy="1000125"/>
          </a:xfrm>
        </p:spPr>
        <p:txBody>
          <a:bodyPr/>
          <a:lstStyle/>
          <a:p>
            <a:r>
              <a:rPr lang="ru-RU" b="1" smtClean="0"/>
              <a:t>       Воспитательные:</a:t>
            </a:r>
            <a:endParaRPr 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400" b="1" dirty="0" smtClean="0"/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400" b="1" dirty="0" smtClean="0"/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dirty="0" smtClean="0"/>
              <a:t>1. Воспитывать самостоятельность мышления, волю, упорство в достижении цели, чувство ответственности за свою работу перед коллективом.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dirty="0" smtClean="0"/>
              <a:t>2. Воспитание умений применять имеющиеся знания в практических ситуациях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dirty="0" smtClean="0"/>
              <a:t> 3. Воспитание умений защищать свои убеждения, делать нравственную оценку деятельности окружающих и своей собственной.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ransition advClick="0" advTm="15000">
    <p:wheel spokes="3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Модульная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Модульная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994</TotalTime>
  <Words>1172</Words>
  <Application>Microsoft Office PowerPoint</Application>
  <PresentationFormat>Экран (4:3)</PresentationFormat>
  <Paragraphs>134</Paragraphs>
  <Slides>35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35</vt:i4>
      </vt:variant>
    </vt:vector>
  </HeadingPairs>
  <TitlesOfParts>
    <vt:vector size="47" baseType="lpstr">
      <vt:lpstr>Arial</vt:lpstr>
      <vt:lpstr>Constantia</vt:lpstr>
      <vt:lpstr>Wingdings 2</vt:lpstr>
      <vt:lpstr>Calibri</vt:lpstr>
      <vt:lpstr>Lucida Sans Unicode</vt:lpstr>
      <vt:lpstr>Bookman Old Style</vt:lpstr>
      <vt:lpstr>Times New Roman</vt:lpstr>
      <vt:lpstr>Wingdings</vt:lpstr>
      <vt:lpstr>Поток</vt:lpstr>
      <vt:lpstr>Поток</vt:lpstr>
      <vt:lpstr>Поток</vt:lpstr>
      <vt:lpstr>Поток</vt:lpstr>
      <vt:lpstr>            Семинар</vt:lpstr>
      <vt:lpstr>Слайд 2</vt:lpstr>
      <vt:lpstr>       Аннотация</vt:lpstr>
      <vt:lpstr>Слайд 4</vt:lpstr>
      <vt:lpstr>            Введение</vt:lpstr>
      <vt:lpstr>                Цель:</vt:lpstr>
      <vt:lpstr>        Задачи проведения декады                математики в школе: </vt:lpstr>
      <vt:lpstr>             Развивающие: </vt:lpstr>
      <vt:lpstr>       Воспитательные:</vt:lpstr>
      <vt:lpstr>            Принципы</vt:lpstr>
      <vt:lpstr>Характеристика недели</vt:lpstr>
      <vt:lpstr>Роль предметной недели</vt:lpstr>
      <vt:lpstr>           Содержание</vt:lpstr>
      <vt:lpstr>                     План  математической недели.</vt:lpstr>
      <vt:lpstr>    Конкурс  кроссвордов</vt:lpstr>
      <vt:lpstr>Знание- это  сила</vt:lpstr>
      <vt:lpstr>Разгадаем!</vt:lpstr>
      <vt:lpstr>        Конкурс  проектов</vt:lpstr>
      <vt:lpstr>Ученица  9 «а» класса  представляет  проект</vt:lpstr>
      <vt:lpstr>           Караваева  Дарья</vt:lpstr>
      <vt:lpstr>Ученики  6  класса</vt:lpstr>
      <vt:lpstr>          Преставляют  проект</vt:lpstr>
      <vt:lpstr>Конкурс  математических  газет</vt:lpstr>
      <vt:lpstr>Конкурс  математических  газет</vt:lpstr>
      <vt:lpstr>Конкурс  математических  газет</vt:lpstr>
      <vt:lpstr>Информационные  5-минутки</vt:lpstr>
      <vt:lpstr>Информационные  5-минутки</vt:lpstr>
      <vt:lpstr>Математиченский  бой</vt:lpstr>
      <vt:lpstr>Математический  бой</vt:lpstr>
      <vt:lpstr>Слайд 30</vt:lpstr>
      <vt:lpstr>Слайд 31</vt:lpstr>
      <vt:lpstr>Начало  игры</vt:lpstr>
      <vt:lpstr>  Идет  игра</vt:lpstr>
      <vt:lpstr>Участник   игры</vt:lpstr>
      <vt:lpstr>                 Вывод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Предметная неделя математики</dc:title>
  <dc:creator>Сергей</dc:creator>
  <cp:lastModifiedBy>школа</cp:lastModifiedBy>
  <cp:revision>110</cp:revision>
  <dcterms:created xsi:type="dcterms:W3CDTF">2010-11-03T15:13:42Z</dcterms:created>
  <dcterms:modified xsi:type="dcterms:W3CDTF">2013-02-01T05:55:37Z</dcterms:modified>
</cp:coreProperties>
</file>