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66" r:id="rId2"/>
    <p:sldId id="256" r:id="rId3"/>
    <p:sldId id="257" r:id="rId4"/>
    <p:sldId id="265" r:id="rId5"/>
    <p:sldId id="258" r:id="rId6"/>
    <p:sldId id="267" r:id="rId7"/>
    <p:sldId id="268" r:id="rId8"/>
    <p:sldId id="269" r:id="rId9"/>
    <p:sldId id="270" r:id="rId10"/>
    <p:sldId id="259" r:id="rId11"/>
    <p:sldId id="260" r:id="rId12"/>
    <p:sldId id="261" r:id="rId13"/>
    <p:sldId id="262" r:id="rId14"/>
    <p:sldId id="263" r:id="rId15"/>
    <p:sldId id="276" r:id="rId16"/>
    <p:sldId id="277" r:id="rId17"/>
    <p:sldId id="278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8" r:id="rId27"/>
    <p:sldId id="289" r:id="rId28"/>
    <p:sldId id="282" r:id="rId29"/>
    <p:sldId id="290" r:id="rId30"/>
    <p:sldId id="283" r:id="rId31"/>
    <p:sldId id="284" r:id="rId32"/>
    <p:sldId id="291" r:id="rId33"/>
    <p:sldId id="287" r:id="rId34"/>
    <p:sldId id="286" r:id="rId35"/>
    <p:sldId id="26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E86"/>
    <a:srgbClr val="D7F7E2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7" autoAdjust="0"/>
  </p:normalViewPr>
  <p:slideViewPr>
    <p:cSldViewPr>
      <p:cViewPr varScale="1">
        <p:scale>
          <a:sx n="93" d="100"/>
          <a:sy n="93" d="100"/>
        </p:scale>
        <p:origin x="-9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0736F5-8E8A-4418-8079-C855E17BE692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F524CB-E6DD-48F9-AFD9-FC08275602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0153-B089-45EC-8DF9-398FA59AB2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EC450-E4E6-4260-9809-B38EC8F5C5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D619-A9EF-4588-AF4C-BAD964C72FBE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E318F-E98A-4C7F-811E-7B48AD5BE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E0C6-4449-4336-8E11-F2CB58613222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E8E2-CBD6-48C0-B2C2-28CBC9C514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52F6-AEB5-499F-8AD8-B19A81B132A5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F56B-F308-40D3-A358-603EEC550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797D-14A0-469E-BE13-1F1937633721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4DFC-8DE0-4112-AC6F-BBA59FD107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3E43-5B94-4D44-9DD2-7D8C39C8E388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284FA-14ED-4892-8338-B42AFF00D3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7E5D-8F40-4FBA-B286-B20FADCC9A2B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7257-7F85-4C6D-9CF1-DD449C69B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100B-EB05-41A6-8D98-52830B14C84E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3413-79EC-4B27-9874-23DD180CE8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1A87-5332-4580-BCDF-49BD5F95B79E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FF12-3242-4727-8D73-852F09161B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B5B4-AE3D-4578-BB30-B15466DACC42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4CD6A-2A28-4BC8-A533-19C773A24A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4E40-6A46-4950-B3D2-2AE65C1E14FF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1203-EE0F-4153-881A-04221691A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4EFC-409B-4EC4-A52B-F8B48C3D786D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DE20-3374-46E2-8391-8D67F199FC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6104F-F109-44BD-95B8-9C98DE32280A}" type="datetimeFigureOut">
              <a:rPr lang="ru-RU"/>
              <a:pPr>
                <a:defRPr/>
              </a:pPr>
              <a:t>01.02.2013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2D9CED-BB1D-4501-BD6B-213FD200E3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ransition advClick="0" advTm="15000">
    <p:wheel spokes="3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00125"/>
          </a:xfrm>
        </p:spPr>
        <p:txBody>
          <a:bodyPr/>
          <a:lstStyle/>
          <a:p>
            <a:r>
              <a:rPr lang="ru-RU" smtClean="0">
                <a:latin typeface="Lucida Sans Unicode" pitchFamily="34" charset="0"/>
                <a:cs typeface="Lucida Sans Unicode" pitchFamily="34" charset="0"/>
              </a:rPr>
              <a:t>            </a:t>
            </a:r>
            <a:r>
              <a:rPr lang="ru-RU" b="1" smtClean="0">
                <a:cs typeface="Lucida Sans Unicode" pitchFamily="34" charset="0"/>
              </a:rPr>
              <a:t>Семинар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4000" dirty="0" smtClean="0"/>
              <a:t>   </a:t>
            </a:r>
            <a:r>
              <a:rPr lang="ru-RU" sz="4000" b="1" dirty="0" smtClean="0">
                <a:latin typeface="Bookman Old Style" pitchFamily="18" charset="0"/>
              </a:rPr>
              <a:t>Реализация  современных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b="1" dirty="0" smtClean="0">
                <a:latin typeface="Bookman Old Style" pitchFamily="18" charset="0"/>
              </a:rPr>
              <a:t>   подходов  к  организации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b="1" dirty="0" smtClean="0">
                <a:latin typeface="Bookman Old Style" pitchFamily="18" charset="0"/>
              </a:rPr>
              <a:t>      предметных  декад  по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b="1" dirty="0" smtClean="0">
                <a:latin typeface="Bookman Old Style" pitchFamily="18" charset="0"/>
              </a:rPr>
              <a:t>           математике.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/>
              <a:t>            Принципы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9291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1. Принцип массовости (работа организуется таким образом, что в творческую деятельность вовлекается как можно больше обучающихся).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        2. Принцип доступности (подбираются </a:t>
            </a:r>
            <a:r>
              <a:rPr lang="ru-RU" sz="2400" b="1" dirty="0" err="1" smtClean="0"/>
              <a:t>разноуровневые</a:t>
            </a:r>
            <a:r>
              <a:rPr lang="ru-RU" sz="2400" b="1" dirty="0" smtClean="0"/>
              <a:t> задания).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  3. Принцип заинтересованности (задания должны быть интересно оформлены, чтобы привлечь внимание визуально и по содержанию).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  4. Принцип </a:t>
            </a:r>
            <a:r>
              <a:rPr lang="ru-RU" sz="2400" b="1" dirty="0" err="1" smtClean="0"/>
              <a:t>соревновательности</a:t>
            </a:r>
            <a:r>
              <a:rPr lang="ru-RU" sz="2400" b="1" dirty="0" smtClean="0"/>
              <a:t> (Ученикам предоставляется возможность сравнивать свои достижения с результатами учащихся разных классов). 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</p:txBody>
      </p:sp>
      <p:pic>
        <p:nvPicPr>
          <p:cNvPr id="25603" name="Picture 2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5387975"/>
            <a:ext cx="144303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785813"/>
          </a:xfrm>
        </p:spPr>
        <p:txBody>
          <a:bodyPr/>
          <a:lstStyle/>
          <a:p>
            <a:pPr eaLnBrk="1" hangingPunct="1"/>
            <a:r>
              <a:rPr lang="ru-RU" b="1" smtClean="0"/>
              <a:t>Характеристика недели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b="1" dirty="0" smtClean="0"/>
              <a:t>   Предметная неделя – одна из форм  внеурочной работы. А проведение предметной недели – это не только и не столько развлечение для учащихся, сколько одна из форм организации обучения, которая должна быть связана с основным курсом обучения, дополнять и углублять его и тем самым повышать уровень образования учащихся, способствовать их развитию, расширять их кругозор. Каждое мероприятие, проведенное в ходе предметной недели, должно чем-то запомниться  и обязательно нести нравственные идеалы, иначе это не внеклассное мероприятие, а просто конкурсы.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b="1" dirty="0" smtClean="0"/>
              <a:t>    У учеников имеется большое желание проверить свои  силы, математические способности, умение решать нестандартные задачи. Их привлекает возможность добровольного участия.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b="1" dirty="0" smtClean="0"/>
              <a:t>   Такое мероприятие помогает выявить учащихся, имеющих интерес и склонности к занятиям математикой, что весьма важно для решения вопроса о подготовке большого числа новых математических и научно-методических кадров. Современная школа должна управлять воспитательным процессом. Управлять воспитательным процессом - значит не только развивать и совершенствовать заложенное в человеке природой, корректировать намечающиеся нежелательные социальные отклонения в его поведении и сознании, но информировать у него потребность в постоянном саморазвитии, самореализации физических и духовных сил, так как каждый человек воспитывает себя - прежде всего сам.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1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/>
          </a:p>
        </p:txBody>
      </p:sp>
      <p:pic>
        <p:nvPicPr>
          <p:cNvPr id="26627" name="Picture 2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5286375"/>
            <a:ext cx="142875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eaLnBrk="1" hangingPunct="1"/>
            <a:r>
              <a:rPr lang="ru-RU" b="1" smtClean="0"/>
              <a:t>Роль предметной недели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1600" dirty="0" smtClean="0"/>
              <a:t>   </a:t>
            </a:r>
            <a:r>
              <a:rPr lang="ru-RU" sz="1600" b="1" dirty="0" smtClean="0"/>
              <a:t>Предметная неделя - это не только традиционное </a:t>
            </a:r>
            <a:r>
              <a:rPr lang="ru-RU" sz="1600" b="1" dirty="0" err="1" smtClean="0"/>
              <a:t>внеучебное</a:t>
            </a:r>
            <a:r>
              <a:rPr lang="ru-RU" sz="1600" b="1" dirty="0" smtClean="0"/>
              <a:t> мероприятие, преследующее определенные учебные и воспитательные цели, это многоцелевое единство мероприятий, объединенных общими идеологическими задачами, по возможности прозрачными, видимыми не только преподавателям, но и учащимся, и подчиненной решению этих задач рационально отстроенной системой конкурсов, игр, олимпиад, тематических клубов и т.п.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600" b="1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600" b="1" dirty="0" smtClean="0"/>
              <a:t>   Продуманная предметная неделя дает прекрасную возможность раскрыть различные стороны предмета. Задача перед организаторами стоит не из легких - "сломать" стандарт восприятия, показать ребятам известные учебные предметы с неизвестной им стороны: не как набор правил, догм, а как нечто живое, постоянно развивающееся.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600" b="1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600" b="1" dirty="0" smtClean="0"/>
              <a:t>   Одной из причин "прохладного" отношения школьников к учебе является кажущаяся </a:t>
            </a:r>
            <a:r>
              <a:rPr lang="ru-RU" sz="1600" b="1" dirty="0" err="1" smtClean="0"/>
              <a:t>невостребованность</a:t>
            </a:r>
            <a:r>
              <a:rPr lang="ru-RU" sz="1600" b="1" dirty="0" smtClean="0"/>
              <a:t> полученных ими знаний в реальной жизни. Предметные недели дают возможность использовать полученные в ходе школьных занятий умения и навыки, и, возможно, это послужит </a:t>
            </a:r>
            <a:r>
              <a:rPr lang="ru-RU" sz="1600" b="1" dirty="0" err="1" smtClean="0"/>
              <a:t>перво</a:t>
            </a:r>
            <a:r>
              <a:rPr lang="ru-RU" sz="1600" b="1" dirty="0" smtClean="0"/>
              <a:t>- толчком для формирования нового отношения к учебе как к чему-то ценностному, необходимому, востребованному не только на уроке, но и вне его. </a:t>
            </a:r>
          </a:p>
          <a:p>
            <a:pPr eaLnBrk="1" hangingPunct="1">
              <a:defRPr/>
            </a:pPr>
            <a:endParaRPr lang="ru-RU" sz="1600" b="1" dirty="0" smtClean="0"/>
          </a:p>
        </p:txBody>
      </p:sp>
      <p:pic>
        <p:nvPicPr>
          <p:cNvPr id="27651" name="Picture 2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8088" y="5286375"/>
            <a:ext cx="1400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ru-RU" smtClean="0"/>
              <a:t>           </a:t>
            </a:r>
            <a:r>
              <a:rPr lang="ru-RU" b="1" smtClean="0"/>
              <a:t>Содержание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720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>1</a:t>
            </a:r>
            <a:r>
              <a:rPr lang="ru-RU" i="1" dirty="0" smtClean="0"/>
              <a:t>. </a:t>
            </a:r>
            <a:r>
              <a:rPr lang="ru-RU" sz="2400" b="1" i="1" dirty="0" smtClean="0"/>
              <a:t>Подготовительный этап.</a:t>
            </a:r>
          </a:p>
          <a:p>
            <a:pPr eaLnBrk="1" hangingPunct="1">
              <a:defRPr/>
            </a:pPr>
            <a:r>
              <a:rPr lang="ru-RU" sz="2400" b="1" i="1" dirty="0" smtClean="0"/>
              <a:t>2. Проведение предметной недели.</a:t>
            </a:r>
          </a:p>
          <a:p>
            <a:pPr eaLnBrk="1" hangingPunct="1">
              <a:defRPr/>
            </a:pPr>
            <a:r>
              <a:rPr lang="ru-RU" sz="2400" b="1" i="1" dirty="0" smtClean="0"/>
              <a:t> </a:t>
            </a:r>
            <a:r>
              <a:rPr lang="ru-RU" sz="2400" b="1" dirty="0" smtClean="0"/>
              <a:t>Направление первое. “День истории математики”.</a:t>
            </a:r>
          </a:p>
          <a:p>
            <a:pPr eaLnBrk="1" hangingPunct="1">
              <a:defRPr/>
            </a:pPr>
            <a:r>
              <a:rPr lang="ru-RU" sz="2400" b="1" dirty="0" smtClean="0"/>
              <a:t>Направление второе. “День занимательной математики”.</a:t>
            </a:r>
          </a:p>
          <a:p>
            <a:pPr eaLnBrk="1" hangingPunct="1">
              <a:defRPr/>
            </a:pPr>
            <a:r>
              <a:rPr lang="ru-RU" sz="2400" b="1" dirty="0" smtClean="0"/>
              <a:t>Направление третье. “День математических состязаний”.</a:t>
            </a:r>
          </a:p>
          <a:p>
            <a:pPr eaLnBrk="1" hangingPunct="1">
              <a:defRPr/>
            </a:pPr>
            <a:r>
              <a:rPr lang="ru-RU" sz="2400" b="1" dirty="0" smtClean="0"/>
              <a:t>Направление четвертое. “ День прикладной математики”.</a:t>
            </a:r>
          </a:p>
          <a:p>
            <a:pPr eaLnBrk="1" hangingPunct="1">
              <a:defRPr/>
            </a:pPr>
            <a:r>
              <a:rPr lang="ru-RU" sz="2400" b="1" dirty="0" smtClean="0"/>
              <a:t>Направление пятое. “День массовых мероприятий”.</a:t>
            </a:r>
          </a:p>
          <a:p>
            <a:pPr eaLnBrk="1" hangingPunct="1">
              <a:defRPr/>
            </a:pPr>
            <a:r>
              <a:rPr lang="ru-RU" sz="2400" b="1" dirty="0" smtClean="0"/>
              <a:t>Направление шестое. “День математических игр”.</a:t>
            </a:r>
            <a:endParaRPr lang="ru-RU" sz="2400" b="1" i="1" dirty="0" smtClean="0"/>
          </a:p>
          <a:p>
            <a:pPr eaLnBrk="1" hangingPunct="1">
              <a:defRPr/>
            </a:pPr>
            <a:r>
              <a:rPr lang="ru-RU" sz="2400" b="1" i="1" dirty="0" smtClean="0"/>
              <a:t>3. Подведение итогов. </a:t>
            </a:r>
            <a:endParaRPr lang="ru-RU" sz="2400" b="1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8675" name="Picture 2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357813"/>
            <a:ext cx="125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285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                 План </a:t>
            </a:r>
            <a:br>
              <a:rPr lang="ru-RU" b="1" dirty="0" smtClean="0"/>
            </a:br>
            <a:r>
              <a:rPr lang="ru-RU" b="1" dirty="0" smtClean="0"/>
              <a:t>математической недели.</a:t>
            </a:r>
            <a:endParaRPr lang="ru-RU" b="1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    День первый: выпуск школьной газеты, сценка «Математики шутят», школьная математическая регата,  </a:t>
            </a:r>
            <a:r>
              <a:rPr lang="ru-RU" sz="2000" b="1" dirty="0" err="1" smtClean="0"/>
              <a:t>брейн-ринг</a:t>
            </a:r>
            <a:r>
              <a:rPr lang="ru-RU" sz="2000" b="1" dirty="0" smtClean="0"/>
              <a:t>.</a:t>
            </a:r>
          </a:p>
          <a:p>
            <a:pPr eaLnBrk="1" hangingPunct="1">
              <a:defRPr/>
            </a:pPr>
            <a:r>
              <a:rPr lang="ru-RU" sz="2000" b="1" dirty="0" smtClean="0"/>
              <a:t>День второй: КВН,   конкурс «Смекалистых», «Математический аукцион, конкурс «Знатоков пословиц».</a:t>
            </a:r>
          </a:p>
          <a:p>
            <a:pPr eaLnBrk="1" hangingPunct="1">
              <a:defRPr/>
            </a:pPr>
            <a:r>
              <a:rPr lang="ru-RU" sz="2000" b="1" dirty="0" smtClean="0"/>
              <a:t>День третий: игра «Путешествие по станциям», игра «Кто хочет стать миллионером?», Конкурсная программа с участием родителей «Ты + Я = 7Я».</a:t>
            </a:r>
          </a:p>
          <a:p>
            <a:pPr eaLnBrk="1" hangingPunct="1">
              <a:defRPr/>
            </a:pPr>
            <a:r>
              <a:rPr lang="ru-RU" sz="2000" b="1" dirty="0" smtClean="0"/>
              <a:t>День четвёртый: «Любителям кроссвордов», «Своя  игра», сценка «Евклид и Эйнштейн».</a:t>
            </a:r>
          </a:p>
          <a:p>
            <a:pPr eaLnBrk="1" hangingPunct="1">
              <a:defRPr/>
            </a:pPr>
            <a:r>
              <a:rPr lang="ru-RU" sz="2000" b="1" dirty="0" smtClean="0"/>
              <a:t>День пятый: олимпиада</a:t>
            </a:r>
          </a:p>
          <a:p>
            <a:pPr eaLnBrk="1" hangingPunct="1">
              <a:defRPr/>
            </a:pPr>
            <a:r>
              <a:rPr lang="ru-RU" sz="2000" b="1" dirty="0" smtClean="0"/>
              <a:t>День шестой: математическое  шоу, подведение итогов.</a:t>
            </a:r>
          </a:p>
        </p:txBody>
      </p:sp>
      <p:pic>
        <p:nvPicPr>
          <p:cNvPr id="29699" name="Picture 2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357813"/>
            <a:ext cx="13001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    Конкурс  кроссвордов</a:t>
            </a:r>
            <a:endParaRPr lang="ru-RU" dirty="0"/>
          </a:p>
        </p:txBody>
      </p:sp>
      <p:pic>
        <p:nvPicPr>
          <p:cNvPr id="30722" name="Picture 2" descr="D:\фото2\DSC041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400" dirty="0" smtClean="0"/>
              <a:t>Знание- это  сила</a:t>
            </a:r>
            <a:endParaRPr lang="ru-RU" sz="4400" dirty="0"/>
          </a:p>
        </p:txBody>
      </p:sp>
      <p:pic>
        <p:nvPicPr>
          <p:cNvPr id="31746" name="Picture 2" descr="D:\фото2\DSC04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400" dirty="0" smtClean="0"/>
              <a:t>Разгадаем!</a:t>
            </a:r>
            <a:endParaRPr lang="ru-RU" sz="4400" dirty="0"/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935163"/>
            <a:ext cx="4643437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        Конкурс  проектов</a:t>
            </a:r>
            <a:endParaRPr lang="ru-RU" dirty="0"/>
          </a:p>
        </p:txBody>
      </p:sp>
      <p:pic>
        <p:nvPicPr>
          <p:cNvPr id="34818" name="Picture 2" descr="D:\фото2\DSC041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935163"/>
            <a:ext cx="7429500" cy="4389437"/>
          </a:xfrm>
          <a:solidFill>
            <a:srgbClr val="FFE193"/>
          </a:solidFill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Ученица  9 «а» класса  представляет  проект</a:t>
            </a:r>
            <a:endParaRPr lang="ru-RU" sz="4000" dirty="0"/>
          </a:p>
        </p:txBody>
      </p:sp>
      <p:pic>
        <p:nvPicPr>
          <p:cNvPr id="34818" name="Picture 2" descr="D:\фото2\DSC041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935163"/>
            <a:ext cx="6929437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07963" y="420688"/>
            <a:ext cx="7942262" cy="2292350"/>
          </a:xfrm>
        </p:spPr>
      </p:pic>
      <p:sp>
        <p:nvSpPr>
          <p:cNvPr id="1536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7415213" cy="2246312"/>
          </a:xfrm>
        </p:spPr>
        <p:txBody>
          <a:bodyPr lIns="91440" rIns="91440" anchor="ctr">
            <a:spAutoFit/>
          </a:bodyPr>
          <a:lstStyle/>
          <a:p>
            <a:pPr marR="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i="1" smtClean="0">
                <a:latin typeface="Arial" charset="0"/>
                <a:cs typeface="Times New Roman" pitchFamily="18" charset="0"/>
              </a:rPr>
              <a:t>“</a:t>
            </a:r>
            <a:r>
              <a:rPr lang="ru-RU" sz="2800" b="1" i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Предмет математики настолько </a:t>
            </a:r>
            <a:r>
              <a:rPr lang="ru-RU" sz="2800" b="1" i="1" smtClean="0">
                <a:solidFill>
                  <a:srgbClr val="404040"/>
                </a:solidFill>
                <a:latin typeface="Arial" charset="0"/>
                <a:cs typeface="Times New Roman" pitchFamily="18" charset="0"/>
              </a:rPr>
              <a:t>серьёзен,</a:t>
            </a:r>
            <a:br>
              <a:rPr lang="ru-RU" sz="2800" b="1" i="1" smtClean="0">
                <a:solidFill>
                  <a:srgbClr val="404040"/>
                </a:solidFill>
                <a:latin typeface="Arial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404040"/>
                </a:solidFill>
                <a:latin typeface="Arial" charset="0"/>
                <a:cs typeface="Times New Roman" pitchFamily="18" charset="0"/>
              </a:rPr>
              <a:t>что полезно не упускать случаев делать его немного занимательным”</a:t>
            </a:r>
            <a:r>
              <a:rPr lang="ru-RU" sz="2800" b="1" smtClean="0">
                <a:solidFill>
                  <a:srgbClr val="40404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ru-RU" sz="2800" b="1" i="1" smtClean="0">
              <a:solidFill>
                <a:srgbClr val="404040"/>
              </a:solidFill>
              <a:latin typeface="Arial" charset="0"/>
              <a:cs typeface="Times New Roman" pitchFamily="18" charset="0"/>
            </a:endParaRPr>
          </a:p>
          <a:p>
            <a:pPr marR="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i="1" smtClean="0">
                <a:solidFill>
                  <a:srgbClr val="404040"/>
                </a:solidFill>
                <a:latin typeface="Arial" charset="0"/>
                <a:cs typeface="Times New Roman" pitchFamily="18" charset="0"/>
              </a:rPr>
              <a:t>Б. Паскаль</a:t>
            </a:r>
            <a:r>
              <a:rPr lang="ru-RU" sz="2800" b="1" smtClean="0">
                <a:solidFill>
                  <a:srgbClr val="40404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           </a:t>
            </a:r>
            <a:r>
              <a:rPr lang="ru-RU" sz="4400" dirty="0" smtClean="0"/>
              <a:t>Караваева  Дарья</a:t>
            </a:r>
            <a:endParaRPr lang="ru-RU" sz="4400" dirty="0"/>
          </a:p>
        </p:txBody>
      </p:sp>
      <p:pic>
        <p:nvPicPr>
          <p:cNvPr id="35842" name="Picture 2" descr="D:\фото2\DSC041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935163"/>
            <a:ext cx="6140450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400" dirty="0" smtClean="0"/>
              <a:t>Ученики  6  класса</a:t>
            </a:r>
            <a:endParaRPr lang="ru-RU" sz="4400" dirty="0"/>
          </a:p>
        </p:txBody>
      </p:sp>
      <p:pic>
        <p:nvPicPr>
          <p:cNvPr id="36866" name="Picture 2" descr="D:\фото2\DSC041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400" dirty="0" smtClean="0"/>
              <a:t>          </a:t>
            </a:r>
            <a:r>
              <a:rPr lang="ru-RU" sz="4400" dirty="0" err="1" smtClean="0"/>
              <a:t>Преставляют</a:t>
            </a:r>
            <a:r>
              <a:rPr lang="ru-RU" sz="4400" dirty="0" smtClean="0"/>
              <a:t>  проект</a:t>
            </a:r>
            <a:endParaRPr lang="ru-RU" sz="4400" dirty="0"/>
          </a:p>
        </p:txBody>
      </p:sp>
      <p:pic>
        <p:nvPicPr>
          <p:cNvPr id="37890" name="Picture 2" descr="D:\фото2\DSC042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186737" cy="11334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400" dirty="0" smtClean="0"/>
              <a:t>Конкурс  математических  газет</a:t>
            </a:r>
            <a:endParaRPr lang="ru-RU" sz="44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935163"/>
            <a:ext cx="6715125" cy="4494212"/>
          </a:xfrm>
          <a:noFill/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400" dirty="0" smtClean="0"/>
              <a:t>Конкурс  математических  газет</a:t>
            </a:r>
            <a:endParaRPr lang="ru-RU" sz="4400" dirty="0"/>
          </a:p>
        </p:txBody>
      </p:sp>
      <p:pic>
        <p:nvPicPr>
          <p:cNvPr id="39938" name="Picture 2" descr="C:\Documents and Settings\Admin\Рабочий стол\коллаж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935163"/>
            <a:ext cx="7143750" cy="463708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400" dirty="0" smtClean="0"/>
              <a:t>Конкурс  математических  газет</a:t>
            </a:r>
            <a:endParaRPr lang="ru-RU" sz="44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935163"/>
            <a:ext cx="6929437" cy="4565650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400" dirty="0" smtClean="0"/>
              <a:t>Информационные  5-минутки</a:t>
            </a:r>
            <a:endParaRPr lang="ru-RU" sz="4400" dirty="0"/>
          </a:p>
        </p:txBody>
      </p:sp>
      <p:pic>
        <p:nvPicPr>
          <p:cNvPr id="41986" name="Picture 2" descr="C:\Documents and Settings\Admin\Рабочий стол\света\фото2\DSC04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400" dirty="0" smtClean="0"/>
              <a:t>Информационные  5-минутки</a:t>
            </a:r>
            <a:endParaRPr lang="ru-RU" sz="4400" dirty="0"/>
          </a:p>
        </p:txBody>
      </p:sp>
      <p:pic>
        <p:nvPicPr>
          <p:cNvPr id="43010" name="Picture 2" descr="C:\Documents and Settings\Admin\Рабочий стол\света\фото2\DSC04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400" dirty="0" err="1" smtClean="0"/>
              <a:t>Математиченский</a:t>
            </a:r>
            <a:r>
              <a:rPr lang="ru-RU" sz="4400" dirty="0" smtClean="0"/>
              <a:t>  бой</a:t>
            </a:r>
            <a:endParaRPr lang="ru-RU" sz="44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935163"/>
            <a:ext cx="6140450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400" dirty="0" smtClean="0"/>
              <a:t>Математический  бой</a:t>
            </a:r>
            <a:endParaRPr lang="ru-RU" sz="4400" dirty="0"/>
          </a:p>
        </p:txBody>
      </p:sp>
      <p:pic>
        <p:nvPicPr>
          <p:cNvPr id="45058" name="Picture 2" descr="C:\Documents and Settings\Admin\Рабочий стол\света\фото2\DSC04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14438" y="357188"/>
            <a:ext cx="7472362" cy="7143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smtClean="0"/>
              <a:t>       Аннотация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/>
              <a:t>    Внеклассная </a:t>
            </a:r>
            <a:r>
              <a:rPr lang="ru-RU" sz="2000" b="1" dirty="0"/>
              <a:t>работа является неотъемлемой частью учебно-воспитательной работы в школе. Она углубляет знания учащихся, способствует развитию их способностей, расширяет кругозор, а также развивает интерес к изучаемому предмету</a:t>
            </a:r>
            <a:r>
              <a:rPr lang="ru-RU" sz="20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/>
              <a:t>    В настоящее время существует много разновидностей внеклассной работы по математике: олимпиады, КВН, различные математические эстафеты, марафоны, математические кружки. Данные виды внеклассной работы, как правило, охватывают учащихся, имеющих хорошие способности в области точных дисциплин, а, следовательно, не позволяют вовлечь большое число учеников, что может привезти к потере интереса к предмету учащихся, не вовлеченных в мероприятие.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/>
              <a:t>  Существуют </a:t>
            </a:r>
            <a:r>
              <a:rPr lang="ru-RU" sz="2000" b="1" dirty="0"/>
              <a:t>внеклассные мероприятия, которые позволяют привлечь большое количество учащихся с разными способностями и интересами, такие как предметные недели. </a:t>
            </a:r>
          </a:p>
        </p:txBody>
      </p:sp>
      <p:pic>
        <p:nvPicPr>
          <p:cNvPr id="16388" name="Picture 4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5429250"/>
            <a:ext cx="125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920750"/>
            <a:ext cx="7864475" cy="5565775"/>
          </a:xfrm>
        </p:spPr>
      </p:pic>
      <p:sp>
        <p:nvSpPr>
          <p:cNvPr id="460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63" y="2500313"/>
            <a:ext cx="5072062" cy="1928812"/>
          </a:xfrm>
        </p:spPr>
        <p:txBody>
          <a:bodyPr/>
          <a:lstStyle/>
          <a:p>
            <a:pPr marR="0"/>
            <a:endParaRPr lang="ru-RU" sz="2800" i="1" smtClean="0">
              <a:latin typeface="Times New Roman" pitchFamily="18" charset="0"/>
              <a:cs typeface="Times New Roman" pitchFamily="18" charset="0"/>
            </a:endParaRPr>
          </a:p>
          <a:p>
            <a:pPr marR="0"/>
            <a:endParaRPr lang="ru-RU" sz="2800" i="1" smtClean="0">
              <a:latin typeface="Times New Roman" pitchFamily="18" charset="0"/>
              <a:cs typeface="Times New Roman" pitchFamily="18" charset="0"/>
            </a:endParaRPr>
          </a:p>
          <a:p>
            <a:pPr marR="0"/>
            <a:endParaRPr lang="ru-RU" sz="2800" i="1" smtClean="0">
              <a:latin typeface="Times New Roman" pitchFamily="18" charset="0"/>
              <a:cs typeface="Times New Roman" pitchFamily="18" charset="0"/>
            </a:endParaRPr>
          </a:p>
          <a:p>
            <a:pPr marR="0"/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/>
            <a:endParaRPr lang="ru-RU" smtClean="0"/>
          </a:p>
          <a:p>
            <a:pPr marR="0"/>
            <a:endParaRPr lang="ru-RU" sz="2000" smtClean="0"/>
          </a:p>
        </p:txBody>
      </p:sp>
      <p:pic>
        <p:nvPicPr>
          <p:cNvPr id="46083" name="Рисунок 3" descr="sovenok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214438"/>
            <a:ext cx="26860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922338"/>
          <a:ext cx="8286750" cy="529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47"/>
                <a:gridCol w="1071574"/>
                <a:gridCol w="1071574"/>
                <a:gridCol w="1071574"/>
                <a:gridCol w="1000136"/>
                <a:gridCol w="1000136"/>
              </a:tblGrid>
              <a:tr h="106324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A50021"/>
                          </a:solidFill>
                        </a:rPr>
                        <a:t>Действия</a:t>
                      </a:r>
                      <a:r>
                        <a:rPr lang="ru-RU" sz="2000" b="1" i="1" baseline="0" dirty="0" smtClean="0">
                          <a:solidFill>
                            <a:srgbClr val="A50021"/>
                          </a:solidFill>
                        </a:rPr>
                        <a:t> с обыкновенными дробями</a:t>
                      </a:r>
                      <a:endParaRPr lang="ru-RU" sz="2000" b="1" i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solidFill>
                            <a:srgbClr val="A50021"/>
                          </a:solidFill>
                        </a:rPr>
                        <a:t>100</a:t>
                      </a:r>
                      <a:endParaRPr lang="ru-RU" sz="2800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solidFill>
                            <a:srgbClr val="A50021"/>
                          </a:solidFill>
                        </a:rPr>
                        <a:t>200</a:t>
                      </a:r>
                      <a:endParaRPr lang="ru-RU" sz="2800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solidFill>
                            <a:srgbClr val="A50021"/>
                          </a:solidFill>
                        </a:rPr>
                        <a:t>300</a:t>
                      </a:r>
                      <a:endParaRPr lang="ru-RU" sz="2800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solidFill>
                            <a:srgbClr val="A50021"/>
                          </a:solidFill>
                        </a:rPr>
                        <a:t>400</a:t>
                      </a:r>
                      <a:endParaRPr lang="ru-RU" sz="2800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solidFill>
                            <a:srgbClr val="A50021"/>
                          </a:solidFill>
                        </a:rPr>
                        <a:t>500</a:t>
                      </a:r>
                      <a:endParaRPr lang="ru-RU" sz="2800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5721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A50021"/>
                          </a:solidFill>
                        </a:rPr>
                        <a:t>Задачи на дроби</a:t>
                      </a:r>
                      <a:endParaRPr lang="ru-RU" sz="2000" b="1" i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100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200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300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400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500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21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A50021"/>
                          </a:solidFill>
                        </a:rPr>
                        <a:t>Логические задачи</a:t>
                      </a:r>
                      <a:endParaRPr lang="ru-RU" sz="2000" b="1" i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100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200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300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400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500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21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A50021"/>
                          </a:solidFill>
                        </a:rPr>
                        <a:t>Геометрия</a:t>
                      </a:r>
                      <a:endParaRPr lang="ru-RU" sz="2000" b="1" i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100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200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300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400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500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21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A50021"/>
                          </a:solidFill>
                        </a:rPr>
                        <a:t>Великие</a:t>
                      </a:r>
                      <a:r>
                        <a:rPr lang="ru-RU" sz="2000" b="1" i="1" baseline="0" dirty="0" smtClean="0">
                          <a:solidFill>
                            <a:srgbClr val="A50021"/>
                          </a:solidFill>
                        </a:rPr>
                        <a:t> математики</a:t>
                      </a:r>
                      <a:endParaRPr lang="ru-RU" sz="2000" b="1" i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100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200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300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400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rgbClr val="A50021"/>
                          </a:solidFill>
                        </a:rPr>
                        <a:t>500</a:t>
                      </a:r>
                      <a:endParaRPr lang="ru-RU" sz="2800" b="1" u="sng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smtClean="0"/>
              <a:t>Начало  игры</a:t>
            </a:r>
            <a:endParaRPr lang="ru-RU" dirty="0"/>
          </a:p>
        </p:txBody>
      </p:sp>
      <p:pic>
        <p:nvPicPr>
          <p:cNvPr id="48130" name="Picture 2" descr="D:\видео игры 6 А\IMG_79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935163"/>
            <a:ext cx="7150100" cy="4565650"/>
          </a:xfrm>
        </p:spPr>
      </p:pic>
    </p:spTree>
  </p:cSld>
  <p:clrMapOvr>
    <a:masterClrMapping/>
  </p:clrMapOvr>
  <p:transition advClick="0" advTm="15000"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smtClean="0"/>
              <a:t>  </a:t>
            </a:r>
            <a:r>
              <a:rPr lang="ru-RU" sz="4400" dirty="0" smtClean="0"/>
              <a:t>Идет  игра</a:t>
            </a:r>
            <a:endParaRPr lang="ru-RU" sz="4400" dirty="0"/>
          </a:p>
        </p:txBody>
      </p:sp>
      <p:pic>
        <p:nvPicPr>
          <p:cNvPr id="49154" name="Picture 2" descr="C:\Documents and Settings\Admin\Рабочий стол\света\фото2\DSC04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400" dirty="0" smtClean="0"/>
              <a:t>Участник   игры</a:t>
            </a:r>
            <a:endParaRPr lang="ru-RU" sz="4400" dirty="0"/>
          </a:p>
        </p:txBody>
      </p:sp>
      <p:pic>
        <p:nvPicPr>
          <p:cNvPr id="50178" name="Picture 2" descr="C:\Documents and Settings\Admin\Рабочий стол\света\фото2\DSC04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eaLnBrk="1" hangingPunct="1"/>
            <a:r>
              <a:rPr lang="ru-RU" smtClean="0"/>
              <a:t>                 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400" b="1" dirty="0" smtClean="0"/>
              <a:t>   </a:t>
            </a:r>
            <a:r>
              <a:rPr lang="ru-RU" sz="1600" b="1" dirty="0" smtClean="0"/>
              <a:t>Известно, что математическое образование вносит неоценимый вклад в формирование общей культуры подрастающего поколения, его мировоззрения, способствует эстетическому воспитанию ребёнка, развивает его воображение и пространственное представление, аналитическое и логическое мышление, побуждает к творчеству и развитию интеллектуальных способностей. Поэтому внеклассная работа по математике очень важна.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b="1" dirty="0" smtClean="0"/>
              <a:t>    Она отличается от учебной деятельности, прежде всего тем, что не является обязательной. Здесь используются самые увлекательные коллективные дела: игры, конкурсы, состязания эрудитов, математические вечера, КВНы. 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b="1" dirty="0" smtClean="0"/>
              <a:t>    Дети овладевают навыками коллективного творчества, а главное: они могут жить, прикасаясь к миру прекрасного, где уроки математики и предметная неделя выступают как уникальная коммуникативная система, позволяющая самовыражаться, самоутверждаться, самореализоваться, расти духовно и творчески.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b="1" dirty="0" smtClean="0"/>
              <a:t>      Уважаемые коллеги, творите, выдумывайте и помните: дети скучных не любят, они их не замечают.  Поэтому всё зависит от учителя! Чётко продумывайте цели, программу проведения предметной недели, прогнозируя её результаты; вовлекайте учащихся, распределяя им роли, чтобы вся неделя в целом представляла яркое, запоминающееся событие.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1203" name="Picture 2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357813"/>
            <a:ext cx="13001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875" y="1500188"/>
            <a:ext cx="3786188" cy="71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523875"/>
            <a:ext cx="7985125" cy="5511800"/>
          </a:xfrm>
        </p:spPr>
      </p:pic>
      <p:pic>
        <p:nvPicPr>
          <p:cNvPr id="18436" name="Picture 3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5143500"/>
            <a:ext cx="13001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ru-RU" smtClean="0"/>
              <a:t>            </a:t>
            </a:r>
            <a:r>
              <a:rPr lang="ru-RU" b="1" smtClean="0"/>
              <a:t>Введение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29625" y="6143625"/>
            <a:ext cx="142875" cy="142875"/>
          </a:xfrm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285875"/>
            <a:ext cx="8186737" cy="52149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      </a:t>
            </a:r>
            <a:r>
              <a:rPr lang="ru-RU" sz="1600" b="1" dirty="0" smtClean="0"/>
              <a:t>Предметная неделя по математике является комплексной формой работы по предмету, направленная на повышение внутренней мотивации школьников к изучению математики.  Это своеобразный итог работы ученика, парад  детской фантазии и творчества, это еще и возможность проявить себя в той или иной степени для каждого, пусть даже плохо успевающего ученика. Это возможность для совместной деятельности учащихся разных возрастов. Возникновение интереса к математике у значительного большинства школьников зависит от того, насколько умело будет построена проведение предметной  недели. Такое мероприятие предполагает большую подготовительную  работу, во время которой учителя и их питомцы  получают возможность для сотрудничества, для общения, не связанного рамками программы. Дети получают возможность познакомиться  с другой математикой: более интересной и живой. Ведь материал для мероприятий, в большинстве своём, отбирается занимательного и исторического характера. Если умело спланировать предметную неделю, постараться задействовать все классы, подготовить и провести мероприятия на должном уровне – можно быть уверенным, что кто-то из ребят посмотрит на математику другими глазами.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600" b="1" dirty="0" smtClean="0"/>
              <a:t>    Такая деятельность с одной стороны, стимулирует учебный процесс, повышает познавательную активность учащихся, с другой – несет в школу праздничность и дух состязательности. </a:t>
            </a:r>
          </a:p>
        </p:txBody>
      </p:sp>
      <p:pic>
        <p:nvPicPr>
          <p:cNvPr id="20485" name="Picture 3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214938"/>
            <a:ext cx="13001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ru-RU" smtClean="0"/>
              <a:t>                Цель:</a:t>
            </a:r>
            <a:endParaRPr lang="ru-RU" b="1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720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развитие личностных качеств обучающихся и активизация их мыслительной деятельности, поддержка и развитие   творческих способностей и интереса к предмету, формирование осознанного понимания значимости математических знаний в различных сферах профессиональной деятельности.</a:t>
            </a:r>
          </a:p>
        </p:txBody>
      </p:sp>
      <p:pic>
        <p:nvPicPr>
          <p:cNvPr id="21507" name="Picture 2" descr="C:\Documents and Settings\Admin\Рабочий стол\орнамент\уго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357813"/>
            <a:ext cx="125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428750"/>
          </a:xfrm>
        </p:spPr>
        <p:txBody>
          <a:bodyPr/>
          <a:lstStyle/>
          <a:p>
            <a:r>
              <a:rPr lang="ru-RU" sz="3200" b="1" smtClean="0"/>
              <a:t>        Задачи проведения декады</a:t>
            </a:r>
            <a:br>
              <a:rPr lang="ru-RU" sz="3200" b="1" smtClean="0"/>
            </a:br>
            <a:r>
              <a:rPr lang="ru-RU" sz="3200" b="1" smtClean="0"/>
              <a:t>               математики в школе: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863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Учебные: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1</a:t>
            </a:r>
            <a:r>
              <a:rPr lang="ru-RU" sz="2400" dirty="0" smtClean="0"/>
              <a:t>. Совершенствовать профессиональное мастерство педагогов в процессе подготовки, организации и проведения открытых  уроков и внеклассных мероприятий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2. Повысить уровень математического развития обучающихся и расширить их кругозор.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3. Углубить представления обучающихся об использовании сведений из математики в повседневной жизни. Показать ценность математических знаний в профессиональной деятельности.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4. Развитие у обучающихся умений работы с учебной информацией, развитие умений планировать и контролировать свою деятельность.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500188"/>
          </a:xfrm>
        </p:spPr>
        <p:txBody>
          <a:bodyPr/>
          <a:lstStyle/>
          <a:p>
            <a:r>
              <a:rPr lang="ru-RU" sz="5400" b="1" smtClean="0"/>
              <a:t>     </a:t>
            </a:r>
            <a:br>
              <a:rPr lang="ru-RU" sz="5400" b="1" smtClean="0"/>
            </a:br>
            <a:r>
              <a:rPr lang="ru-RU" sz="5400" b="1" smtClean="0"/>
              <a:t/>
            </a:r>
            <a:br>
              <a:rPr lang="ru-RU" sz="5400" b="1" smtClean="0"/>
            </a:br>
            <a:r>
              <a:rPr lang="ru-RU" sz="5400" b="1" smtClean="0"/>
              <a:t>      Развивающие:</a:t>
            </a:r>
            <a:br>
              <a:rPr lang="ru-RU" sz="5400" b="1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1. Развивать у обучающихся интерес к занятиям математикой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2. Выявлять учащихся, которые обладают творческими способностями, стремятся к углублению своих знаний по математике.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3. Развивать речь, память, воображение и интерес через применение творческих задач и заданий творческого характера.</a:t>
            </a: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20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ru-RU" b="1" smtClean="0"/>
              <a:t>       Воспитательные: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1. Воспитывать самостоятельность мышления, волю, упорство в достижении цели, чувство ответственности за свою работу перед коллективом.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2. Воспитание умений применять имеющиеся знания в практических ситуациях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3. Воспитание умений защищать свои убеждения, делать нравственную оценку деятельности окружающих и своей собственной.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994</TotalTime>
  <Words>1172</Words>
  <Application>Microsoft Office PowerPoint</Application>
  <PresentationFormat>Экран (4:3)</PresentationFormat>
  <Paragraphs>134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Constantia</vt:lpstr>
      <vt:lpstr>Wingdings 2</vt:lpstr>
      <vt:lpstr>Calibri</vt:lpstr>
      <vt:lpstr>Lucida Sans Unicode</vt:lpstr>
      <vt:lpstr>Bookman Old Style</vt:lpstr>
      <vt:lpstr>Times New Roman</vt:lpstr>
      <vt:lpstr>Wingdings</vt:lpstr>
      <vt:lpstr>Поток</vt:lpstr>
      <vt:lpstr>Поток</vt:lpstr>
      <vt:lpstr>Поток</vt:lpstr>
      <vt:lpstr>Поток</vt:lpstr>
      <vt:lpstr>            Семинар</vt:lpstr>
      <vt:lpstr>Слайд 2</vt:lpstr>
      <vt:lpstr>       Аннотация</vt:lpstr>
      <vt:lpstr>Слайд 4</vt:lpstr>
      <vt:lpstr>            Введение</vt:lpstr>
      <vt:lpstr>                Цель:</vt:lpstr>
      <vt:lpstr>        Задачи проведения декады                математики в школе: </vt:lpstr>
      <vt:lpstr>             Развивающие: </vt:lpstr>
      <vt:lpstr>       Воспитательные:</vt:lpstr>
      <vt:lpstr>            Принципы</vt:lpstr>
      <vt:lpstr>Характеристика недели</vt:lpstr>
      <vt:lpstr>Роль предметной недели</vt:lpstr>
      <vt:lpstr>           Содержание</vt:lpstr>
      <vt:lpstr>                     План  математической недели.</vt:lpstr>
      <vt:lpstr>    Конкурс  кроссвордов</vt:lpstr>
      <vt:lpstr>Знание- это  сила</vt:lpstr>
      <vt:lpstr>Разгадаем!</vt:lpstr>
      <vt:lpstr>        Конкурс  проектов</vt:lpstr>
      <vt:lpstr>Ученица  9 «а» класса  представляет  проект</vt:lpstr>
      <vt:lpstr>           Караваева  Дарья</vt:lpstr>
      <vt:lpstr>Ученики  6  класса</vt:lpstr>
      <vt:lpstr>          Преставляют  проект</vt:lpstr>
      <vt:lpstr>Конкурс  математических  газет</vt:lpstr>
      <vt:lpstr>Конкурс  математических  газет</vt:lpstr>
      <vt:lpstr>Конкурс  математических  газет</vt:lpstr>
      <vt:lpstr>Информационные  5-минутки</vt:lpstr>
      <vt:lpstr>Информационные  5-минутки</vt:lpstr>
      <vt:lpstr>Математиченский  бой</vt:lpstr>
      <vt:lpstr>Математический  бой</vt:lpstr>
      <vt:lpstr>Слайд 30</vt:lpstr>
      <vt:lpstr>Слайд 31</vt:lpstr>
      <vt:lpstr>Начало  игры</vt:lpstr>
      <vt:lpstr>  Идет  игра</vt:lpstr>
      <vt:lpstr>Участник   игры</vt:lpstr>
      <vt:lpstr>                 Вывод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математики</dc:title>
  <dc:creator>Сергей</dc:creator>
  <cp:lastModifiedBy>школа</cp:lastModifiedBy>
  <cp:revision>110</cp:revision>
  <dcterms:created xsi:type="dcterms:W3CDTF">2010-11-03T15:13:42Z</dcterms:created>
  <dcterms:modified xsi:type="dcterms:W3CDTF">2013-02-01T05:55:37Z</dcterms:modified>
</cp:coreProperties>
</file>