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8" r:id="rId4"/>
    <p:sldId id="257" r:id="rId5"/>
    <p:sldId id="259" r:id="rId6"/>
    <p:sldId id="260" r:id="rId7"/>
    <p:sldId id="261" r:id="rId8"/>
    <p:sldId id="272" r:id="rId9"/>
    <p:sldId id="273" r:id="rId10"/>
    <p:sldId id="275" r:id="rId11"/>
    <p:sldId id="276" r:id="rId12"/>
    <p:sldId id="274" r:id="rId13"/>
    <p:sldId id="267" r:id="rId14"/>
    <p:sldId id="277" r:id="rId15"/>
    <p:sldId id="268" r:id="rId16"/>
    <p:sldId id="278" r:id="rId17"/>
    <p:sldId id="262" r:id="rId18"/>
    <p:sldId id="279" r:id="rId19"/>
    <p:sldId id="269" r:id="rId20"/>
    <p:sldId id="281" r:id="rId21"/>
    <p:sldId id="270" r:id="rId22"/>
    <p:sldId id="282" r:id="rId23"/>
    <p:sldId id="284" r:id="rId24"/>
    <p:sldId id="271" r:id="rId25"/>
    <p:sldId id="280" r:id="rId26"/>
    <p:sldId id="263" r:id="rId27"/>
    <p:sldId id="283" r:id="rId28"/>
    <p:sldId id="264" r:id="rId29"/>
    <p:sldId id="26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CC9B-A9D1-41C6-A1AE-FB00D9CE752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A6890-2CBE-4933-8355-4360545FD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CC9B-A9D1-41C6-A1AE-FB00D9CE752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6890-2CBE-4933-8355-4360545F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CC9B-A9D1-41C6-A1AE-FB00D9CE752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6890-2CBE-4933-8355-4360545F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A1CC9B-A9D1-41C6-A1AE-FB00D9CE752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7EA6890-2CBE-4933-8355-4360545FD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CC9B-A9D1-41C6-A1AE-FB00D9CE752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6890-2CBE-4933-8355-4360545FD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CC9B-A9D1-41C6-A1AE-FB00D9CE752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6890-2CBE-4933-8355-4360545FD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6890-2CBE-4933-8355-4360545FD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CC9B-A9D1-41C6-A1AE-FB00D9CE752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CC9B-A9D1-41C6-A1AE-FB00D9CE752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6890-2CBE-4933-8355-4360545FD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CC9B-A9D1-41C6-A1AE-FB00D9CE752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6890-2CBE-4933-8355-4360545F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A1CC9B-A9D1-41C6-A1AE-FB00D9CE752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EA6890-2CBE-4933-8355-4360545FD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CC9B-A9D1-41C6-A1AE-FB00D9CE752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A6890-2CBE-4933-8355-4360545FD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A1CC9B-A9D1-41C6-A1AE-FB00D9CE752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7EA6890-2CBE-4933-8355-4360545FD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82;&#1072;&#1088;&#1090;&#1080;&#1085;&#1082;&#1080;%20&#1041;&#1086;&#1088;&#1086;&#1076;&#1080;&#1085;&#1086;\M-Yu-Lermontov-Borodino(mp3-sait.info).mp3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82;&#1072;&#1088;&#1090;&#1080;&#1085;&#1082;&#1080;%20&#1041;&#1086;&#1088;&#1086;&#1076;&#1080;&#1085;&#1086;\vstavayt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82;&#1072;&#1088;&#1090;&#1080;&#1085;&#1082;&#1080;%20&#1041;&#1086;&#1088;&#1086;&#1076;&#1080;&#1085;&#1086;\Opera_Ivan_Susanin_M_I_Glinka-Slavsya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305800" cy="1928826"/>
          </a:xfrm>
        </p:spPr>
        <p:txBody>
          <a:bodyPr/>
          <a:lstStyle/>
          <a:p>
            <a:r>
              <a:rPr lang="ru-RU" b="1" dirty="0" smtClean="0"/>
              <a:t>Интегрированный урок по произведению</a:t>
            </a:r>
            <a:br>
              <a:rPr lang="ru-RU" b="1" dirty="0" smtClean="0"/>
            </a:br>
            <a:r>
              <a:rPr lang="ru-RU" b="1" dirty="0" smtClean="0"/>
              <a:t> М.Ю. Лермонтова</a:t>
            </a:r>
            <a:br>
              <a:rPr lang="ru-RU" b="1" dirty="0" smtClean="0"/>
            </a:br>
            <a:r>
              <a:rPr lang="ru-RU" b="1" dirty="0" smtClean="0"/>
              <a:t>«Бородино»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05-005-Istorija-sozdan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448" y="107117"/>
            <a:ext cx="8739269" cy="65544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6-006-Afanasij-Stolypin-brat-babushki-poeta-uchastnik-vojny-1812-go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786874" cy="65901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4-004--Skazhi-ka-djadja-ved-nedarom-Moskva-Spalennaja-pozharom-Frantsuz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8715436" cy="65008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M-Yu-Lermontov-Borodino(mp3-sait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5786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7-005--Da-byli-ljudi-v-nashe-vremja-Ne-to-chto-nyneshnee-plemja-Bogaty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075"/>
          <a:stretch>
            <a:fillRect/>
          </a:stretch>
        </p:blipFill>
        <p:spPr>
          <a:xfrm>
            <a:off x="1142976" y="199237"/>
            <a:ext cx="6572296" cy="6457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7-007--Da-byli-ljudi-v-nashe-vremja-Ne-to-chto-nyneshnee-plemja-Bogaty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858312" cy="66437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8-006-I-vot-nashli-bolshoe-pole-Est-razguljatsja-gde-na-v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42851"/>
            <a:ext cx="6513935" cy="6533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8-008-I-vot-nashli-bolshoe-pole-Est-razguljatsja-gde-na-v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786874" cy="65901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9-007-Borodi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39980"/>
            <a:ext cx="6572296" cy="6493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0-010-Zabil-zarjad-ja-v-pushku-tugo-I-dumal-ugoschu-ja-dru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786874" cy="65901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11-009-Izvedal-vrag-v-tot-den-nemalo-CHto-znachit-russkij-boj-udalyj-Na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75"/>
          <a:stretch>
            <a:fillRect/>
          </a:stretch>
        </p:blipFill>
        <p:spPr>
          <a:xfrm>
            <a:off x="1357290" y="129799"/>
            <a:ext cx="6572296" cy="6457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91244"/>
          </a:xfrm>
        </p:spPr>
        <p:txBody>
          <a:bodyPr>
            <a:normAutofit/>
          </a:bodyPr>
          <a:lstStyle/>
          <a:p>
            <a:r>
              <a:rPr lang="ru-RU" dirty="0" smtClean="0"/>
              <a:t>Цель: </a:t>
            </a:r>
            <a:r>
              <a:rPr lang="ru-RU" sz="3200" dirty="0" smtClean="0"/>
              <a:t>знакомство с поэтическим миром  М.Ю. Лермонтова, с идейно –художественным своеобразием баллады «Бородино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2-012-Dva-dnja-my-byli-v-perestrel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786874" cy="65901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4-012-Masterstvo-poe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86934"/>
            <a:ext cx="4572032" cy="64410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3-013-Prileg-vzdremnut-ja-u-lafeta-I-slyshno-bylo-do-rassveta-Kak-likov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4992"/>
            <a:ext cx="8786874" cy="65901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6-016-I-molvil-on-sverknuv-ochami-Rebj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858312" cy="65901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015-013-Borodino.jpg"/>
          <p:cNvPicPr>
            <a:picLocks noChangeAspect="1"/>
          </p:cNvPicPr>
          <p:nvPr/>
        </p:nvPicPr>
        <p:blipFill>
          <a:blip r:embed="rId2" cstate="print"/>
          <a:srcRect t="907" b="1113"/>
          <a:stretch>
            <a:fillRect/>
          </a:stretch>
        </p:blipFill>
        <p:spPr>
          <a:xfrm>
            <a:off x="1201736" y="214290"/>
            <a:ext cx="6442098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1-011-Izvedal-vrag-v-tot-den-nemalo-CHto-znachit-russkij-boj-udalyj-Na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786874" cy="65901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Каковы ваши первые впечатления от прочитанного?</a:t>
            </a:r>
          </a:p>
          <a:p>
            <a:pPr lvl="0"/>
            <a:r>
              <a:rPr lang="ru-RU" dirty="0" smtClean="0"/>
              <a:t>Как вы считаете, в чём особенность этой баллады? </a:t>
            </a:r>
          </a:p>
          <a:p>
            <a:pPr lvl="0"/>
            <a:r>
              <a:rPr lang="ru-RU" dirty="0" smtClean="0"/>
              <a:t>Как начинается баллада?</a:t>
            </a:r>
          </a:p>
          <a:p>
            <a:pPr lvl="0"/>
            <a:r>
              <a:rPr lang="ru-RU" dirty="0" smtClean="0"/>
              <a:t>Кто с кем беседует?</a:t>
            </a:r>
          </a:p>
          <a:p>
            <a:pPr lvl="0"/>
            <a:r>
              <a:rPr lang="ru-RU" dirty="0" smtClean="0"/>
              <a:t>Хотя поэт не даёт описания внешности рассказчика, как вы его себе представляете? </a:t>
            </a:r>
          </a:p>
          <a:p>
            <a:pPr lvl="0"/>
            <a:r>
              <a:rPr lang="ru-RU" dirty="0" smtClean="0"/>
              <a:t>Как рассуждает старый солдат о том времени?</a:t>
            </a:r>
          </a:p>
          <a:p>
            <a:pPr lvl="0"/>
            <a:r>
              <a:rPr lang="ru-RU" dirty="0" smtClean="0"/>
              <a:t>С какой интонацией нужно прочитать эти </a:t>
            </a:r>
            <a:r>
              <a:rPr lang="ru-RU" dirty="0" smtClean="0"/>
              <a:t>строки</a:t>
            </a:r>
            <a:endParaRPr lang="ru-RU" dirty="0" smtClean="0"/>
          </a:p>
          <a:p>
            <a:pPr lvl="0"/>
            <a:r>
              <a:rPr lang="ru-RU" dirty="0" smtClean="0"/>
              <a:t>Какими словами заканчивается рассказ о сражении?</a:t>
            </a:r>
          </a:p>
          <a:p>
            <a:pPr lvl="0"/>
            <a:r>
              <a:rPr lang="ru-RU" dirty="0" smtClean="0"/>
              <a:t>Почему знакомые слова звучат по-новому?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4-014-Masterstvo-poe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1"/>
            <a:ext cx="8786874" cy="65901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Что же открыл нам поэт в «Бородино»?</a:t>
            </a:r>
          </a:p>
          <a:p>
            <a:r>
              <a:rPr lang="ru-RU" dirty="0" smtClean="0"/>
              <a:t>- Почему нас и теперь волнуют чувства участников сражения?</a:t>
            </a:r>
          </a:p>
          <a:p>
            <a:r>
              <a:rPr lang="ru-RU" dirty="0" smtClean="0"/>
              <a:t>- Что в этом стихотворении заключено такого, что оно живёт и будет жить?</a:t>
            </a:r>
          </a:p>
          <a:p>
            <a:r>
              <a:rPr lang="ru-RU" dirty="0" smtClean="0"/>
              <a:t>- Какие  чувства рождает у вас рассказ старого солдата?</a:t>
            </a:r>
          </a:p>
          <a:p>
            <a:r>
              <a:rPr lang="ru-RU" dirty="0" smtClean="0"/>
              <a:t>( гордость за наших предков, уважение к их подвигу)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рисунки,</a:t>
            </a:r>
          </a:p>
          <a:p>
            <a:r>
              <a:rPr lang="ru-RU" dirty="0" smtClean="0"/>
              <a:t>- выучить балладу наизусть.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2" y="71414"/>
            <a:ext cx="9144032" cy="67151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vstavay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4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5-004-Ljublju-Otchiznu-ja-no-strannoju-ljubovju-M.-JU.-Lermont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551" b="10546"/>
          <a:stretch>
            <a:fillRect/>
          </a:stretch>
        </p:blipFill>
        <p:spPr>
          <a:xfrm>
            <a:off x="357158" y="228578"/>
            <a:ext cx="4500594" cy="52721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4500594" cy="8620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Михаил Юрьевич Лермонтов</a:t>
            </a:r>
            <a:br>
              <a:rPr lang="ru-RU" sz="2400" b="1" dirty="0" smtClean="0"/>
            </a:br>
            <a:r>
              <a:rPr lang="ru-RU" sz="2400" b="1" dirty="0" smtClean="0"/>
              <a:t>1814-1841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2071678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Стихотворение </a:t>
            </a:r>
          </a:p>
          <a:p>
            <a:pPr algn="ctr"/>
            <a:r>
              <a:rPr lang="ru-RU" sz="2400" b="1" dirty="0" smtClean="0"/>
              <a:t>«БОРОДИНО»</a:t>
            </a:r>
          </a:p>
          <a:p>
            <a:pPr algn="ctr"/>
            <a:r>
              <a:rPr lang="ru-RU" sz="2400" b="1" dirty="0" smtClean="0"/>
              <a:t>1837 год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4810140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Всю ночь у пушек пролежали</a:t>
            </a:r>
          </a:p>
          <a:p>
            <a:pPr>
              <a:buNone/>
            </a:pPr>
            <a:r>
              <a:rPr lang="ru-RU" dirty="0" smtClean="0"/>
              <a:t>Мы без палаток, без огней,</a:t>
            </a:r>
          </a:p>
          <a:p>
            <a:pPr>
              <a:buNone/>
            </a:pPr>
            <a:r>
              <a:rPr lang="ru-RU" dirty="0" smtClean="0"/>
              <a:t>Штыки вострили да шептали</a:t>
            </a:r>
          </a:p>
          <a:p>
            <a:pPr>
              <a:buNone/>
            </a:pPr>
            <a:r>
              <a:rPr lang="ru-RU" dirty="0" smtClean="0"/>
              <a:t>Молитву родины своей.</a:t>
            </a:r>
          </a:p>
          <a:p>
            <a:pPr>
              <a:buNone/>
            </a:pPr>
            <a:r>
              <a:rPr lang="ru-RU" dirty="0" smtClean="0"/>
              <a:t>Пробили зорю барабаны,</a:t>
            </a:r>
          </a:p>
          <a:p>
            <a:pPr>
              <a:buNone/>
            </a:pPr>
            <a:r>
              <a:rPr lang="ru-RU" dirty="0" smtClean="0"/>
              <a:t>Восток туманный побелел,</a:t>
            </a:r>
          </a:p>
          <a:p>
            <a:pPr>
              <a:buNone/>
            </a:pPr>
            <a:r>
              <a:rPr lang="ru-RU" dirty="0" smtClean="0"/>
              <a:t>И от врагов удар нежданный</a:t>
            </a:r>
          </a:p>
          <a:p>
            <a:pPr>
              <a:buNone/>
            </a:pPr>
            <a:r>
              <a:rPr lang="ru-RU" dirty="0" smtClean="0"/>
              <a:t>На батарею налетел.</a:t>
            </a:r>
          </a:p>
          <a:p>
            <a:pPr>
              <a:buNone/>
            </a:pPr>
            <a:r>
              <a:rPr lang="ru-RU" dirty="0" smtClean="0"/>
              <a:t>И вождь сказал перед полками:</a:t>
            </a:r>
          </a:p>
          <a:p>
            <a:pPr>
              <a:buNone/>
            </a:pPr>
            <a:r>
              <a:rPr lang="ru-RU" dirty="0" smtClean="0"/>
              <a:t>«Ребята, не Москва ль за нами,</a:t>
            </a:r>
          </a:p>
          <a:p>
            <a:pPr>
              <a:buNone/>
            </a:pPr>
            <a:r>
              <a:rPr lang="ru-RU" dirty="0" smtClean="0"/>
              <a:t> Умрите ж под Москвой,</a:t>
            </a:r>
          </a:p>
          <a:p>
            <a:pPr>
              <a:buNone/>
            </a:pPr>
            <a:r>
              <a:rPr lang="ru-RU" dirty="0" smtClean="0"/>
              <a:t>Как наши братья умирали».</a:t>
            </a:r>
          </a:p>
          <a:p>
            <a:pPr>
              <a:buNone/>
            </a:pPr>
            <a:r>
              <a:rPr lang="ru-RU" dirty="0" smtClean="0"/>
              <a:t>И мы погибнуть обещали, </a:t>
            </a:r>
          </a:p>
          <a:p>
            <a:pPr>
              <a:buNone/>
            </a:pPr>
            <a:r>
              <a:rPr lang="ru-RU" dirty="0" smtClean="0"/>
              <a:t>И клятву верности сдержали</a:t>
            </a:r>
          </a:p>
          <a:p>
            <a:pPr>
              <a:buNone/>
            </a:pPr>
            <a:r>
              <a:rPr lang="ru-RU" dirty="0" smtClean="0"/>
              <a:t> Мы в бородинский бой.</a:t>
            </a:r>
          </a:p>
          <a:p>
            <a:pPr>
              <a:buNone/>
            </a:pPr>
            <a:r>
              <a:rPr lang="ru-RU" dirty="0" smtClean="0"/>
              <a:t>Марш, марш  Пошли вперёд, и боле</a:t>
            </a:r>
          </a:p>
          <a:p>
            <a:pPr>
              <a:buNone/>
            </a:pPr>
            <a:r>
              <a:rPr lang="ru-RU" dirty="0" smtClean="0"/>
              <a:t>Уж я не помню ничего.</a:t>
            </a:r>
          </a:p>
          <a:p>
            <a:pPr>
              <a:buNone/>
            </a:pPr>
            <a:r>
              <a:rPr lang="ru-RU" dirty="0" smtClean="0"/>
              <a:t>Шесть раз мы уступали поле</a:t>
            </a:r>
          </a:p>
          <a:p>
            <a:pPr>
              <a:buNone/>
            </a:pPr>
            <a:r>
              <a:rPr lang="ru-RU" dirty="0" smtClean="0"/>
              <a:t>Врагу и брали у него.</a:t>
            </a:r>
          </a:p>
          <a:p>
            <a:pPr>
              <a:buNone/>
            </a:pPr>
            <a:r>
              <a:rPr lang="ru-RU" dirty="0" smtClean="0"/>
              <a:t>Носились знамёна, как тени, </a:t>
            </a:r>
          </a:p>
          <a:p>
            <a:pPr>
              <a:buNone/>
            </a:pPr>
            <a:r>
              <a:rPr lang="ru-RU" dirty="0" smtClean="0"/>
              <a:t>Я спорил о могильной сени, </a:t>
            </a:r>
          </a:p>
          <a:p>
            <a:pPr>
              <a:buNone/>
            </a:pPr>
            <a:r>
              <a:rPr lang="ru-RU" dirty="0" smtClean="0"/>
              <a:t>В дыму огонь блестел,</a:t>
            </a:r>
          </a:p>
          <a:p>
            <a:pPr>
              <a:buNone/>
            </a:pPr>
            <a:r>
              <a:rPr lang="ru-RU" dirty="0" smtClean="0"/>
              <a:t>На пушки конница летала.</a:t>
            </a:r>
          </a:p>
          <a:p>
            <a:pPr>
              <a:buNone/>
            </a:pPr>
            <a:r>
              <a:rPr lang="ru-RU" dirty="0" smtClean="0"/>
              <a:t>Рука бойцов колоть устала, </a:t>
            </a:r>
          </a:p>
          <a:p>
            <a:pPr>
              <a:buNone/>
            </a:pPr>
            <a:r>
              <a:rPr lang="ru-RU" dirty="0" smtClean="0"/>
              <a:t>И ядрам пролетать мешала </a:t>
            </a:r>
          </a:p>
          <a:p>
            <a:pPr>
              <a:buNone/>
            </a:pPr>
            <a:r>
              <a:rPr lang="ru-RU" dirty="0" smtClean="0"/>
              <a:t>Гора кровавых тел.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/>
              <a:t>«Поле Бородина»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acques-Louis_David_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68056"/>
            <a:ext cx="3857652" cy="6354354"/>
          </a:xfrm>
        </p:spPr>
      </p:pic>
      <p:pic>
        <p:nvPicPr>
          <p:cNvPr id="1026" name="Рисунок 2" descr="http://upload.wikimedia.org/wikipedia/commons/thumb/9/9e/Kutuzov2_by_Daw.jpg/200px-Kutuzov2_by_D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46" y="142852"/>
            <a:ext cx="3719957" cy="639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2-001-Borodin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605" y="1142984"/>
            <a:ext cx="8639385" cy="4286280"/>
          </a:xfrm>
        </p:spPr>
      </p:pic>
      <p:pic>
        <p:nvPicPr>
          <p:cNvPr id="3" name="Opera_Ivan_Susanin_M_I_Glinka-Slavs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3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2-002-Borodi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1"/>
            <a:ext cx="8715436" cy="65365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-003-Pered-nami-dialog-byvalogo-soldata-i-molodogo-cheloveka-kotorom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973" y="190481"/>
            <a:ext cx="8604307" cy="645322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</TotalTime>
  <Words>311</Words>
  <Application>Microsoft Office PowerPoint</Application>
  <PresentationFormat>Экран (4:3)</PresentationFormat>
  <Paragraphs>52</Paragraphs>
  <Slides>29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Интегрированный урок по произведению  М.Ю. Лермонтова «Бородино»</vt:lpstr>
      <vt:lpstr>Цель: знакомство с поэтическим миром  М.Ю. Лермонтова, с идейно –художественным своеобразием баллады «Бородино»     </vt:lpstr>
      <vt:lpstr>Слайд 3</vt:lpstr>
      <vt:lpstr>Михаил Юрьевич Лермонтов 1814-1841</vt:lpstr>
      <vt:lpstr>«Поле Бородина»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Беседа</vt:lpstr>
      <vt:lpstr>Слайд 27</vt:lpstr>
      <vt:lpstr>Итог</vt:lpstr>
      <vt:lpstr>Домашнее задание: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2012-12-11T08:30:15Z</dcterms:created>
  <dcterms:modified xsi:type="dcterms:W3CDTF">2013-01-15T11:54:22Z</dcterms:modified>
</cp:coreProperties>
</file>