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7EAF463A-BC7C-46EE-9F1E-7F377CCA4891}" type="datetimeFigureOut">
              <a:rPr lang="en-US" smtClean="0"/>
              <a:pPr/>
              <a:t>11/9/2012</a:t>
            </a:fld>
            <a:endParaRPr lang="en-US"/>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11/9/2012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11/9/2012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11/9/2012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11/9/2012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11/9/2012</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11/9/2012</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7EAF463A-BC7C-46EE-9F1E-7F377CCA4891}" type="datetimeFigureOut">
              <a:rPr lang="en-US" smtClean="0"/>
              <a:pPr/>
              <a:t>11/9/2012</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EAF463A-BC7C-46EE-9F1E-7F377CCA4891}" type="datetimeFigureOut">
              <a:rPr lang="en-US" smtClean="0"/>
              <a:pPr/>
              <a:t>11/9/2012</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7EAF463A-BC7C-46EE-9F1E-7F377CCA4891}" type="datetimeFigureOut">
              <a:rPr lang="en-US" smtClean="0"/>
              <a:pPr/>
              <a:t>11/9/2012</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7EAF463A-BC7C-46EE-9F1E-7F377CCA4891}" type="datetimeFigureOut">
              <a:rPr lang="en-US" smtClean="0"/>
              <a:pPr/>
              <a:t>11/9/2012</a:t>
            </a:fld>
            <a:endParaRPr lang="en-US"/>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A483448D-3A78-4528-A469-B745A65DA480}" type="slidenum">
              <a:rPr lang="en-US" smtClean="0"/>
              <a:pPr/>
              <a:t>‹#›</a:t>
            </a:fld>
            <a:endParaRPr lang="en-US"/>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EAF463A-BC7C-46EE-9F1E-7F377CCA4891}" type="datetimeFigureOut">
              <a:rPr lang="en-US" smtClean="0"/>
              <a:pPr/>
              <a:t>11/9/2012</a:t>
            </a:fld>
            <a:endParaRPr lang="en-US"/>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4000" i="1" dirty="0" smtClean="0">
                <a:latin typeface="Times New Roman" pitchFamily="18" charset="0"/>
                <a:cs typeface="Times New Roman" pitchFamily="18" charset="0"/>
              </a:rPr>
              <a:t>«Самообразование педагога – одна из составляющих его профессиональной компетенции</a:t>
            </a:r>
            <a:r>
              <a:rPr lang="ru-RU" sz="4000" b="0" dirty="0" smtClean="0">
                <a:latin typeface="Times New Roman" pitchFamily="18" charset="0"/>
                <a:cs typeface="Times New Roman" pitchFamily="18" charset="0"/>
              </a:rPr>
              <a:t>»</a:t>
            </a:r>
            <a:r>
              <a:rPr lang="ru-RU" sz="4000" i="1" dirty="0" smtClean="0">
                <a:latin typeface="Times New Roman" pitchFamily="18" charset="0"/>
                <a:cs typeface="Times New Roman" pitchFamily="18" charset="0"/>
              </a:rPr>
              <a:t/>
            </a:r>
            <a:br>
              <a:rPr lang="ru-RU" sz="4000" i="1" dirty="0" smtClean="0">
                <a:latin typeface="Times New Roman" pitchFamily="18" charset="0"/>
                <a:cs typeface="Times New Roman" pitchFamily="18" charset="0"/>
              </a:rPr>
            </a:br>
            <a:endParaRPr lang="ru-RU" sz="4000" i="1" dirty="0">
              <a:latin typeface="Times New Roman" pitchFamily="18" charset="0"/>
              <a:cs typeface="Times New Roman" pitchFamily="18" charset="0"/>
            </a:endParaRPr>
          </a:p>
        </p:txBody>
      </p:sp>
      <p:sp>
        <p:nvSpPr>
          <p:cNvPr id="4" name="Подзаголовок 3"/>
          <p:cNvSpPr>
            <a:spLocks noGrp="1"/>
          </p:cNvSpPr>
          <p:nvPr>
            <p:ph type="subTitle" idx="1"/>
          </p:nvPr>
        </p:nvSpPr>
        <p:spPr/>
        <p:txBody>
          <a:bodyPr/>
          <a:lstStyle/>
          <a:p>
            <a:endParaRPr lang="ru-RU"/>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81000"/>
            <a:ext cx="8229600" cy="5626291"/>
          </a:xfrm>
        </p:spPr>
        <p:txBody>
          <a:bodyPr/>
          <a:lstStyle/>
          <a:p>
            <a:endParaRPr lang="ru-RU" dirty="0" smtClean="0"/>
          </a:p>
          <a:p>
            <a:endParaRPr lang="ru-RU" dirty="0" smtClean="0"/>
          </a:p>
          <a:p>
            <a:endParaRPr lang="ru-RU" dirty="0" smtClean="0"/>
          </a:p>
          <a:p>
            <a:endParaRPr lang="ru-RU" dirty="0" smtClean="0"/>
          </a:p>
          <a:p>
            <a:endParaRPr lang="ru-RU" dirty="0"/>
          </a:p>
        </p:txBody>
      </p:sp>
      <p:sp>
        <p:nvSpPr>
          <p:cNvPr id="3" name="Заголовок 2"/>
          <p:cNvSpPr>
            <a:spLocks noGrp="1"/>
          </p:cNvSpPr>
          <p:nvPr>
            <p:ph type="title"/>
          </p:nvPr>
        </p:nvSpPr>
        <p:spPr/>
        <p:txBody>
          <a:bodyPr>
            <a:normAutofit fontScale="90000"/>
          </a:bodyPr>
          <a:lstStyle/>
          <a:p>
            <a:r>
              <a:rPr lang="ru-RU" dirty="0" smtClean="0"/>
              <a:t>     </a:t>
            </a:r>
            <a:r>
              <a:rPr lang="ru-RU" sz="1300" dirty="0" smtClean="0"/>
              <a:t>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1300" dirty="0" smtClean="0"/>
              <a:t/>
            </a:r>
            <a:br>
              <a:rPr lang="ru-RU" sz="1300" dirty="0" smtClean="0"/>
            </a:br>
            <a:r>
              <a:rPr lang="ru-RU" sz="2700" dirty="0" smtClean="0">
                <a:latin typeface="Times New Roman" pitchFamily="18" charset="0"/>
                <a:cs typeface="Times New Roman" pitchFamily="18" charset="0"/>
              </a:rPr>
              <a:t>Сегодня общество испытывает самые глубокие и стремительные перемены за всю свою историю. На смену прежнему стилю жизни, когда одного образования хватало на всю жизнь, приходит новый жизненный стандарт: </a:t>
            </a:r>
            <a:r>
              <a:rPr lang="ru-RU" sz="2700" dirty="0" smtClean="0">
                <a:effectLst/>
                <a:latin typeface="Times New Roman" pitchFamily="18" charset="0"/>
                <a:cs typeface="Times New Roman" pitchFamily="18" charset="0"/>
              </a:rPr>
              <a:t>«ОБРАЗОВАНИЕ ЧЕРЕЗ ВСЮ ЖИЗНЬ». </a:t>
            </a:r>
            <a:r>
              <a:rPr lang="ru-RU" sz="2700" dirty="0" smtClean="0">
                <a:latin typeface="Times New Roman" pitchFamily="18" charset="0"/>
                <a:cs typeface="Times New Roman" pitchFamily="18" charset="0"/>
              </a:rPr>
              <a:t>Одним из показателей профессиональной компетентности учителя является его способность к самообразованию, которое проявляется в неудовлетворенности, осознании несовершенства настоящего положения образовательного процесса и стремлении к росту, самосовершенствованию.</a:t>
            </a:r>
            <a:endParaRPr lang="ru-RU" sz="2700" dirty="0">
              <a:latin typeface="Times New Roman" pitchFamily="18" charset="0"/>
              <a:cs typeface="Times New Roman" pitchFamily="18" charset="0"/>
            </a:endParaRPr>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0600" y="609600"/>
            <a:ext cx="7924800" cy="5262979"/>
          </a:xfrm>
          <a:prstGeom prst="rect">
            <a:avLst/>
          </a:prstGeom>
        </p:spPr>
        <p:txBody>
          <a:bodyPr wrap="square">
            <a:spAutoFit/>
          </a:bodyPr>
          <a:lstStyle/>
          <a:p>
            <a:r>
              <a:rPr lang="ru-RU" sz="2400" b="1" dirty="0" smtClean="0">
                <a:latin typeface="Times New Roman" pitchFamily="18" charset="0"/>
                <a:cs typeface="Times New Roman" pitchFamily="18" charset="0"/>
              </a:rPr>
              <a:t>Особенно актуальной проблема самообразования учителя стала в условиях информационного общества, где доступ к информации, умение работать с ней являются ключевыми. Совершенствование качества обучения и воспитания  напрямую зависит от уровня подготовки педагогов. Неоспоримо, что этот уровень должен постоянно расти.  Знания можно получать разными способами. На сегодняшний день учителю предлагается огромный спектр услуг повышения квалификации (курсы повышения квалификации: дистанционные, с выездом, на местах; обучающие и практические семинары; деятельность в рамках эксперимента; работа в методических объединениях и творческих группах).</a:t>
            </a:r>
            <a:endParaRPr lang="ru-RU"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9600" y="1143000"/>
            <a:ext cx="8077200" cy="3170099"/>
          </a:xfrm>
          <a:prstGeom prst="rect">
            <a:avLst/>
          </a:prstGeom>
        </p:spPr>
        <p:txBody>
          <a:bodyPr wrap="square">
            <a:spAutoFit/>
          </a:bodyPr>
          <a:lstStyle/>
          <a:p>
            <a:r>
              <a:rPr lang="ru-RU" sz="4000" b="1" i="1" dirty="0" smtClean="0">
                <a:latin typeface="Times New Roman" pitchFamily="18" charset="0"/>
                <a:cs typeface="Times New Roman" pitchFamily="18" charset="0"/>
              </a:rPr>
              <a:t>Определим </a:t>
            </a:r>
            <a:r>
              <a:rPr lang="ru-RU" sz="4000" b="1" i="1" u="sng" dirty="0" smtClean="0">
                <a:latin typeface="Times New Roman" pitchFamily="18" charset="0"/>
                <a:cs typeface="Times New Roman" pitchFamily="18" charset="0"/>
              </a:rPr>
              <a:t>составляющие</a:t>
            </a:r>
            <a:r>
              <a:rPr lang="ru-RU" sz="4000" b="1" i="1" dirty="0" smtClean="0">
                <a:latin typeface="Times New Roman" pitchFamily="18" charset="0"/>
                <a:cs typeface="Times New Roman" pitchFamily="18" charset="0"/>
              </a:rPr>
              <a:t> этой потребности, </a:t>
            </a:r>
            <a:r>
              <a:rPr lang="ru-RU" sz="4000" b="1" i="1" u="sng" dirty="0" smtClean="0">
                <a:latin typeface="Times New Roman" pitchFamily="18" charset="0"/>
                <a:cs typeface="Times New Roman" pitchFamily="18" charset="0"/>
              </a:rPr>
              <a:t>мотивы, </a:t>
            </a:r>
            <a:r>
              <a:rPr lang="ru-RU" sz="4000" b="1" i="1" dirty="0" smtClean="0">
                <a:latin typeface="Times New Roman" pitchFamily="18" charset="0"/>
                <a:cs typeface="Times New Roman" pitchFamily="18" charset="0"/>
              </a:rPr>
              <a:t>побуждающие учителя к самообразованию. </a:t>
            </a:r>
            <a:r>
              <a:rPr lang="ru-RU" sz="4000" b="1" dirty="0" smtClean="0"/>
              <a:t/>
            </a:r>
            <a:br>
              <a:rPr lang="ru-RU" sz="4000" b="1" dirty="0" smtClean="0"/>
            </a:br>
            <a:endParaRPr lang="ru-RU" sz="4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457200"/>
            <a:ext cx="8305800" cy="2308324"/>
          </a:xfrm>
          <a:prstGeom prst="rect">
            <a:avLst/>
          </a:prstGeom>
        </p:spPr>
        <p:txBody>
          <a:bodyPr wrap="square">
            <a:spAutoFit/>
          </a:bodyPr>
          <a:lstStyle/>
          <a:p>
            <a:r>
              <a:rPr lang="ru-RU" sz="2400" b="1" i="1" u="sng" dirty="0" smtClean="0">
                <a:latin typeface="Times New Roman" pitchFamily="18" charset="0"/>
                <a:cs typeface="Times New Roman" pitchFamily="18" charset="0"/>
              </a:rPr>
              <a:t>1.Ежедневная работа с информацией</a:t>
            </a:r>
            <a:r>
              <a:rPr lang="ru-RU" sz="2400" u="sng"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Готовясь к уроку, выступлению, родительскому собранию, классному часу, общешкольному мероприятию, олимпиаде и др. у учителя возникает необходимость поиска и анализа новой информации</a:t>
            </a:r>
            <a:r>
              <a:rPr lang="ru-RU" sz="2400" dirty="0" smtClean="0"/>
              <a:t/>
            </a:r>
            <a:br>
              <a:rPr lang="ru-RU" sz="2400" dirty="0" smtClean="0"/>
            </a:br>
            <a:endParaRPr lang="ru-RU" sz="2400" dirty="0"/>
          </a:p>
        </p:txBody>
      </p:sp>
      <p:sp>
        <p:nvSpPr>
          <p:cNvPr id="3" name="Прямоугольник 2"/>
          <p:cNvSpPr/>
          <p:nvPr/>
        </p:nvSpPr>
        <p:spPr>
          <a:xfrm>
            <a:off x="457200" y="2667000"/>
            <a:ext cx="8305800" cy="2585323"/>
          </a:xfrm>
          <a:prstGeom prst="rect">
            <a:avLst/>
          </a:prstGeom>
        </p:spPr>
        <p:txBody>
          <a:bodyPr wrap="square">
            <a:spAutoFit/>
          </a:bodyPr>
          <a:lstStyle/>
          <a:p>
            <a:r>
              <a:rPr lang="ru-RU" sz="2400" b="1" i="1" u="sng" dirty="0" smtClean="0">
                <a:latin typeface="Times New Roman" pitchFamily="18" charset="0"/>
                <a:cs typeface="Times New Roman" pitchFamily="18" charset="0"/>
              </a:rPr>
              <a:t>2.Желание творчества</a:t>
            </a:r>
            <a:r>
              <a:rPr lang="ru-RU" sz="2400" i="1" u="sng" dirty="0" smtClean="0">
                <a:latin typeface="Times New Roman" pitchFamily="18" charset="0"/>
                <a:cs typeface="Times New Roman" pitchFamily="18" charset="0"/>
              </a:rPr>
              <a:t>.</a:t>
            </a:r>
            <a:r>
              <a:rPr lang="ru-RU" sz="2400" u="sng"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Учитель – профессия творческая. Творческий человек не сможет из года в год работать по одному и тому же пожелтевшему поурочному плану или сценарию, читать одни и те же доклады. Должно появиться желание большего. Работа должна быть интересной и доставлять удовольствие.</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533400" y="571500"/>
            <a:ext cx="7543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ru-RU" sz="24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3.Стремительный рост современной науки.</a:t>
            </a:r>
            <a:r>
              <a:rPr kumimoji="0" lang="ru-RU" sz="2400" b="0" i="0" u="sng"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Особенно психологии и педагогики.</a:t>
            </a:r>
          </a:p>
          <a:p>
            <a:pPr fontAlgn="base">
              <a:spcBef>
                <a:spcPct val="0"/>
              </a:spcBef>
              <a:spcAft>
                <a:spcPct val="0"/>
              </a:spcAft>
            </a:pPr>
            <a:r>
              <a:rPr lang="ru-RU" sz="2400" b="1" i="1" dirty="0" smtClean="0"/>
              <a:t> </a:t>
            </a:r>
            <a:r>
              <a:rPr lang="ru-RU" sz="2400" b="1" i="1" u="sng" dirty="0" smtClean="0">
                <a:latin typeface="Times New Roman" pitchFamily="18" charset="0"/>
                <a:cs typeface="Times New Roman" pitchFamily="18" charset="0"/>
              </a:rPr>
              <a:t>4.Изменения, происходящие в жизни общества.</a:t>
            </a:r>
            <a:r>
              <a:rPr lang="ru-RU" sz="2400" dirty="0" smtClean="0"/>
              <a:t> </a:t>
            </a:r>
            <a:r>
              <a:rPr lang="ru-RU" sz="2400" dirty="0" smtClean="0">
                <a:latin typeface="Times New Roman" pitchFamily="18" charset="0"/>
                <a:cs typeface="Times New Roman" pitchFamily="18" charset="0"/>
              </a:rPr>
              <a:t>Эти изменения в первую очередь отражаются на учениках, формируют их мировоззрение, и соответственно, очень часто, формируют образ учителя как «несовременного человека».</a:t>
            </a:r>
            <a:r>
              <a:rPr lang="ru-RU" sz="2400" b="1" i="1" dirty="0" smtClean="0"/>
              <a:t> </a:t>
            </a:r>
          </a:p>
          <a:p>
            <a:pPr fontAlgn="base">
              <a:spcBef>
                <a:spcPct val="0"/>
              </a:spcBef>
              <a:spcAft>
                <a:spcPct val="0"/>
              </a:spcAft>
            </a:pPr>
            <a:r>
              <a:rPr lang="ru-RU" sz="2400" b="1" i="1" u="sng" dirty="0" smtClean="0">
                <a:latin typeface="Times New Roman" pitchFamily="18" charset="0"/>
                <a:cs typeface="Times New Roman" pitchFamily="18" charset="0"/>
              </a:rPr>
              <a:t>5.Общественное мнение</a:t>
            </a:r>
            <a:r>
              <a:rPr lang="ru-RU" sz="2400" i="1" u="sng"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Учителю не безразлично, считают его «хорошим» или «плохим». Плохим учителем быть обидно.</a:t>
            </a:r>
            <a:br>
              <a:rPr lang="ru-RU" sz="2400" dirty="0" smtClean="0">
                <a:latin typeface="Times New Roman" pitchFamily="18" charset="0"/>
                <a:cs typeface="Times New Roman" pitchFamily="18" charset="0"/>
              </a:rPr>
            </a:br>
            <a:endParaRPr lang="ru-RU" sz="2400"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 y="381000"/>
            <a:ext cx="8229600" cy="1569660"/>
          </a:xfrm>
          <a:prstGeom prst="rect">
            <a:avLst/>
          </a:prstGeom>
        </p:spPr>
        <p:txBody>
          <a:bodyPr wrap="square">
            <a:spAutoFit/>
          </a:bodyPr>
          <a:lstStyle/>
          <a:p>
            <a:endParaRPr lang="ru-RU" sz="2400" b="1" i="1" u="sng" dirty="0" smtClean="0">
              <a:latin typeface="Times New Roman" pitchFamily="18" charset="0"/>
              <a:cs typeface="Times New Roman" pitchFamily="18" charset="0"/>
            </a:endParaRPr>
          </a:p>
          <a:p>
            <a:r>
              <a:rPr lang="ru-RU" sz="2400" b="1" i="1" u="sng" dirty="0" smtClean="0">
                <a:latin typeface="Times New Roman" pitchFamily="18" charset="0"/>
                <a:cs typeface="Times New Roman" pitchFamily="18" charset="0"/>
              </a:rPr>
              <a:t>6.Конкуренция.</a:t>
            </a:r>
            <a:r>
              <a:rPr lang="ru-RU" sz="2400" u="sng"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Не секрет, что многие родители, приводя ребенка в школу, просятся в класс к конкретному учителю, предметнику или классному руководителю. </a:t>
            </a:r>
            <a:endParaRPr lang="ru-RU" dirty="0"/>
          </a:p>
        </p:txBody>
      </p:sp>
      <p:sp>
        <p:nvSpPr>
          <p:cNvPr id="3" name="Прямоугольник 2"/>
          <p:cNvSpPr/>
          <p:nvPr/>
        </p:nvSpPr>
        <p:spPr>
          <a:xfrm>
            <a:off x="533400" y="228600"/>
            <a:ext cx="8153400" cy="5447645"/>
          </a:xfrm>
          <a:prstGeom prst="rect">
            <a:avLst/>
          </a:prstGeom>
        </p:spPr>
        <p:txBody>
          <a:bodyPr wrap="square">
            <a:spAutoFit/>
          </a:bodyPr>
          <a:lstStyle/>
          <a:p>
            <a:endParaRPr lang="ru-RU" b="1" i="1" dirty="0" smtClean="0"/>
          </a:p>
          <a:p>
            <a:endParaRPr lang="ru-RU" b="1" i="1" dirty="0" smtClean="0"/>
          </a:p>
          <a:p>
            <a:endParaRPr lang="ru-RU" b="1" i="1" dirty="0" smtClean="0"/>
          </a:p>
          <a:p>
            <a:endParaRPr lang="ru-RU" b="1" i="1" dirty="0" smtClean="0"/>
          </a:p>
          <a:p>
            <a:endParaRPr lang="ru-RU" b="1" i="1" dirty="0" smtClean="0"/>
          </a:p>
          <a:p>
            <a:endParaRPr lang="ru-RU" b="1" i="1" dirty="0" smtClean="0"/>
          </a:p>
          <a:p>
            <a:r>
              <a:rPr lang="ru-RU" sz="2400" b="1" i="1" u="sng" dirty="0" smtClean="0">
                <a:latin typeface="Times New Roman" pitchFamily="18" charset="0"/>
                <a:cs typeface="Times New Roman" pitchFamily="18" charset="0"/>
              </a:rPr>
              <a:t>7.Материальное стимулирование</a:t>
            </a:r>
            <a:r>
              <a:rPr lang="ru-RU" sz="2400" i="1" u="sng"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Категория учителя, мнение аттестационной комиссии, премии, надбавки, а может быть даже звания и правительственные награды – все это зависит от квалификации и мастерства учителя. Без постоянного усвоения новых знаний этого не добиться.</a:t>
            </a:r>
            <a:r>
              <a:rPr lang="ru-RU" sz="2400" b="1" i="1" dirty="0" smtClean="0">
                <a:latin typeface="Times New Roman" pitchFamily="18" charset="0"/>
                <a:cs typeface="Times New Roman" pitchFamily="18" charset="0"/>
              </a:rPr>
              <a:t> </a:t>
            </a:r>
            <a:r>
              <a:rPr lang="ru-RU" sz="2400" b="1" i="1" u="sng" dirty="0" smtClean="0">
                <a:latin typeface="Times New Roman" pitchFamily="18" charset="0"/>
                <a:cs typeface="Times New Roman" pitchFamily="18" charset="0"/>
              </a:rPr>
              <a:t>8.Интерес.</a:t>
            </a:r>
            <a:r>
              <a:rPr lang="ru-RU" sz="2400" u="sng"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Учиться    просто   интересно.  Как   человек,   который ежедневно учит, не будет постоянно учиться - вправе ли он тогда преподавать?</a:t>
            </a:r>
            <a:r>
              <a:rPr lang="ru-RU" sz="2400" dirty="0" smtClean="0"/>
              <a:t>  </a:t>
            </a:r>
          </a:p>
          <a:p>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228600"/>
            <a:ext cx="8610600" cy="5632311"/>
          </a:xfrm>
          <a:prstGeom prst="rect">
            <a:avLst/>
          </a:prstGeom>
        </p:spPr>
        <p:txBody>
          <a:bodyPr wrap="square">
            <a:spAutoFit/>
          </a:bodyPr>
          <a:lstStyle/>
          <a:p>
            <a:r>
              <a:rPr lang="ru-RU" dirty="0" smtClean="0"/>
              <a:t>     </a:t>
            </a:r>
            <a:r>
              <a:rPr lang="ru-RU" sz="2400" b="1" u="sng" dirty="0" smtClean="0">
                <a:latin typeface="Times New Roman" pitchFamily="18" charset="0"/>
                <a:cs typeface="Times New Roman" pitchFamily="18" charset="0"/>
              </a:rPr>
              <a:t> 9.</a:t>
            </a:r>
            <a:r>
              <a:rPr lang="ru-RU" sz="2400" b="1" i="1" u="sng" dirty="0" smtClean="0">
                <a:latin typeface="Times New Roman" pitchFamily="18" charset="0"/>
                <a:cs typeface="Times New Roman" pitchFamily="18" charset="0"/>
              </a:rPr>
              <a:t>Эффект заражения</a:t>
            </a:r>
            <a:r>
              <a:rPr lang="ru-RU" sz="2400" dirty="0" smtClean="0">
                <a:latin typeface="Times New Roman" pitchFamily="18" charset="0"/>
                <a:cs typeface="Times New Roman" pitchFamily="18" charset="0"/>
              </a:rPr>
              <a:t> – еще один прием  побуждения педагогов к самообразованию.  Это когда в образовательном учреждении разработан и реализуется  масштабный интересный проект, в котором задействовано большинство педагогов, детей. В этом случае даже противникам самообразования приходится невольно втягиваться  в осуществление проекта, а для этого нужно что-то почитать, подготовиться, «покопаться» в Интернете и т.п., что являет собой  процесс самообразования.</a:t>
            </a:r>
            <a:r>
              <a:rPr lang="ru-RU" sz="2400" b="1" i="1" dirty="0" smtClean="0">
                <a:latin typeface="Times New Roman" pitchFamily="18" charset="0"/>
                <a:cs typeface="Times New Roman" pitchFamily="18" charset="0"/>
              </a:rPr>
              <a:t> </a:t>
            </a:r>
            <a:r>
              <a:rPr lang="ru-RU" sz="2400" b="1" i="1" u="sng" dirty="0" smtClean="0">
                <a:latin typeface="Times New Roman" pitchFamily="18" charset="0"/>
                <a:cs typeface="Times New Roman" pitchFamily="18" charset="0"/>
              </a:rPr>
              <a:t>10.Приглашение в образовательное учреждение</a:t>
            </a:r>
            <a:r>
              <a:rPr lang="ru-RU" sz="2400" dirty="0" smtClean="0">
                <a:latin typeface="Times New Roman" pitchFamily="18" charset="0"/>
                <a:cs typeface="Times New Roman" pitchFamily="18" charset="0"/>
              </a:rPr>
              <a:t> для выступления ярких, </a:t>
            </a:r>
            <a:r>
              <a:rPr lang="ru-RU" sz="2400" dirty="0" err="1" smtClean="0">
                <a:latin typeface="Times New Roman" pitchFamily="18" charset="0"/>
                <a:cs typeface="Times New Roman" pitchFamily="18" charset="0"/>
              </a:rPr>
              <a:t>креативных</a:t>
            </a:r>
            <a:r>
              <a:rPr lang="ru-RU" sz="2400" dirty="0" smtClean="0">
                <a:latin typeface="Times New Roman" pitchFamily="18" charset="0"/>
                <a:cs typeface="Times New Roman" pitchFamily="18" charset="0"/>
              </a:rPr>
              <a:t> людей и не только из сферы образования. Такие встречи  могут стать внешними побудителями саморазвития у отдельных  педагогов. </a:t>
            </a:r>
          </a:p>
          <a:p>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304800"/>
            <a:ext cx="8686800" cy="3785652"/>
          </a:xfrm>
          <a:prstGeom prst="rect">
            <a:avLst/>
          </a:prstGeom>
        </p:spPr>
        <p:txBody>
          <a:bodyPr wrap="square">
            <a:spAutoFit/>
          </a:bodyPr>
          <a:lstStyle/>
          <a:p>
            <a:r>
              <a:rPr lang="ru-RU" sz="2400" b="1" i="1" u="sng" dirty="0" smtClean="0">
                <a:latin typeface="Times New Roman" pitchFamily="18" charset="0"/>
                <a:cs typeface="Times New Roman" pitchFamily="18" charset="0"/>
              </a:rPr>
              <a:t>11.Личностная </a:t>
            </a:r>
            <a:r>
              <a:rPr lang="ru-RU" sz="2400" b="1" i="1" u="sng" dirty="0" err="1" smtClean="0">
                <a:latin typeface="Times New Roman" pitchFamily="18" charset="0"/>
                <a:cs typeface="Times New Roman" pitchFamily="18" charset="0"/>
              </a:rPr>
              <a:t>проблематизация</a:t>
            </a:r>
            <a:r>
              <a:rPr lang="ru-RU" sz="2400" b="1" i="1" u="sng" dirty="0" smtClean="0">
                <a:latin typeface="Times New Roman" pitchFamily="18" charset="0"/>
                <a:cs typeface="Times New Roman" pitchFamily="18" charset="0"/>
              </a:rPr>
              <a:t>.</a:t>
            </a:r>
            <a:r>
              <a:rPr lang="ru-RU" sz="2400" b="1" u="sng"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Речь идет о том, чтобы,  подать  педагогу идею, которая бы именно его заинтересовала и вывела на чтение литературы, поиск способов реализации в интернете,  т.е. побудила бы заняться самообразованием в интересах своего профессионального роста</a:t>
            </a:r>
          </a:p>
          <a:p>
            <a:endParaRPr lang="ru-RU" sz="2400" dirty="0" smtClean="0">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p:txBody>
      </p:sp>
      <p:sp>
        <p:nvSpPr>
          <p:cNvPr id="4" name="Прямоугольник 3"/>
          <p:cNvSpPr/>
          <p:nvPr/>
        </p:nvSpPr>
        <p:spPr>
          <a:xfrm>
            <a:off x="228600" y="2286000"/>
            <a:ext cx="8915400" cy="2677656"/>
          </a:xfrm>
          <a:prstGeom prst="rect">
            <a:avLst/>
          </a:prstGeom>
        </p:spPr>
        <p:txBody>
          <a:bodyPr wrap="square">
            <a:spAutoFit/>
          </a:bodyPr>
          <a:lstStyle/>
          <a:p>
            <a:pPr lvl="0" fontAlgn="base">
              <a:spcBef>
                <a:spcPct val="0"/>
              </a:spcBef>
              <a:spcAft>
                <a:spcPct val="0"/>
              </a:spcAft>
            </a:pPr>
            <a:r>
              <a:rPr lang="ru-RU" sz="2400" b="1" u="sng" dirty="0" smtClean="0">
                <a:latin typeface="Times New Roman" pitchFamily="18" charset="0"/>
                <a:ea typeface="Calibri" pitchFamily="34" charset="0"/>
                <a:cs typeface="Times New Roman" pitchFamily="18" charset="0"/>
              </a:rPr>
              <a:t>В заключении  </a:t>
            </a:r>
            <a:r>
              <a:rPr lang="ru-RU" sz="2400" dirty="0" smtClean="0">
                <a:latin typeface="Times New Roman" pitchFamily="18" charset="0"/>
                <a:ea typeface="Calibri" pitchFamily="34" charset="0"/>
                <a:cs typeface="Times New Roman" pitchFamily="18" charset="0"/>
              </a:rPr>
              <a:t>можно с большой уверенностью</a:t>
            </a:r>
            <a:r>
              <a:rPr lang="ru-RU" sz="2400" dirty="0" smtClean="0">
                <a:latin typeface="Calibri"/>
                <a:ea typeface="Calibri" pitchFamily="34" charset="0"/>
                <a:cs typeface="Times New Roman" pitchFamily="18" charset="0"/>
              </a:rPr>
              <a:t> </a:t>
            </a:r>
            <a:r>
              <a:rPr lang="ru-RU" sz="2400" dirty="0" smtClean="0">
                <a:latin typeface="Times New Roman" pitchFamily="18" charset="0"/>
                <a:ea typeface="Calibri" pitchFamily="34" charset="0"/>
                <a:cs typeface="Times New Roman" pitchFamily="18" charset="0"/>
              </a:rPr>
              <a:t> предполагать , что самообразование</a:t>
            </a:r>
            <a:r>
              <a:rPr lang="ru-RU" sz="2400" dirty="0" smtClean="0">
                <a:latin typeface="Calibri"/>
                <a:ea typeface="Calibri" pitchFamily="34" charset="0"/>
                <a:cs typeface="Times New Roman" pitchFamily="18" charset="0"/>
              </a:rPr>
              <a:t>  </a:t>
            </a:r>
            <a:r>
              <a:rPr lang="ru-RU" sz="2400" u="sng" dirty="0" smtClean="0">
                <a:latin typeface="Times New Roman" pitchFamily="18" charset="0"/>
                <a:ea typeface="Calibri" pitchFamily="34" charset="0"/>
                <a:cs typeface="Times New Roman" pitchFamily="18" charset="0"/>
              </a:rPr>
              <a:t>может</a:t>
            </a:r>
            <a:r>
              <a:rPr lang="ru-RU" sz="2400" u="sng" dirty="0" smtClean="0">
                <a:latin typeface="Calibri"/>
                <a:ea typeface="Calibri" pitchFamily="34" charset="0"/>
                <a:cs typeface="Times New Roman" pitchFamily="18" charset="0"/>
              </a:rPr>
              <a:t> </a:t>
            </a:r>
            <a:r>
              <a:rPr lang="ru-RU" sz="2400" dirty="0" smtClean="0">
                <a:latin typeface="Times New Roman" pitchFamily="18" charset="0"/>
                <a:ea typeface="Calibri" pitchFamily="34" charset="0"/>
                <a:cs typeface="Times New Roman" pitchFamily="18" charset="0"/>
              </a:rPr>
              <a:t>стать</a:t>
            </a:r>
            <a:r>
              <a:rPr lang="ru-RU" sz="2400" dirty="0" smtClean="0">
                <a:latin typeface="Calibri"/>
                <a:ea typeface="Calibri" pitchFamily="34" charset="0"/>
                <a:cs typeface="Times New Roman" pitchFamily="18" charset="0"/>
              </a:rPr>
              <a:t> </a:t>
            </a:r>
            <a:r>
              <a:rPr lang="ru-RU" sz="2400" dirty="0" smtClean="0">
                <a:latin typeface="Times New Roman" pitchFamily="18" charset="0"/>
                <a:ea typeface="Calibri" pitchFamily="34" charset="0"/>
                <a:cs typeface="Times New Roman" pitchFamily="18" charset="0"/>
              </a:rPr>
              <a:t> осознанной потребностью каждого педагога. Все зависит от технологических</a:t>
            </a:r>
            <a:r>
              <a:rPr lang="ru-RU" sz="2400" dirty="0" smtClean="0">
                <a:latin typeface="Calibri"/>
                <a:ea typeface="Calibri" pitchFamily="34" charset="0"/>
                <a:cs typeface="Times New Roman" pitchFamily="18" charset="0"/>
              </a:rPr>
              <a:t> </a:t>
            </a:r>
            <a:r>
              <a:rPr lang="ru-RU" sz="2400" dirty="0" smtClean="0">
                <a:latin typeface="Times New Roman" pitchFamily="18" charset="0"/>
                <a:ea typeface="Calibri" pitchFamily="34" charset="0"/>
                <a:cs typeface="Times New Roman" pitchFamily="18" charset="0"/>
              </a:rPr>
              <a:t> и психологических подходов в</a:t>
            </a:r>
            <a:r>
              <a:rPr lang="ru-RU" sz="2400" dirty="0" smtClean="0">
                <a:latin typeface="Calibri"/>
                <a:ea typeface="Calibri" pitchFamily="34" charset="0"/>
                <a:cs typeface="Times New Roman" pitchFamily="18" charset="0"/>
              </a:rPr>
              <a:t>  </a:t>
            </a:r>
            <a:r>
              <a:rPr lang="ru-RU" sz="2400" dirty="0" smtClean="0">
                <a:latin typeface="Times New Roman" pitchFamily="18" charset="0"/>
                <a:ea typeface="Calibri" pitchFamily="34" charset="0"/>
                <a:cs typeface="Times New Roman" pitchFamily="18" charset="0"/>
              </a:rPr>
              <a:t> управлении</a:t>
            </a:r>
            <a:r>
              <a:rPr lang="ru-RU" sz="2400" dirty="0" smtClean="0">
                <a:latin typeface="Calibri"/>
                <a:ea typeface="Calibri" pitchFamily="34" charset="0"/>
                <a:cs typeface="Times New Roman" pitchFamily="18" charset="0"/>
              </a:rPr>
              <a:t> </a:t>
            </a:r>
            <a:r>
              <a:rPr lang="ru-RU" sz="2400" dirty="0" smtClean="0">
                <a:latin typeface="Times New Roman" pitchFamily="18" charset="0"/>
                <a:ea typeface="Calibri" pitchFamily="34" charset="0"/>
                <a:cs typeface="Times New Roman" pitchFamily="18" charset="0"/>
              </a:rPr>
              <a:t> этого процесса в педагогическом коллективе. Без самообразования</a:t>
            </a:r>
            <a:r>
              <a:rPr lang="ru-RU" sz="2400" dirty="0" smtClean="0">
                <a:latin typeface="Calibri"/>
                <a:ea typeface="Calibri" pitchFamily="34" charset="0"/>
                <a:cs typeface="Times New Roman" pitchFamily="18" charset="0"/>
              </a:rPr>
              <a:t> </a:t>
            </a:r>
            <a:r>
              <a:rPr lang="ru-RU" sz="2400" dirty="0" smtClean="0">
                <a:latin typeface="Times New Roman" pitchFamily="18" charset="0"/>
                <a:ea typeface="Calibri" pitchFamily="34" charset="0"/>
                <a:cs typeface="Times New Roman" pitchFamily="18" charset="0"/>
              </a:rPr>
              <a:t> методическая работа в школе никогда не может достичь оптимального, то есть наивысшего возможного эффекта.</a:t>
            </a:r>
            <a:endParaRPr lang="ru-RU" sz="2400" dirty="0" smtClean="0">
              <a:latin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121</TotalTime>
  <Words>106</Words>
  <PresentationFormat>Экран (4:3)</PresentationFormat>
  <Paragraphs>30</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Открытая</vt:lpstr>
      <vt:lpstr>«Самообразование педагога – одна из составляющих его профессиональной компетенции» </vt:lpstr>
      <vt:lpstr>                           Сегодня общество испытывает самые глубокие и стремительные перемены за всю свою историю. На смену прежнему стилю жизни, когда одного образования хватало на всю жизнь, приходит новый жизненный стандарт: «ОБРАЗОВАНИЕ ЧЕРЕЗ ВСЮ ЖИЗНЬ». Одним из показателей профессиональной компетентности учителя является его способность к самообразованию, которое проявляется в неудовлетворенности, осознании несовершенства настоящего положения образовательного процесса и стремлении к росту, самосовершенствованию.</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«Самообразование педагога – одна из составляющих его профессиональной компетенции» </dc:title>
  <cp:lastModifiedBy>User</cp:lastModifiedBy>
  <cp:revision>14</cp:revision>
  <dcterms:modified xsi:type="dcterms:W3CDTF">2012-11-09T06:29:50Z</dcterms:modified>
</cp:coreProperties>
</file>