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76"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914400" rtl="0" latinLnBrk="0">
      <a:defRPr sz="1800" kern="1200">
        <a:solidFill>
          <a:schemeClr val="tx1"/>
        </a:solidFill>
        <a:latin typeface="+mn-lt"/>
        <a:ea typeface="+mn-ea"/>
        <a:cs typeface="+mn-cs"/>
      </a:defRPr>
    </a:lvl1pPr>
    <a:lvl2pPr marL="457200" algn="l" defTabSz="914400" rtl="0" latinLnBrk="0">
      <a:defRPr sz="1800" kern="1200">
        <a:solidFill>
          <a:schemeClr val="tx1"/>
        </a:solidFill>
        <a:latin typeface="+mn-lt"/>
        <a:ea typeface="+mn-ea"/>
        <a:cs typeface="+mn-cs"/>
      </a:defRPr>
    </a:lvl2pPr>
    <a:lvl3pPr marL="914400" algn="l" defTabSz="914400" rtl="0" latinLnBrk="0">
      <a:defRPr sz="1800" kern="1200">
        <a:solidFill>
          <a:schemeClr val="tx1"/>
        </a:solidFill>
        <a:latin typeface="+mn-lt"/>
        <a:ea typeface="+mn-ea"/>
        <a:cs typeface="+mn-cs"/>
      </a:defRPr>
    </a:lvl3pPr>
    <a:lvl4pPr marL="1371600" algn="l" defTabSz="914400" rtl="0" latinLnBrk="0">
      <a:defRPr sz="1800" kern="1200">
        <a:solidFill>
          <a:schemeClr val="tx1"/>
        </a:solidFill>
        <a:latin typeface="+mn-lt"/>
        <a:ea typeface="+mn-ea"/>
        <a:cs typeface="+mn-cs"/>
      </a:defRPr>
    </a:lvl4pPr>
    <a:lvl5pPr marL="1828800" algn="l" defTabSz="914400" rtl="0" latinLnBrk="0">
      <a:defRPr sz="1800" kern="1200">
        <a:solidFill>
          <a:schemeClr val="tx1"/>
        </a:solidFill>
        <a:latin typeface="+mn-lt"/>
        <a:ea typeface="+mn-ea"/>
        <a:cs typeface="+mn-cs"/>
      </a:defRPr>
    </a:lvl5pPr>
    <a:lvl6pPr marL="2286000" algn="l" defTabSz="914400" rtl="0" latinLnBrk="0">
      <a:defRPr sz="1800" kern="1200">
        <a:solidFill>
          <a:schemeClr val="tx1"/>
        </a:solidFill>
        <a:latin typeface="+mn-lt"/>
        <a:ea typeface="+mn-ea"/>
        <a:cs typeface="+mn-cs"/>
      </a:defRPr>
    </a:lvl6pPr>
    <a:lvl7pPr marL="2743200" algn="l" defTabSz="914400" rtl="0" latinLnBrk="0">
      <a:defRPr sz="1800" kern="1200">
        <a:solidFill>
          <a:schemeClr val="tx1"/>
        </a:solidFill>
        <a:latin typeface="+mn-lt"/>
        <a:ea typeface="+mn-ea"/>
        <a:cs typeface="+mn-cs"/>
      </a:defRPr>
    </a:lvl7pPr>
    <a:lvl8pPr marL="3200400" algn="l" defTabSz="914400" rtl="0" latinLnBrk="0">
      <a:defRPr sz="1800" kern="1200">
        <a:solidFill>
          <a:schemeClr val="tx1"/>
        </a:solidFill>
        <a:latin typeface="+mn-lt"/>
        <a:ea typeface="+mn-ea"/>
        <a:cs typeface="+mn-cs"/>
      </a:defRPr>
    </a:lvl8pPr>
    <a:lvl9pPr marL="3657600" algn="l" defTabSz="914400" rtl="0" latinLnBrk="0">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8" d="100"/>
          <a:sy n="88" d="100"/>
        </p:scale>
        <p:origin x="-1062"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0" name="Прямоугольный треугольник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Заголовок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grpSp>
        <p:nvGrpSpPr>
          <p:cNvPr id="2" name="Группа 1"/>
          <p:cNvGrpSpPr/>
          <p:nvPr/>
        </p:nvGrpSpPr>
        <p:grpSpPr>
          <a:xfrm>
            <a:off x="-3765" y="4953000"/>
            <a:ext cx="9147765" cy="1912088"/>
            <a:chOff x="-3765" y="4832896"/>
            <a:chExt cx="9147765" cy="2032192"/>
          </a:xfrm>
        </p:grpSpPr>
        <p:sp>
          <p:nvSpPr>
            <p:cNvPr id="7" name="Полилиния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Полилиния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Полилиния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Прямая соединительная линия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Дата 29"/>
          <p:cNvSpPr>
            <a:spLocks noGrp="1"/>
          </p:cNvSpPr>
          <p:nvPr>
            <p:ph type="dt" sz="half" idx="10"/>
          </p:nvPr>
        </p:nvSpPr>
        <p:spPr/>
        <p:txBody>
          <a:bodyPr/>
          <a:lstStyle>
            <a:lvl1pPr>
              <a:defRPr>
                <a:solidFill>
                  <a:srgbClr val="FFFFFF"/>
                </a:solidFill>
              </a:defRPr>
            </a:lvl1pPr>
            <a:extLst/>
          </a:lstStyle>
          <a:p>
            <a:fld id="{7EAF463A-BC7C-46EE-9F1E-7F377CCA4891}" type="datetimeFigureOut">
              <a:rPr lang="en-US" smtClean="0"/>
              <a:pPr/>
              <a:t>11/9/2012</a:t>
            </a:fld>
            <a:endParaRPr lang="en-US"/>
          </a:p>
        </p:txBody>
      </p:sp>
      <p:sp>
        <p:nvSpPr>
          <p:cNvPr id="19" name="Нижний колонтитул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Номер слайда 26"/>
          <p:cNvSpPr>
            <a:spLocks noGrp="1"/>
          </p:cNvSpPr>
          <p:nvPr>
            <p:ph type="sldNum" sz="quarter" idx="12"/>
          </p:nvPr>
        </p:nvSpPr>
        <p:spPr/>
        <p:txBody>
          <a:bodyPr/>
          <a:lstStyle>
            <a:lvl1pPr>
              <a:defRPr>
                <a:solidFill>
                  <a:srgbClr val="FFFFFF"/>
                </a:solidFill>
              </a:defRPr>
            </a:lvl1pPr>
            <a:extLst/>
          </a:lstStyle>
          <a:p>
            <a:fld id="{A483448D-3A78-4528-A469-B745A65DA48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1481329"/>
            <a:ext cx="8229600" cy="438607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7EAF463A-BC7C-46EE-9F1E-7F377CCA4891}" type="datetimeFigureOut">
              <a:rPr lang="en-US" smtClean="0"/>
              <a:pPr/>
              <a:t>11/9/2012</a:t>
            </a:fld>
            <a:endParaRPr lang="en-US"/>
          </a:p>
        </p:txBody>
      </p:sp>
      <p:sp>
        <p:nvSpPr>
          <p:cNvPr id="5" name="Нижний колонтитул 4"/>
          <p:cNvSpPr>
            <a:spLocks noGrp="1"/>
          </p:cNvSpPr>
          <p:nvPr>
            <p:ph type="ftr" sz="quarter" idx="11"/>
          </p:nvPr>
        </p:nvSpPr>
        <p:spPr/>
        <p:txBody>
          <a:bodyPr/>
          <a:lstStyle>
            <a:extLst/>
          </a:lstStyle>
          <a:p>
            <a:endParaRPr lang="en-US"/>
          </a:p>
        </p:txBody>
      </p:sp>
      <p:sp>
        <p:nvSpPr>
          <p:cNvPr id="6" name="Номер слайда 5"/>
          <p:cNvSpPr>
            <a:spLocks noGrp="1"/>
          </p:cNvSpPr>
          <p:nvPr>
            <p:ph type="sldNum" sz="quarter" idx="12"/>
          </p:nvPr>
        </p:nvSpPr>
        <p:spPr/>
        <p:txBody>
          <a:bodyPr/>
          <a:lstStyle>
            <a:extLst/>
          </a:lstStyle>
          <a:p>
            <a:fld id="{A483448D-3A78-4528-A469-B745A65DA48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44013" y="274640"/>
            <a:ext cx="1777470" cy="5592761"/>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1"/>
            <a:ext cx="6324600" cy="5592760"/>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7EAF463A-BC7C-46EE-9F1E-7F377CCA4891}" type="datetimeFigureOut">
              <a:rPr lang="en-US" smtClean="0"/>
              <a:pPr/>
              <a:t>11/9/2012</a:t>
            </a:fld>
            <a:endParaRPr lang="en-US"/>
          </a:p>
        </p:txBody>
      </p:sp>
      <p:sp>
        <p:nvSpPr>
          <p:cNvPr id="5" name="Нижний колонтитул 4"/>
          <p:cNvSpPr>
            <a:spLocks noGrp="1"/>
          </p:cNvSpPr>
          <p:nvPr>
            <p:ph type="ftr" sz="quarter" idx="11"/>
          </p:nvPr>
        </p:nvSpPr>
        <p:spPr/>
        <p:txBody>
          <a:bodyPr/>
          <a:lstStyle>
            <a:extLst/>
          </a:lstStyle>
          <a:p>
            <a:endParaRPr lang="en-US"/>
          </a:p>
        </p:txBody>
      </p:sp>
      <p:sp>
        <p:nvSpPr>
          <p:cNvPr id="6" name="Номер слайда 5"/>
          <p:cNvSpPr>
            <a:spLocks noGrp="1"/>
          </p:cNvSpPr>
          <p:nvPr>
            <p:ph type="sldNum" sz="quarter" idx="12"/>
          </p:nvPr>
        </p:nvSpPr>
        <p:spPr/>
        <p:txBody>
          <a:bodyPr/>
          <a:lstStyle>
            <a:extLst/>
          </a:lstStyle>
          <a:p>
            <a:fld id="{A483448D-3A78-4528-A469-B745A65DA48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7EAF463A-BC7C-46EE-9F1E-7F377CCA4891}" type="datetimeFigureOut">
              <a:rPr lang="en-US" smtClean="0"/>
              <a:pPr/>
              <a:t>11/9/2012</a:t>
            </a:fld>
            <a:endParaRPr lang="en-US"/>
          </a:p>
        </p:txBody>
      </p:sp>
      <p:sp>
        <p:nvSpPr>
          <p:cNvPr id="5" name="Нижний колонтитул 4"/>
          <p:cNvSpPr>
            <a:spLocks noGrp="1"/>
          </p:cNvSpPr>
          <p:nvPr>
            <p:ph type="ftr" sz="quarter" idx="11"/>
          </p:nvPr>
        </p:nvSpPr>
        <p:spPr/>
        <p:txBody>
          <a:bodyPr/>
          <a:lstStyle>
            <a:extLst/>
          </a:lstStyle>
          <a:p>
            <a:endParaRPr lang="en-US"/>
          </a:p>
        </p:txBody>
      </p:sp>
      <p:sp>
        <p:nvSpPr>
          <p:cNvPr id="6" name="Номер слайда 5"/>
          <p:cNvSpPr>
            <a:spLocks noGrp="1"/>
          </p:cNvSpPr>
          <p:nvPr>
            <p:ph type="sldNum" sz="quarter" idx="12"/>
          </p:nvPr>
        </p:nvSpPr>
        <p:spPr/>
        <p:txBody>
          <a:bodyPr/>
          <a:lstStyle>
            <a:extLst/>
          </a:lstStyle>
          <a:p>
            <a:fld id="{A483448D-3A78-4528-A469-B745A65DA480}" type="slidenum">
              <a:rPr lang="en-US" smtClean="0"/>
              <a:pPr/>
              <a:t>‹#›</a:t>
            </a:fld>
            <a:endParaRPr lang="en-US"/>
          </a:p>
        </p:txBody>
      </p:sp>
      <p:sp>
        <p:nvSpPr>
          <p:cNvPr id="7" name="Заголовок 6"/>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7EAF463A-BC7C-46EE-9F1E-7F377CCA4891}" type="datetimeFigureOut">
              <a:rPr lang="en-US" smtClean="0"/>
              <a:pPr/>
              <a:t>11/9/2012</a:t>
            </a:fld>
            <a:endParaRPr lang="en-US"/>
          </a:p>
        </p:txBody>
      </p:sp>
      <p:sp>
        <p:nvSpPr>
          <p:cNvPr id="5" name="Нижний колонтитул 4"/>
          <p:cNvSpPr>
            <a:spLocks noGrp="1"/>
          </p:cNvSpPr>
          <p:nvPr>
            <p:ph type="ftr" sz="quarter" idx="11"/>
          </p:nvPr>
        </p:nvSpPr>
        <p:spPr/>
        <p:txBody>
          <a:bodyPr/>
          <a:lstStyle>
            <a:extLst/>
          </a:lstStyle>
          <a:p>
            <a:endParaRPr lang="en-US"/>
          </a:p>
        </p:txBody>
      </p:sp>
      <p:sp>
        <p:nvSpPr>
          <p:cNvPr id="6" name="Номер слайда 5"/>
          <p:cNvSpPr>
            <a:spLocks noGrp="1"/>
          </p:cNvSpPr>
          <p:nvPr>
            <p:ph type="sldNum" sz="quarter" idx="12"/>
          </p:nvPr>
        </p:nvSpPr>
        <p:spPr/>
        <p:txBody>
          <a:bodyPr/>
          <a:lstStyle>
            <a:extLst/>
          </a:lstStyle>
          <a:p>
            <a:fld id="{A483448D-3A78-4528-A469-B745A65DA480}" type="slidenum">
              <a:rPr lang="en-US" smtClean="0"/>
              <a:pPr/>
              <a:t>‹#›</a:t>
            </a:fld>
            <a:endParaRPr lang="en-US"/>
          </a:p>
        </p:txBody>
      </p:sp>
      <p:sp>
        <p:nvSpPr>
          <p:cNvPr id="7" name="Нашивка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Нашивка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bg>
      <p:bgRef idx="1002">
        <a:schemeClr val="bg1"/>
      </p:bgRef>
    </p:bg>
    <p:spTree>
      <p:nvGrpSpPr>
        <p:cNvPr id="1" name=""/>
        <p:cNvGrpSpPr/>
        <p:nvPr/>
      </p:nvGrpSpPr>
      <p:grpSpPr>
        <a:xfrm>
          <a:off x="0" y="0"/>
          <a:ext cx="0" cy="0"/>
          <a:chOff x="0" y="0"/>
          <a:chExt cx="0" cy="0"/>
        </a:xfrm>
      </p:grpSpPr>
      <p:sp>
        <p:nvSpPr>
          <p:cNvPr id="3" name="Содержимое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7EAF463A-BC7C-46EE-9F1E-7F377CCA4891}" type="datetimeFigureOut">
              <a:rPr lang="en-US" smtClean="0"/>
              <a:pPr/>
              <a:t>11/9/2012</a:t>
            </a:fld>
            <a:endParaRPr lang="en-US"/>
          </a:p>
        </p:txBody>
      </p:sp>
      <p:sp>
        <p:nvSpPr>
          <p:cNvPr id="6" name="Нижний колонтитул 5"/>
          <p:cNvSpPr>
            <a:spLocks noGrp="1"/>
          </p:cNvSpPr>
          <p:nvPr>
            <p:ph type="ftr" sz="quarter" idx="11"/>
          </p:nvPr>
        </p:nvSpPr>
        <p:spPr/>
        <p:txBody>
          <a:bodyPr/>
          <a:lstStyle>
            <a:extLst/>
          </a:lstStyle>
          <a:p>
            <a:endParaRPr lang="en-US"/>
          </a:p>
        </p:txBody>
      </p:sp>
      <p:sp>
        <p:nvSpPr>
          <p:cNvPr id="7" name="Номер слайда 6"/>
          <p:cNvSpPr>
            <a:spLocks noGrp="1"/>
          </p:cNvSpPr>
          <p:nvPr>
            <p:ph type="sldNum" sz="quarter" idx="12"/>
          </p:nvPr>
        </p:nvSpPr>
        <p:spPr/>
        <p:txBody>
          <a:bodyPr/>
          <a:lstStyle>
            <a:extLst/>
          </a:lstStyle>
          <a:p>
            <a:fld id="{A483448D-3A78-4528-A469-B745A65DA480}" type="slidenum">
              <a:rPr lang="en-US" smtClean="0"/>
              <a:pPr/>
              <a:t>‹#›</a:t>
            </a:fld>
            <a:endParaRPr lang="en-US"/>
          </a:p>
        </p:txBody>
      </p:sp>
      <p:sp>
        <p:nvSpPr>
          <p:cNvPr id="8" name="Заголовок 7"/>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7EAF463A-BC7C-46EE-9F1E-7F377CCA4891}" type="datetimeFigureOut">
              <a:rPr lang="en-US" smtClean="0"/>
              <a:pPr/>
              <a:t>11/9/2012</a:t>
            </a:fld>
            <a:endParaRPr lang="en-US"/>
          </a:p>
        </p:txBody>
      </p:sp>
      <p:sp>
        <p:nvSpPr>
          <p:cNvPr id="8" name="Нижний колонтитул 7"/>
          <p:cNvSpPr>
            <a:spLocks noGrp="1"/>
          </p:cNvSpPr>
          <p:nvPr>
            <p:ph type="ftr" sz="quarter" idx="11"/>
          </p:nvPr>
        </p:nvSpPr>
        <p:spPr/>
        <p:txBody>
          <a:bodyPr/>
          <a:lstStyle>
            <a:extLst/>
          </a:lstStyle>
          <a:p>
            <a:endParaRPr lang="en-US"/>
          </a:p>
        </p:txBody>
      </p:sp>
      <p:sp>
        <p:nvSpPr>
          <p:cNvPr id="9" name="Номер слайда 8"/>
          <p:cNvSpPr>
            <a:spLocks noGrp="1"/>
          </p:cNvSpPr>
          <p:nvPr>
            <p:ph type="sldNum" sz="quarter" idx="12"/>
          </p:nvPr>
        </p:nvSpPr>
        <p:spPr/>
        <p:txBody>
          <a:bodyPr/>
          <a:lstStyle>
            <a:extLst/>
          </a:lstStyle>
          <a:p>
            <a:fld id="{A483448D-3A78-4528-A469-B745A65DA480}"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bg>
      <p:bgRef idx="1002">
        <a:schemeClr val="bg1"/>
      </p:bgRef>
    </p:bg>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extLst/>
          </a:lstStyle>
          <a:p>
            <a:fld id="{7EAF463A-BC7C-46EE-9F1E-7F377CCA4891}" type="datetimeFigureOut">
              <a:rPr lang="en-US" smtClean="0"/>
              <a:pPr/>
              <a:t>11/9/2012</a:t>
            </a:fld>
            <a:endParaRPr lang="en-US"/>
          </a:p>
        </p:txBody>
      </p:sp>
      <p:sp>
        <p:nvSpPr>
          <p:cNvPr id="4" name="Нижний колонтитул 3"/>
          <p:cNvSpPr>
            <a:spLocks noGrp="1"/>
          </p:cNvSpPr>
          <p:nvPr>
            <p:ph type="ftr" sz="quarter" idx="11"/>
          </p:nvPr>
        </p:nvSpPr>
        <p:spPr/>
        <p:txBody>
          <a:bodyPr/>
          <a:lstStyle>
            <a:extLst/>
          </a:lstStyle>
          <a:p>
            <a:endParaRPr lang="en-US"/>
          </a:p>
        </p:txBody>
      </p:sp>
      <p:sp>
        <p:nvSpPr>
          <p:cNvPr id="5" name="Номер слайда 4"/>
          <p:cNvSpPr>
            <a:spLocks noGrp="1"/>
          </p:cNvSpPr>
          <p:nvPr>
            <p:ph type="sldNum" sz="quarter" idx="12"/>
          </p:nvPr>
        </p:nvSpPr>
        <p:spPr/>
        <p:txBody>
          <a:bodyPr/>
          <a:lstStyle>
            <a:extLst/>
          </a:lstStyle>
          <a:p>
            <a:fld id="{A483448D-3A78-4528-A469-B745A65DA480}" type="slidenum">
              <a:rPr lang="en-US" smtClean="0"/>
              <a:pPr/>
              <a:t>‹#›</a:t>
            </a:fld>
            <a:endParaRPr lang="en-US"/>
          </a:p>
        </p:txBody>
      </p:sp>
      <p:sp>
        <p:nvSpPr>
          <p:cNvPr id="6" name="Заголовок 5"/>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extLst/>
          </a:lstStyle>
          <a:p>
            <a:fld id="{7EAF463A-BC7C-46EE-9F1E-7F377CCA4891}" type="datetimeFigureOut">
              <a:rPr lang="en-US" smtClean="0"/>
              <a:pPr/>
              <a:t>11/9/2012</a:t>
            </a:fld>
            <a:endParaRPr lang="en-US"/>
          </a:p>
        </p:txBody>
      </p:sp>
      <p:sp>
        <p:nvSpPr>
          <p:cNvPr id="3" name="Нижний колонтитул 2"/>
          <p:cNvSpPr>
            <a:spLocks noGrp="1"/>
          </p:cNvSpPr>
          <p:nvPr>
            <p:ph type="ftr" sz="quarter" idx="11"/>
          </p:nvPr>
        </p:nvSpPr>
        <p:spPr/>
        <p:txBody>
          <a:bodyPr/>
          <a:lstStyle>
            <a:extLst/>
          </a:lstStyle>
          <a:p>
            <a:endParaRPr lang="en-US"/>
          </a:p>
        </p:txBody>
      </p:sp>
      <p:sp>
        <p:nvSpPr>
          <p:cNvPr id="4" name="Номер слайда 3"/>
          <p:cNvSpPr>
            <a:spLocks noGrp="1"/>
          </p:cNvSpPr>
          <p:nvPr>
            <p:ph type="sldNum" sz="quarter" idx="12"/>
          </p:nvPr>
        </p:nvSpPr>
        <p:spPr/>
        <p:txBody>
          <a:bodyPr/>
          <a:lstStyle>
            <a:extLst/>
          </a:lstStyle>
          <a:p>
            <a:fld id="{A483448D-3A78-4528-A469-B745A65DA48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6727032" y="6407944"/>
            <a:ext cx="1920240" cy="365760"/>
          </a:xfrm>
        </p:spPr>
        <p:txBody>
          <a:bodyPr/>
          <a:lstStyle>
            <a:extLst/>
          </a:lstStyle>
          <a:p>
            <a:fld id="{7EAF463A-BC7C-46EE-9F1E-7F377CCA4891}" type="datetimeFigureOut">
              <a:rPr lang="en-US" smtClean="0"/>
              <a:pPr/>
              <a:t>11/9/2012</a:t>
            </a:fld>
            <a:endParaRPr lang="en-US"/>
          </a:p>
        </p:txBody>
      </p:sp>
      <p:sp>
        <p:nvSpPr>
          <p:cNvPr id="6" name="Нижний колонтитул 5"/>
          <p:cNvSpPr>
            <a:spLocks noGrp="1"/>
          </p:cNvSpPr>
          <p:nvPr>
            <p:ph type="ftr" sz="quarter" idx="11"/>
          </p:nvPr>
        </p:nvSpPr>
        <p:spPr/>
        <p:txBody>
          <a:bodyPr/>
          <a:lstStyle>
            <a:extLst/>
          </a:lstStyle>
          <a:p>
            <a:endParaRPr lang="en-US"/>
          </a:p>
        </p:txBody>
      </p:sp>
      <p:sp>
        <p:nvSpPr>
          <p:cNvPr id="7" name="Номер слайда 6"/>
          <p:cNvSpPr>
            <a:spLocks noGrp="1"/>
          </p:cNvSpPr>
          <p:nvPr>
            <p:ph type="sldNum" sz="quarter" idx="12"/>
          </p:nvPr>
        </p:nvSpPr>
        <p:spPr/>
        <p:txBody>
          <a:bodyPr/>
          <a:lstStyle>
            <a:extLst/>
          </a:lstStyle>
          <a:p>
            <a:fld id="{A483448D-3A78-4528-A469-B745A65DA480}"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1"/>
      </p:bgRef>
    </p:bg>
    <p:spTree>
      <p:nvGrpSpPr>
        <p:cNvPr id="1" name=""/>
        <p:cNvGrpSpPr/>
        <p:nvPr/>
      </p:nvGrpSpPr>
      <p:grpSpPr>
        <a:xfrm>
          <a:off x="0" y="0"/>
          <a:ext cx="0" cy="0"/>
          <a:chOff x="0" y="0"/>
          <a:chExt cx="0" cy="0"/>
        </a:xfrm>
      </p:grpSpPr>
      <p:sp>
        <p:nvSpPr>
          <p:cNvPr id="4" name="Текст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
        <p:nvSpPr>
          <p:cNvPr id="3" name="Рисунок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ru-RU" smtClean="0"/>
              <a:t>Вставка рисунка</a:t>
            </a:r>
            <a:endParaRPr kumimoji="0" lang="en-US" dirty="0"/>
          </a:p>
        </p:txBody>
      </p:sp>
      <p:sp>
        <p:nvSpPr>
          <p:cNvPr id="5" name="Дата 4"/>
          <p:cNvSpPr>
            <a:spLocks noGrp="1"/>
          </p:cNvSpPr>
          <p:nvPr>
            <p:ph type="dt" sz="half" idx="10"/>
          </p:nvPr>
        </p:nvSpPr>
        <p:spPr/>
        <p:txBody>
          <a:bodyPr/>
          <a:lstStyle>
            <a:lvl1pPr>
              <a:defRPr>
                <a:solidFill>
                  <a:schemeClr val="tx1"/>
                </a:solidFill>
              </a:defRPr>
            </a:lvl1pPr>
            <a:extLst/>
          </a:lstStyle>
          <a:p>
            <a:fld id="{7EAF463A-BC7C-46EE-9F1E-7F377CCA4891}" type="datetimeFigureOut">
              <a:rPr lang="en-US" smtClean="0"/>
              <a:pPr/>
              <a:t>11/9/2012</a:t>
            </a:fld>
            <a:endParaRPr lang="en-US"/>
          </a:p>
        </p:txBody>
      </p:sp>
      <p:sp>
        <p:nvSpPr>
          <p:cNvPr id="6" name="Нижний колонтитул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Номер слайда 6"/>
          <p:cNvSpPr>
            <a:spLocks noGrp="1"/>
          </p:cNvSpPr>
          <p:nvPr>
            <p:ph type="sldNum" sz="quarter" idx="12"/>
          </p:nvPr>
        </p:nvSpPr>
        <p:spPr/>
        <p:txBody>
          <a:bodyPr/>
          <a:lstStyle>
            <a:lvl1pPr>
              <a:defRPr>
                <a:solidFill>
                  <a:schemeClr val="tx1"/>
                </a:solidFill>
              </a:defRPr>
            </a:lvl1pPr>
            <a:extLst/>
          </a:lstStyle>
          <a:p>
            <a:fld id="{A483448D-3A78-4528-A469-B745A65DA480}" type="slidenum">
              <a:rPr lang="en-US" smtClean="0"/>
              <a:pPr/>
              <a:t>‹#›</a:t>
            </a:fld>
            <a:endParaRPr lang="en-US"/>
          </a:p>
        </p:txBody>
      </p:sp>
      <p:sp>
        <p:nvSpPr>
          <p:cNvPr id="2" name="Заголовок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ru-RU" smtClean="0"/>
              <a:t>Образец заголовка</a:t>
            </a:r>
            <a:endParaRPr kumimoji="0" lang="en-US"/>
          </a:p>
        </p:txBody>
      </p:sp>
      <p:sp>
        <p:nvSpPr>
          <p:cNvPr id="8" name="Полилиния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Полилиния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Прямоугольный треугольник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Прямая соединительная линия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Нашивка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Нашивка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Полилиния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Полилиния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Прямоугольный треугольник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Прямая соединительная линия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Заголовок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ru-RU" smtClean="0"/>
              <a:t>Образец заголовка</a:t>
            </a:r>
            <a:endParaRPr kumimoji="0" lang="en-US"/>
          </a:p>
        </p:txBody>
      </p:sp>
      <p:sp>
        <p:nvSpPr>
          <p:cNvPr id="30" name="Текст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7EAF463A-BC7C-46EE-9F1E-7F377CCA4891}" type="datetimeFigureOut">
              <a:rPr lang="en-US" smtClean="0"/>
              <a:pPr/>
              <a:t>11/9/2012</a:t>
            </a:fld>
            <a:endParaRPr lang="en-US"/>
          </a:p>
        </p:txBody>
      </p:sp>
      <p:sp>
        <p:nvSpPr>
          <p:cNvPr id="22" name="Нижний колонтитул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Номер слайда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A483448D-3A78-4528-A469-B745A65DA48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4177" r:id="rId1"/>
    <p:sldLayoutId id="2147484178" r:id="rId2"/>
    <p:sldLayoutId id="2147484179" r:id="rId3"/>
    <p:sldLayoutId id="2147484180" r:id="rId4"/>
    <p:sldLayoutId id="2147484181" r:id="rId5"/>
    <p:sldLayoutId id="2147484182" r:id="rId6"/>
    <p:sldLayoutId id="2147484183" r:id="rId7"/>
    <p:sldLayoutId id="2147484184" r:id="rId8"/>
    <p:sldLayoutId id="2147484185" r:id="rId9"/>
    <p:sldLayoutId id="2147484186" r:id="rId10"/>
    <p:sldLayoutId id="2147484187"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Autofit/>
          </a:bodyPr>
          <a:lstStyle/>
          <a:p>
            <a:r>
              <a:rPr lang="ru-RU" sz="4000" i="1" dirty="0" smtClean="0">
                <a:latin typeface="Times New Roman" pitchFamily="18" charset="0"/>
                <a:cs typeface="Times New Roman" pitchFamily="18" charset="0"/>
              </a:rPr>
              <a:t>«Самообразование педагога – одна из составляющих его профессиональной компетенции</a:t>
            </a:r>
            <a:r>
              <a:rPr lang="ru-RU" sz="4000" b="0" dirty="0" smtClean="0">
                <a:latin typeface="Times New Roman" pitchFamily="18" charset="0"/>
                <a:cs typeface="Times New Roman" pitchFamily="18" charset="0"/>
              </a:rPr>
              <a:t>»</a:t>
            </a:r>
            <a:r>
              <a:rPr lang="ru-RU" sz="4000" i="1" dirty="0" smtClean="0">
                <a:latin typeface="Times New Roman" pitchFamily="18" charset="0"/>
                <a:cs typeface="Times New Roman" pitchFamily="18" charset="0"/>
              </a:rPr>
              <a:t/>
            </a:r>
            <a:br>
              <a:rPr lang="ru-RU" sz="4000" i="1" dirty="0" smtClean="0">
                <a:latin typeface="Times New Roman" pitchFamily="18" charset="0"/>
                <a:cs typeface="Times New Roman" pitchFamily="18" charset="0"/>
              </a:rPr>
            </a:br>
            <a:endParaRPr lang="ru-RU" sz="4000" i="1" dirty="0">
              <a:latin typeface="Times New Roman" pitchFamily="18" charset="0"/>
              <a:cs typeface="Times New Roman" pitchFamily="18" charset="0"/>
            </a:endParaRPr>
          </a:p>
        </p:txBody>
      </p:sp>
      <p:sp>
        <p:nvSpPr>
          <p:cNvPr id="4" name="Подзаголовок 3"/>
          <p:cNvSpPr>
            <a:spLocks noGrp="1"/>
          </p:cNvSpPr>
          <p:nvPr>
            <p:ph type="subTitle" idx="1"/>
          </p:nvPr>
        </p:nvSpPr>
        <p:spPr/>
        <p:txBody>
          <a:bodyPr/>
          <a:lstStyle/>
          <a:p>
            <a:endParaRPr lang="ru-RU"/>
          </a:p>
        </p:txBody>
      </p:sp>
    </p:spTree>
  </p:cSld>
  <p:clrMapOvr>
    <a:masterClrMapping/>
  </p:clrMapOvr>
  <p:transition>
    <p:wedg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381000"/>
            <a:ext cx="8229600" cy="5626291"/>
          </a:xfrm>
        </p:spPr>
        <p:txBody>
          <a:bodyPr/>
          <a:lstStyle/>
          <a:p>
            <a:endParaRPr lang="ru-RU" dirty="0" smtClean="0"/>
          </a:p>
          <a:p>
            <a:endParaRPr lang="ru-RU" dirty="0" smtClean="0"/>
          </a:p>
          <a:p>
            <a:endParaRPr lang="ru-RU" dirty="0" smtClean="0"/>
          </a:p>
          <a:p>
            <a:endParaRPr lang="ru-RU" dirty="0" smtClean="0"/>
          </a:p>
          <a:p>
            <a:endParaRPr lang="ru-RU" dirty="0"/>
          </a:p>
        </p:txBody>
      </p:sp>
      <p:sp>
        <p:nvSpPr>
          <p:cNvPr id="3" name="Заголовок 2"/>
          <p:cNvSpPr>
            <a:spLocks noGrp="1"/>
          </p:cNvSpPr>
          <p:nvPr>
            <p:ph type="title"/>
          </p:nvPr>
        </p:nvSpPr>
        <p:spPr/>
        <p:txBody>
          <a:bodyPr>
            <a:normAutofit fontScale="90000"/>
          </a:bodyPr>
          <a:lstStyle/>
          <a:p>
            <a:r>
              <a:rPr lang="ru-RU" dirty="0" smtClean="0"/>
              <a:t>     </a:t>
            </a:r>
            <a:r>
              <a:rPr lang="ru-RU" sz="1300" dirty="0" smtClean="0"/>
              <a:t> </a:t>
            </a:r>
            <a:br>
              <a:rPr lang="ru-RU" sz="1300" dirty="0" smtClean="0"/>
            </a:br>
            <a:r>
              <a:rPr lang="ru-RU" sz="1300" dirty="0" smtClean="0"/>
              <a:t/>
            </a:r>
            <a:br>
              <a:rPr lang="ru-RU" sz="1300" dirty="0" smtClean="0"/>
            </a:br>
            <a:r>
              <a:rPr lang="ru-RU" sz="1300" dirty="0" smtClean="0"/>
              <a:t/>
            </a:r>
            <a:br>
              <a:rPr lang="ru-RU" sz="1300" dirty="0" smtClean="0"/>
            </a:br>
            <a:r>
              <a:rPr lang="ru-RU" sz="1300" dirty="0" smtClean="0"/>
              <a:t/>
            </a:r>
            <a:br>
              <a:rPr lang="ru-RU" sz="1300" dirty="0" smtClean="0"/>
            </a:br>
            <a:r>
              <a:rPr lang="ru-RU" sz="1300" dirty="0" smtClean="0"/>
              <a:t/>
            </a:r>
            <a:br>
              <a:rPr lang="ru-RU" sz="1300" dirty="0" smtClean="0"/>
            </a:br>
            <a:r>
              <a:rPr lang="ru-RU" sz="1300" dirty="0" smtClean="0"/>
              <a:t/>
            </a:r>
            <a:br>
              <a:rPr lang="ru-RU" sz="1300" dirty="0" smtClean="0"/>
            </a:br>
            <a:r>
              <a:rPr lang="ru-RU" sz="1300" dirty="0" smtClean="0"/>
              <a:t/>
            </a:r>
            <a:br>
              <a:rPr lang="ru-RU" sz="1300" dirty="0" smtClean="0"/>
            </a:br>
            <a:r>
              <a:rPr lang="ru-RU" sz="1300" dirty="0" smtClean="0"/>
              <a:t/>
            </a:r>
            <a:br>
              <a:rPr lang="ru-RU" sz="1300" dirty="0" smtClean="0"/>
            </a:br>
            <a:r>
              <a:rPr lang="ru-RU" sz="1300" dirty="0" smtClean="0"/>
              <a:t/>
            </a:r>
            <a:br>
              <a:rPr lang="ru-RU" sz="1300" dirty="0" smtClean="0"/>
            </a:br>
            <a:r>
              <a:rPr lang="ru-RU" sz="1300" dirty="0" smtClean="0"/>
              <a:t/>
            </a:r>
            <a:br>
              <a:rPr lang="ru-RU" sz="1300" dirty="0" smtClean="0"/>
            </a:br>
            <a:r>
              <a:rPr lang="ru-RU" sz="1300" dirty="0" smtClean="0"/>
              <a:t/>
            </a:r>
            <a:br>
              <a:rPr lang="ru-RU" sz="1300" dirty="0" smtClean="0"/>
            </a:br>
            <a:r>
              <a:rPr lang="ru-RU" sz="1300" dirty="0" smtClean="0"/>
              <a:t/>
            </a:r>
            <a:br>
              <a:rPr lang="ru-RU" sz="1300" dirty="0" smtClean="0"/>
            </a:br>
            <a:r>
              <a:rPr lang="ru-RU" sz="1300" dirty="0" smtClean="0"/>
              <a:t/>
            </a:r>
            <a:br>
              <a:rPr lang="ru-RU" sz="1300" dirty="0" smtClean="0"/>
            </a:br>
            <a:r>
              <a:rPr lang="ru-RU" sz="1300" dirty="0" smtClean="0"/>
              <a:t/>
            </a:r>
            <a:br>
              <a:rPr lang="ru-RU" sz="1300" dirty="0" smtClean="0"/>
            </a:br>
            <a:r>
              <a:rPr lang="ru-RU" sz="1300" dirty="0" smtClean="0"/>
              <a:t/>
            </a:r>
            <a:br>
              <a:rPr lang="ru-RU" sz="1300" dirty="0" smtClean="0"/>
            </a:br>
            <a:r>
              <a:rPr lang="ru-RU" sz="1300" dirty="0" smtClean="0"/>
              <a:t/>
            </a:r>
            <a:br>
              <a:rPr lang="ru-RU" sz="1300" dirty="0" smtClean="0"/>
            </a:br>
            <a:r>
              <a:rPr lang="ru-RU" sz="1300" dirty="0" smtClean="0"/>
              <a:t/>
            </a:r>
            <a:br>
              <a:rPr lang="ru-RU" sz="1300" dirty="0" smtClean="0"/>
            </a:br>
            <a:r>
              <a:rPr lang="ru-RU" sz="1300" dirty="0" smtClean="0"/>
              <a:t/>
            </a:r>
            <a:br>
              <a:rPr lang="ru-RU" sz="1300" dirty="0" smtClean="0"/>
            </a:br>
            <a:r>
              <a:rPr lang="ru-RU" sz="1300" dirty="0" smtClean="0"/>
              <a:t/>
            </a:r>
            <a:br>
              <a:rPr lang="ru-RU" sz="1300" dirty="0" smtClean="0"/>
            </a:br>
            <a:r>
              <a:rPr lang="ru-RU" sz="1300" dirty="0" smtClean="0"/>
              <a:t/>
            </a:r>
            <a:br>
              <a:rPr lang="ru-RU" sz="1300" dirty="0" smtClean="0"/>
            </a:br>
            <a:r>
              <a:rPr lang="ru-RU" sz="1300" dirty="0" smtClean="0"/>
              <a:t/>
            </a:r>
            <a:br>
              <a:rPr lang="ru-RU" sz="1300" dirty="0" smtClean="0"/>
            </a:br>
            <a:r>
              <a:rPr lang="ru-RU" sz="2700" dirty="0" smtClean="0">
                <a:latin typeface="Times New Roman" pitchFamily="18" charset="0"/>
                <a:cs typeface="Times New Roman" pitchFamily="18" charset="0"/>
              </a:rPr>
              <a:t>Сегодня общество испытывает самые глубокие и стремительные перемены за всю свою историю. На смену прежнему стилю жизни, когда одного образования хватало на всю жизнь, приходит новый жизненный стандарт: </a:t>
            </a:r>
            <a:r>
              <a:rPr lang="ru-RU" sz="2700" dirty="0" smtClean="0">
                <a:effectLst/>
                <a:latin typeface="Times New Roman" pitchFamily="18" charset="0"/>
                <a:cs typeface="Times New Roman" pitchFamily="18" charset="0"/>
              </a:rPr>
              <a:t>«ОБРАЗОВАНИЕ ЧЕРЕЗ ВСЮ ЖИЗНЬ». </a:t>
            </a:r>
            <a:r>
              <a:rPr lang="ru-RU" sz="2700" dirty="0" smtClean="0">
                <a:latin typeface="Times New Roman" pitchFamily="18" charset="0"/>
                <a:cs typeface="Times New Roman" pitchFamily="18" charset="0"/>
              </a:rPr>
              <a:t>Одним из показателей профессиональной компетентности учителя является его способность к самообразованию, которое проявляется в неудовлетворенности, осознании несовершенства настоящего положения образовательного процесса и стремлении к росту, самосовершенствованию.</a:t>
            </a:r>
            <a:endParaRPr lang="ru-RU" sz="2700" dirty="0">
              <a:latin typeface="Times New Roman" pitchFamily="18" charset="0"/>
              <a:cs typeface="Times New Roman" pitchFamily="18" charset="0"/>
            </a:endParaRPr>
          </a:p>
        </p:txBody>
      </p:sp>
    </p:spTree>
  </p:cSld>
  <p:clrMapOvr>
    <a:masterClrMapping/>
  </p:clrMapOvr>
  <p:transition>
    <p:pull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990600" y="609600"/>
            <a:ext cx="7924800" cy="5262979"/>
          </a:xfrm>
          <a:prstGeom prst="rect">
            <a:avLst/>
          </a:prstGeom>
        </p:spPr>
        <p:txBody>
          <a:bodyPr wrap="square">
            <a:spAutoFit/>
          </a:bodyPr>
          <a:lstStyle/>
          <a:p>
            <a:r>
              <a:rPr lang="ru-RU" sz="2400" b="1" dirty="0" smtClean="0">
                <a:latin typeface="Times New Roman" pitchFamily="18" charset="0"/>
                <a:cs typeface="Times New Roman" pitchFamily="18" charset="0"/>
              </a:rPr>
              <a:t>Особенно актуальной проблема самообразования учителя стала в условиях информационного общества, где доступ к информации, умение работать с ней являются ключевыми. Совершенствование качества обучения и воспитания  напрямую зависит от уровня подготовки педагогов. Неоспоримо, что этот уровень должен постоянно расти.  Знания можно получать разными способами. На сегодняшний день учителю предлагается огромный спектр услуг повышения квалификации (курсы повышения квалификации: дистанционные, с выездом, на местах; обучающие и практические семинары; деятельность в рамках эксперимента; работа в методических объединениях и творческих группах).</a:t>
            </a:r>
            <a:endParaRPr lang="ru-RU" sz="24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09600" y="1143000"/>
            <a:ext cx="8077200" cy="3170099"/>
          </a:xfrm>
          <a:prstGeom prst="rect">
            <a:avLst/>
          </a:prstGeom>
        </p:spPr>
        <p:txBody>
          <a:bodyPr wrap="square">
            <a:spAutoFit/>
          </a:bodyPr>
          <a:lstStyle/>
          <a:p>
            <a:r>
              <a:rPr lang="ru-RU" sz="4000" b="1" i="1" dirty="0" smtClean="0">
                <a:latin typeface="Times New Roman" pitchFamily="18" charset="0"/>
                <a:cs typeface="Times New Roman" pitchFamily="18" charset="0"/>
              </a:rPr>
              <a:t>Определим </a:t>
            </a:r>
            <a:r>
              <a:rPr lang="ru-RU" sz="4000" b="1" i="1" u="sng" dirty="0" smtClean="0">
                <a:latin typeface="Times New Roman" pitchFamily="18" charset="0"/>
                <a:cs typeface="Times New Roman" pitchFamily="18" charset="0"/>
              </a:rPr>
              <a:t>составляющие</a:t>
            </a:r>
            <a:r>
              <a:rPr lang="ru-RU" sz="4000" b="1" i="1" dirty="0" smtClean="0">
                <a:latin typeface="Times New Roman" pitchFamily="18" charset="0"/>
                <a:cs typeface="Times New Roman" pitchFamily="18" charset="0"/>
              </a:rPr>
              <a:t> этой потребности, </a:t>
            </a:r>
            <a:r>
              <a:rPr lang="ru-RU" sz="4000" b="1" i="1" u="sng" dirty="0" smtClean="0">
                <a:latin typeface="Times New Roman" pitchFamily="18" charset="0"/>
                <a:cs typeface="Times New Roman" pitchFamily="18" charset="0"/>
              </a:rPr>
              <a:t>мотивы, </a:t>
            </a:r>
            <a:r>
              <a:rPr lang="ru-RU" sz="4000" b="1" i="1" dirty="0" smtClean="0">
                <a:latin typeface="Times New Roman" pitchFamily="18" charset="0"/>
                <a:cs typeface="Times New Roman" pitchFamily="18" charset="0"/>
              </a:rPr>
              <a:t>побуждающие учителя к самообразованию. </a:t>
            </a:r>
            <a:r>
              <a:rPr lang="ru-RU" sz="4000" b="1" dirty="0" smtClean="0"/>
              <a:t/>
            </a:r>
            <a:br>
              <a:rPr lang="ru-RU" sz="4000" b="1" dirty="0" smtClean="0"/>
            </a:br>
            <a:endParaRPr lang="ru-RU" sz="4000" b="1"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81000" y="457200"/>
            <a:ext cx="8305800" cy="2308324"/>
          </a:xfrm>
          <a:prstGeom prst="rect">
            <a:avLst/>
          </a:prstGeom>
        </p:spPr>
        <p:txBody>
          <a:bodyPr wrap="square">
            <a:spAutoFit/>
          </a:bodyPr>
          <a:lstStyle/>
          <a:p>
            <a:r>
              <a:rPr lang="ru-RU" sz="2400" b="1" i="1" u="sng" dirty="0" smtClean="0">
                <a:latin typeface="Times New Roman" pitchFamily="18" charset="0"/>
                <a:cs typeface="Times New Roman" pitchFamily="18" charset="0"/>
              </a:rPr>
              <a:t>1.Ежедневная работа с информацией</a:t>
            </a:r>
            <a:r>
              <a:rPr lang="ru-RU" sz="2400" u="sng" dirty="0" smtClean="0">
                <a:latin typeface="Times New Roman" pitchFamily="18" charset="0"/>
                <a:cs typeface="Times New Roman" pitchFamily="18" charset="0"/>
              </a:rPr>
              <a:t>. </a:t>
            </a:r>
            <a:r>
              <a:rPr lang="ru-RU" sz="2400" dirty="0" smtClean="0">
                <a:latin typeface="Times New Roman" pitchFamily="18" charset="0"/>
                <a:cs typeface="Times New Roman" pitchFamily="18" charset="0"/>
              </a:rPr>
              <a:t>Готовясь к уроку, выступлению, родительскому собранию, классному часу, общешкольному мероприятию, олимпиаде и др. у учителя возникает необходимость поиска и анализа новой информации</a:t>
            </a:r>
            <a:r>
              <a:rPr lang="ru-RU" sz="2400" dirty="0" smtClean="0"/>
              <a:t/>
            </a:r>
            <a:br>
              <a:rPr lang="ru-RU" sz="2400" dirty="0" smtClean="0"/>
            </a:br>
            <a:endParaRPr lang="ru-RU" sz="2400" dirty="0"/>
          </a:p>
        </p:txBody>
      </p:sp>
      <p:sp>
        <p:nvSpPr>
          <p:cNvPr id="3" name="Прямоугольник 2"/>
          <p:cNvSpPr/>
          <p:nvPr/>
        </p:nvSpPr>
        <p:spPr>
          <a:xfrm>
            <a:off x="457200" y="2667000"/>
            <a:ext cx="8305800" cy="2585323"/>
          </a:xfrm>
          <a:prstGeom prst="rect">
            <a:avLst/>
          </a:prstGeom>
        </p:spPr>
        <p:txBody>
          <a:bodyPr wrap="square">
            <a:spAutoFit/>
          </a:bodyPr>
          <a:lstStyle/>
          <a:p>
            <a:r>
              <a:rPr lang="ru-RU" sz="2400" b="1" i="1" u="sng" dirty="0" smtClean="0">
                <a:latin typeface="Times New Roman" pitchFamily="18" charset="0"/>
                <a:cs typeface="Times New Roman" pitchFamily="18" charset="0"/>
              </a:rPr>
              <a:t>2.Желание творчества</a:t>
            </a:r>
            <a:r>
              <a:rPr lang="ru-RU" sz="2400" i="1" u="sng" dirty="0" smtClean="0">
                <a:latin typeface="Times New Roman" pitchFamily="18" charset="0"/>
                <a:cs typeface="Times New Roman" pitchFamily="18" charset="0"/>
              </a:rPr>
              <a:t>.</a:t>
            </a:r>
            <a:r>
              <a:rPr lang="ru-RU" sz="2400" u="sng" dirty="0" smtClean="0">
                <a:latin typeface="Times New Roman" pitchFamily="18" charset="0"/>
                <a:cs typeface="Times New Roman" pitchFamily="18" charset="0"/>
              </a:rPr>
              <a:t> </a:t>
            </a:r>
            <a:r>
              <a:rPr lang="ru-RU" sz="2400" dirty="0" smtClean="0">
                <a:latin typeface="Times New Roman" pitchFamily="18" charset="0"/>
                <a:cs typeface="Times New Roman" pitchFamily="18" charset="0"/>
              </a:rPr>
              <a:t>Учитель – профессия творческая. Творческий человек не сможет из года в год работать по одному и тому же пожелтевшему поурочному плану или сценарию, читать одни и те же доклады. Должно появиться желание большего. Работа должна быть интересной и доставлять удовольствие.</a:t>
            </a:r>
            <a:r>
              <a:rPr lang="ru-RU" dirty="0" smtClean="0"/>
              <a:t/>
            </a:r>
            <a:br>
              <a:rPr lang="ru-RU" dirty="0" smtClean="0"/>
            </a:br>
            <a:endParaRPr lang="ru-RU"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8" name="Rectangle 4"/>
          <p:cNvSpPr>
            <a:spLocks noChangeArrowheads="1"/>
          </p:cNvSpPr>
          <p:nvPr/>
        </p:nvSpPr>
        <p:spPr bwMode="auto">
          <a:xfrm>
            <a:off x="533400" y="571500"/>
            <a:ext cx="7543800"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spcBef>
                <a:spcPct val="0"/>
              </a:spcBef>
              <a:spcAft>
                <a:spcPct val="0"/>
              </a:spcAft>
            </a:pPr>
            <a:r>
              <a:rPr kumimoji="0" lang="ru-RU" sz="2400" b="1" i="1"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3.Стремительный рост современной науки.</a:t>
            </a:r>
            <a:r>
              <a:rPr kumimoji="0" lang="ru-RU" sz="2400" b="0" i="0" u="sng"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ru-RU"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Особенно психологии и педагогики.</a:t>
            </a:r>
          </a:p>
          <a:p>
            <a:pPr fontAlgn="base">
              <a:spcBef>
                <a:spcPct val="0"/>
              </a:spcBef>
              <a:spcAft>
                <a:spcPct val="0"/>
              </a:spcAft>
            </a:pPr>
            <a:r>
              <a:rPr lang="ru-RU" sz="2400" b="1" i="1" dirty="0" smtClean="0"/>
              <a:t> </a:t>
            </a:r>
            <a:r>
              <a:rPr lang="ru-RU" sz="2400" b="1" i="1" u="sng" dirty="0" smtClean="0">
                <a:latin typeface="Times New Roman" pitchFamily="18" charset="0"/>
                <a:cs typeface="Times New Roman" pitchFamily="18" charset="0"/>
              </a:rPr>
              <a:t>4.Изменения, происходящие в жизни общества.</a:t>
            </a:r>
            <a:r>
              <a:rPr lang="ru-RU" sz="2400" dirty="0" smtClean="0"/>
              <a:t> </a:t>
            </a:r>
            <a:r>
              <a:rPr lang="ru-RU" sz="2400" dirty="0" smtClean="0">
                <a:latin typeface="Times New Roman" pitchFamily="18" charset="0"/>
                <a:cs typeface="Times New Roman" pitchFamily="18" charset="0"/>
              </a:rPr>
              <a:t>Эти изменения в первую очередь отражаются на учениках, формируют их мировоззрение, и соответственно, очень часто, формируют образ учителя как «несовременного человека».</a:t>
            </a:r>
            <a:r>
              <a:rPr lang="ru-RU" sz="2400" b="1" i="1" dirty="0" smtClean="0"/>
              <a:t> </a:t>
            </a:r>
          </a:p>
          <a:p>
            <a:pPr fontAlgn="base">
              <a:spcBef>
                <a:spcPct val="0"/>
              </a:spcBef>
              <a:spcAft>
                <a:spcPct val="0"/>
              </a:spcAft>
            </a:pPr>
            <a:r>
              <a:rPr lang="ru-RU" sz="2400" b="1" i="1" u="sng" dirty="0" smtClean="0">
                <a:latin typeface="Times New Roman" pitchFamily="18" charset="0"/>
                <a:cs typeface="Times New Roman" pitchFamily="18" charset="0"/>
              </a:rPr>
              <a:t>5.Общественное мнение</a:t>
            </a:r>
            <a:r>
              <a:rPr lang="ru-RU" sz="2400" i="1" u="sng" dirty="0" smtClean="0">
                <a:latin typeface="Times New Roman" pitchFamily="18" charset="0"/>
                <a:cs typeface="Times New Roman" pitchFamily="18" charset="0"/>
              </a:rPr>
              <a:t>.</a:t>
            </a:r>
            <a:r>
              <a:rPr lang="ru-RU" sz="2400" dirty="0" smtClean="0">
                <a:latin typeface="Times New Roman" pitchFamily="18" charset="0"/>
                <a:cs typeface="Times New Roman" pitchFamily="18" charset="0"/>
              </a:rPr>
              <a:t> Учителю не безразлично, считают его «хорошим» или «плохим». Плохим учителем быть обидно.</a:t>
            </a:r>
            <a:br>
              <a:rPr lang="ru-RU" sz="2400" dirty="0" smtClean="0">
                <a:latin typeface="Times New Roman" pitchFamily="18" charset="0"/>
                <a:cs typeface="Times New Roman" pitchFamily="18" charset="0"/>
              </a:rPr>
            </a:br>
            <a:endParaRPr lang="ru-RU" sz="2400" dirty="0" smtClean="0">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2400" b="0" i="0" u="none" strike="noStrike" cap="none" normalizeH="0" baseline="0" dirty="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57200" y="381000"/>
            <a:ext cx="8229600" cy="1569660"/>
          </a:xfrm>
          <a:prstGeom prst="rect">
            <a:avLst/>
          </a:prstGeom>
        </p:spPr>
        <p:txBody>
          <a:bodyPr wrap="square">
            <a:spAutoFit/>
          </a:bodyPr>
          <a:lstStyle/>
          <a:p>
            <a:endParaRPr lang="ru-RU" sz="2400" b="1" i="1" u="sng" dirty="0" smtClean="0">
              <a:latin typeface="Times New Roman" pitchFamily="18" charset="0"/>
              <a:cs typeface="Times New Roman" pitchFamily="18" charset="0"/>
            </a:endParaRPr>
          </a:p>
          <a:p>
            <a:r>
              <a:rPr lang="ru-RU" sz="2400" b="1" i="1" u="sng" dirty="0" smtClean="0">
                <a:latin typeface="Times New Roman" pitchFamily="18" charset="0"/>
                <a:cs typeface="Times New Roman" pitchFamily="18" charset="0"/>
              </a:rPr>
              <a:t>6.Конкуренция.</a:t>
            </a:r>
            <a:r>
              <a:rPr lang="ru-RU" sz="2400" u="sng" dirty="0" smtClean="0">
                <a:latin typeface="Times New Roman" pitchFamily="18" charset="0"/>
                <a:cs typeface="Times New Roman" pitchFamily="18" charset="0"/>
              </a:rPr>
              <a:t> </a:t>
            </a:r>
            <a:r>
              <a:rPr lang="ru-RU" sz="2400" dirty="0" smtClean="0">
                <a:latin typeface="Times New Roman" pitchFamily="18" charset="0"/>
                <a:cs typeface="Times New Roman" pitchFamily="18" charset="0"/>
              </a:rPr>
              <a:t>Не секрет, что многие родители, приводя ребенка в школу, просятся в класс к конкретному учителю, предметнику или классному руководителю. </a:t>
            </a:r>
            <a:endParaRPr lang="ru-RU" dirty="0"/>
          </a:p>
        </p:txBody>
      </p:sp>
      <p:sp>
        <p:nvSpPr>
          <p:cNvPr id="3" name="Прямоугольник 2"/>
          <p:cNvSpPr/>
          <p:nvPr/>
        </p:nvSpPr>
        <p:spPr>
          <a:xfrm>
            <a:off x="533400" y="228600"/>
            <a:ext cx="8153400" cy="5447645"/>
          </a:xfrm>
          <a:prstGeom prst="rect">
            <a:avLst/>
          </a:prstGeom>
        </p:spPr>
        <p:txBody>
          <a:bodyPr wrap="square">
            <a:spAutoFit/>
          </a:bodyPr>
          <a:lstStyle/>
          <a:p>
            <a:endParaRPr lang="ru-RU" b="1" i="1" dirty="0" smtClean="0"/>
          </a:p>
          <a:p>
            <a:endParaRPr lang="ru-RU" b="1" i="1" dirty="0" smtClean="0"/>
          </a:p>
          <a:p>
            <a:endParaRPr lang="ru-RU" b="1" i="1" dirty="0" smtClean="0"/>
          </a:p>
          <a:p>
            <a:endParaRPr lang="ru-RU" b="1" i="1" dirty="0" smtClean="0"/>
          </a:p>
          <a:p>
            <a:endParaRPr lang="ru-RU" b="1" i="1" dirty="0" smtClean="0"/>
          </a:p>
          <a:p>
            <a:endParaRPr lang="ru-RU" b="1" i="1" dirty="0" smtClean="0"/>
          </a:p>
          <a:p>
            <a:r>
              <a:rPr lang="ru-RU" sz="2400" b="1" i="1" u="sng" dirty="0" smtClean="0">
                <a:latin typeface="Times New Roman" pitchFamily="18" charset="0"/>
                <a:cs typeface="Times New Roman" pitchFamily="18" charset="0"/>
              </a:rPr>
              <a:t>7.Материальное стимулирование</a:t>
            </a:r>
            <a:r>
              <a:rPr lang="ru-RU" sz="2400" i="1" u="sng" dirty="0" smtClean="0">
                <a:latin typeface="Times New Roman" pitchFamily="18" charset="0"/>
                <a:cs typeface="Times New Roman" pitchFamily="18" charset="0"/>
              </a:rPr>
              <a:t>.</a:t>
            </a:r>
            <a:r>
              <a:rPr lang="ru-RU" sz="2400" dirty="0" smtClean="0">
                <a:latin typeface="Times New Roman" pitchFamily="18" charset="0"/>
                <a:cs typeface="Times New Roman" pitchFamily="18" charset="0"/>
              </a:rPr>
              <a:t> Категория учителя, мнение аттестационной комиссии, премии, надбавки, а может быть даже звания и правительственные награды – все это зависит от квалификации и мастерства учителя. Без постоянного усвоения новых знаний этого не добиться.</a:t>
            </a:r>
            <a:r>
              <a:rPr lang="ru-RU" sz="2400" b="1" i="1" dirty="0" smtClean="0">
                <a:latin typeface="Times New Roman" pitchFamily="18" charset="0"/>
                <a:cs typeface="Times New Roman" pitchFamily="18" charset="0"/>
              </a:rPr>
              <a:t> </a:t>
            </a:r>
            <a:r>
              <a:rPr lang="ru-RU" sz="2400" b="1" i="1" u="sng" dirty="0" smtClean="0">
                <a:latin typeface="Times New Roman" pitchFamily="18" charset="0"/>
                <a:cs typeface="Times New Roman" pitchFamily="18" charset="0"/>
              </a:rPr>
              <a:t>8.Интерес.</a:t>
            </a:r>
            <a:r>
              <a:rPr lang="ru-RU" sz="2400" u="sng" dirty="0" smtClean="0">
                <a:latin typeface="Times New Roman" pitchFamily="18" charset="0"/>
                <a:cs typeface="Times New Roman" pitchFamily="18" charset="0"/>
              </a:rPr>
              <a:t> </a:t>
            </a:r>
            <a:r>
              <a:rPr lang="ru-RU" sz="2400" dirty="0" smtClean="0">
                <a:latin typeface="Times New Roman" pitchFamily="18" charset="0"/>
                <a:cs typeface="Times New Roman" pitchFamily="18" charset="0"/>
              </a:rPr>
              <a:t> Учиться    просто   интересно.  Как   человек,   который ежедневно учит, не будет постоянно учиться - вправе ли он тогда преподавать?</a:t>
            </a:r>
            <a:r>
              <a:rPr lang="ru-RU" sz="2400" dirty="0" smtClean="0"/>
              <a:t>  </a:t>
            </a:r>
          </a:p>
          <a:p>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endParaRPr lang="ru-RU"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04800" y="228600"/>
            <a:ext cx="8610600" cy="5632311"/>
          </a:xfrm>
          <a:prstGeom prst="rect">
            <a:avLst/>
          </a:prstGeom>
        </p:spPr>
        <p:txBody>
          <a:bodyPr wrap="square">
            <a:spAutoFit/>
          </a:bodyPr>
          <a:lstStyle/>
          <a:p>
            <a:r>
              <a:rPr lang="ru-RU" dirty="0" smtClean="0"/>
              <a:t>     </a:t>
            </a:r>
            <a:r>
              <a:rPr lang="ru-RU" sz="2400" b="1" u="sng" dirty="0" smtClean="0">
                <a:latin typeface="Times New Roman" pitchFamily="18" charset="0"/>
                <a:cs typeface="Times New Roman" pitchFamily="18" charset="0"/>
              </a:rPr>
              <a:t> 9.</a:t>
            </a:r>
            <a:r>
              <a:rPr lang="ru-RU" sz="2400" b="1" i="1" u="sng" dirty="0" smtClean="0">
                <a:latin typeface="Times New Roman" pitchFamily="18" charset="0"/>
                <a:cs typeface="Times New Roman" pitchFamily="18" charset="0"/>
              </a:rPr>
              <a:t>Эффект заражения</a:t>
            </a:r>
            <a:r>
              <a:rPr lang="ru-RU" sz="2400" dirty="0" smtClean="0">
                <a:latin typeface="Times New Roman" pitchFamily="18" charset="0"/>
                <a:cs typeface="Times New Roman" pitchFamily="18" charset="0"/>
              </a:rPr>
              <a:t> – еще один прием  побуждения педагогов к самообразованию.  Это когда в образовательном учреждении разработан и реализуется  масштабный интересный проект, в котором задействовано большинство педагогов, детей. В этом случае даже противникам самообразования приходится невольно втягиваться  в осуществление проекта, а для этого нужно что-то почитать, подготовиться, «покопаться» в Интернете и т.п., что являет собой  процесс самообразования.</a:t>
            </a:r>
            <a:r>
              <a:rPr lang="ru-RU" sz="2400" b="1" i="1" dirty="0" smtClean="0">
                <a:latin typeface="Times New Roman" pitchFamily="18" charset="0"/>
                <a:cs typeface="Times New Roman" pitchFamily="18" charset="0"/>
              </a:rPr>
              <a:t> </a:t>
            </a:r>
            <a:r>
              <a:rPr lang="ru-RU" sz="2400" b="1" i="1" u="sng" dirty="0" smtClean="0">
                <a:latin typeface="Times New Roman" pitchFamily="18" charset="0"/>
                <a:cs typeface="Times New Roman" pitchFamily="18" charset="0"/>
              </a:rPr>
              <a:t>10.Приглашение в образовательное учреждение</a:t>
            </a:r>
            <a:r>
              <a:rPr lang="ru-RU" sz="2400" dirty="0" smtClean="0">
                <a:latin typeface="Times New Roman" pitchFamily="18" charset="0"/>
                <a:cs typeface="Times New Roman" pitchFamily="18" charset="0"/>
              </a:rPr>
              <a:t> для выступления ярких, </a:t>
            </a:r>
            <a:r>
              <a:rPr lang="ru-RU" sz="2400" dirty="0" err="1" smtClean="0">
                <a:latin typeface="Times New Roman" pitchFamily="18" charset="0"/>
                <a:cs typeface="Times New Roman" pitchFamily="18" charset="0"/>
              </a:rPr>
              <a:t>креативных</a:t>
            </a:r>
            <a:r>
              <a:rPr lang="ru-RU" sz="2400" dirty="0" smtClean="0">
                <a:latin typeface="Times New Roman" pitchFamily="18" charset="0"/>
                <a:cs typeface="Times New Roman" pitchFamily="18" charset="0"/>
              </a:rPr>
              <a:t> людей и не только из сферы образования. Такие встречи  могут стать внешними побудителями саморазвития у отдельных  педагогов. </a:t>
            </a:r>
          </a:p>
          <a:p>
            <a:endParaRPr lang="ru-RU" sz="2400" dirty="0" smtClean="0">
              <a:latin typeface="Times New Roman" pitchFamily="18" charset="0"/>
              <a:cs typeface="Times New Roman" pitchFamily="18" charset="0"/>
            </a:endParaRPr>
          </a:p>
          <a:p>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endParaRPr lang="ru-RU" sz="2400"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28600" y="304800"/>
            <a:ext cx="8686800" cy="3785652"/>
          </a:xfrm>
          <a:prstGeom prst="rect">
            <a:avLst/>
          </a:prstGeom>
        </p:spPr>
        <p:txBody>
          <a:bodyPr wrap="square">
            <a:spAutoFit/>
          </a:bodyPr>
          <a:lstStyle/>
          <a:p>
            <a:r>
              <a:rPr lang="ru-RU" sz="2400" b="1" i="1" u="sng" dirty="0" smtClean="0">
                <a:latin typeface="Times New Roman" pitchFamily="18" charset="0"/>
                <a:cs typeface="Times New Roman" pitchFamily="18" charset="0"/>
              </a:rPr>
              <a:t>11.Личностная </a:t>
            </a:r>
            <a:r>
              <a:rPr lang="ru-RU" sz="2400" b="1" i="1" u="sng" dirty="0" err="1" smtClean="0">
                <a:latin typeface="Times New Roman" pitchFamily="18" charset="0"/>
                <a:cs typeface="Times New Roman" pitchFamily="18" charset="0"/>
              </a:rPr>
              <a:t>проблематизация</a:t>
            </a:r>
            <a:r>
              <a:rPr lang="ru-RU" sz="2400" b="1" i="1" u="sng" dirty="0" smtClean="0">
                <a:latin typeface="Times New Roman" pitchFamily="18" charset="0"/>
                <a:cs typeface="Times New Roman" pitchFamily="18" charset="0"/>
              </a:rPr>
              <a:t>.</a:t>
            </a:r>
            <a:r>
              <a:rPr lang="ru-RU" sz="2400" b="1" u="sng" dirty="0" smtClean="0">
                <a:latin typeface="Times New Roman" pitchFamily="18" charset="0"/>
                <a:cs typeface="Times New Roman" pitchFamily="18" charset="0"/>
              </a:rPr>
              <a:t>  </a:t>
            </a:r>
            <a:r>
              <a:rPr lang="ru-RU" sz="2400" b="1" dirty="0" smtClean="0">
                <a:latin typeface="Times New Roman" pitchFamily="18" charset="0"/>
                <a:cs typeface="Times New Roman" pitchFamily="18" charset="0"/>
              </a:rPr>
              <a:t> </a:t>
            </a:r>
            <a:r>
              <a:rPr lang="ru-RU" sz="2400" dirty="0" smtClean="0">
                <a:latin typeface="Times New Roman" pitchFamily="18" charset="0"/>
                <a:cs typeface="Times New Roman" pitchFamily="18" charset="0"/>
              </a:rPr>
              <a:t>Речь идет о том, чтобы,  подать  педагогу идею, которая бы именно его заинтересовала и вывела на чтение литературы, поиск способов реализации в интернете,  т.е. побудила бы заняться самообразованием в интересах своего профессионального роста</a:t>
            </a:r>
          </a:p>
          <a:p>
            <a:endParaRPr lang="ru-RU" sz="2400" dirty="0" smtClean="0">
              <a:latin typeface="Times New Roman" pitchFamily="18" charset="0"/>
              <a:cs typeface="Times New Roman" pitchFamily="18" charset="0"/>
            </a:endParaRPr>
          </a:p>
          <a:p>
            <a:endParaRPr lang="ru-RU" sz="2400" dirty="0" smtClean="0">
              <a:latin typeface="Times New Roman" pitchFamily="18" charset="0"/>
              <a:cs typeface="Times New Roman" pitchFamily="18" charset="0"/>
            </a:endParaRPr>
          </a:p>
          <a:p>
            <a:endParaRPr lang="ru-RU" sz="2400" dirty="0" smtClean="0">
              <a:latin typeface="Times New Roman" pitchFamily="18" charset="0"/>
              <a:cs typeface="Times New Roman" pitchFamily="18" charset="0"/>
            </a:endParaRPr>
          </a:p>
          <a:p>
            <a:endParaRPr lang="ru-RU" sz="2400" dirty="0" smtClean="0">
              <a:latin typeface="Times New Roman" pitchFamily="18" charset="0"/>
              <a:cs typeface="Times New Roman" pitchFamily="18" charset="0"/>
            </a:endParaRPr>
          </a:p>
          <a:p>
            <a:endParaRPr lang="ru-RU" sz="2400" dirty="0" smtClean="0">
              <a:latin typeface="Times New Roman" pitchFamily="18" charset="0"/>
              <a:cs typeface="Times New Roman" pitchFamily="18" charset="0"/>
            </a:endParaRPr>
          </a:p>
        </p:txBody>
      </p:sp>
      <p:sp>
        <p:nvSpPr>
          <p:cNvPr id="4" name="Прямоугольник 3"/>
          <p:cNvSpPr/>
          <p:nvPr/>
        </p:nvSpPr>
        <p:spPr>
          <a:xfrm>
            <a:off x="228600" y="2286000"/>
            <a:ext cx="8915400" cy="2677656"/>
          </a:xfrm>
          <a:prstGeom prst="rect">
            <a:avLst/>
          </a:prstGeom>
        </p:spPr>
        <p:txBody>
          <a:bodyPr wrap="square">
            <a:spAutoFit/>
          </a:bodyPr>
          <a:lstStyle/>
          <a:p>
            <a:pPr lvl="0" fontAlgn="base">
              <a:spcBef>
                <a:spcPct val="0"/>
              </a:spcBef>
              <a:spcAft>
                <a:spcPct val="0"/>
              </a:spcAft>
            </a:pPr>
            <a:r>
              <a:rPr lang="ru-RU" sz="2400" b="1" u="sng" dirty="0" smtClean="0">
                <a:latin typeface="Times New Roman" pitchFamily="18" charset="0"/>
                <a:ea typeface="Calibri" pitchFamily="34" charset="0"/>
                <a:cs typeface="Times New Roman" pitchFamily="18" charset="0"/>
              </a:rPr>
              <a:t>В заключении  </a:t>
            </a:r>
            <a:r>
              <a:rPr lang="ru-RU" sz="2400" dirty="0" smtClean="0">
                <a:latin typeface="Times New Roman" pitchFamily="18" charset="0"/>
                <a:ea typeface="Calibri" pitchFamily="34" charset="0"/>
                <a:cs typeface="Times New Roman" pitchFamily="18" charset="0"/>
              </a:rPr>
              <a:t>можно с большой уверенностью</a:t>
            </a:r>
            <a:r>
              <a:rPr lang="ru-RU" sz="2400" dirty="0" smtClean="0">
                <a:latin typeface="Calibri"/>
                <a:ea typeface="Calibri" pitchFamily="34" charset="0"/>
                <a:cs typeface="Times New Roman" pitchFamily="18" charset="0"/>
              </a:rPr>
              <a:t> </a:t>
            </a:r>
            <a:r>
              <a:rPr lang="ru-RU" sz="2400" dirty="0" smtClean="0">
                <a:latin typeface="Times New Roman" pitchFamily="18" charset="0"/>
                <a:ea typeface="Calibri" pitchFamily="34" charset="0"/>
                <a:cs typeface="Times New Roman" pitchFamily="18" charset="0"/>
              </a:rPr>
              <a:t> предполагать , что самообразование</a:t>
            </a:r>
            <a:r>
              <a:rPr lang="ru-RU" sz="2400" dirty="0" smtClean="0">
                <a:latin typeface="Calibri"/>
                <a:ea typeface="Calibri" pitchFamily="34" charset="0"/>
                <a:cs typeface="Times New Roman" pitchFamily="18" charset="0"/>
              </a:rPr>
              <a:t>  </a:t>
            </a:r>
            <a:r>
              <a:rPr lang="ru-RU" sz="2400" u="sng" dirty="0" smtClean="0">
                <a:latin typeface="Times New Roman" pitchFamily="18" charset="0"/>
                <a:ea typeface="Calibri" pitchFamily="34" charset="0"/>
                <a:cs typeface="Times New Roman" pitchFamily="18" charset="0"/>
              </a:rPr>
              <a:t>может</a:t>
            </a:r>
            <a:r>
              <a:rPr lang="ru-RU" sz="2400" u="sng" dirty="0" smtClean="0">
                <a:latin typeface="Calibri"/>
                <a:ea typeface="Calibri" pitchFamily="34" charset="0"/>
                <a:cs typeface="Times New Roman" pitchFamily="18" charset="0"/>
              </a:rPr>
              <a:t> </a:t>
            </a:r>
            <a:r>
              <a:rPr lang="ru-RU" sz="2400" dirty="0" smtClean="0">
                <a:latin typeface="Times New Roman" pitchFamily="18" charset="0"/>
                <a:ea typeface="Calibri" pitchFamily="34" charset="0"/>
                <a:cs typeface="Times New Roman" pitchFamily="18" charset="0"/>
              </a:rPr>
              <a:t>стать</a:t>
            </a:r>
            <a:r>
              <a:rPr lang="ru-RU" sz="2400" dirty="0" smtClean="0">
                <a:latin typeface="Calibri"/>
                <a:ea typeface="Calibri" pitchFamily="34" charset="0"/>
                <a:cs typeface="Times New Roman" pitchFamily="18" charset="0"/>
              </a:rPr>
              <a:t> </a:t>
            </a:r>
            <a:r>
              <a:rPr lang="ru-RU" sz="2400" dirty="0" smtClean="0">
                <a:latin typeface="Times New Roman" pitchFamily="18" charset="0"/>
                <a:ea typeface="Calibri" pitchFamily="34" charset="0"/>
                <a:cs typeface="Times New Roman" pitchFamily="18" charset="0"/>
              </a:rPr>
              <a:t> осознанной потребностью каждого педагога. Все зависит от технологических</a:t>
            </a:r>
            <a:r>
              <a:rPr lang="ru-RU" sz="2400" dirty="0" smtClean="0">
                <a:latin typeface="Calibri"/>
                <a:ea typeface="Calibri" pitchFamily="34" charset="0"/>
                <a:cs typeface="Times New Roman" pitchFamily="18" charset="0"/>
              </a:rPr>
              <a:t> </a:t>
            </a:r>
            <a:r>
              <a:rPr lang="ru-RU" sz="2400" dirty="0" smtClean="0">
                <a:latin typeface="Times New Roman" pitchFamily="18" charset="0"/>
                <a:ea typeface="Calibri" pitchFamily="34" charset="0"/>
                <a:cs typeface="Times New Roman" pitchFamily="18" charset="0"/>
              </a:rPr>
              <a:t> и психологических подходов в</a:t>
            </a:r>
            <a:r>
              <a:rPr lang="ru-RU" sz="2400" dirty="0" smtClean="0">
                <a:latin typeface="Calibri"/>
                <a:ea typeface="Calibri" pitchFamily="34" charset="0"/>
                <a:cs typeface="Times New Roman" pitchFamily="18" charset="0"/>
              </a:rPr>
              <a:t>  </a:t>
            </a:r>
            <a:r>
              <a:rPr lang="ru-RU" sz="2400" dirty="0" smtClean="0">
                <a:latin typeface="Times New Roman" pitchFamily="18" charset="0"/>
                <a:ea typeface="Calibri" pitchFamily="34" charset="0"/>
                <a:cs typeface="Times New Roman" pitchFamily="18" charset="0"/>
              </a:rPr>
              <a:t> управлении</a:t>
            </a:r>
            <a:r>
              <a:rPr lang="ru-RU" sz="2400" dirty="0" smtClean="0">
                <a:latin typeface="Calibri"/>
                <a:ea typeface="Calibri" pitchFamily="34" charset="0"/>
                <a:cs typeface="Times New Roman" pitchFamily="18" charset="0"/>
              </a:rPr>
              <a:t> </a:t>
            </a:r>
            <a:r>
              <a:rPr lang="ru-RU" sz="2400" dirty="0" smtClean="0">
                <a:latin typeface="Times New Roman" pitchFamily="18" charset="0"/>
                <a:ea typeface="Calibri" pitchFamily="34" charset="0"/>
                <a:cs typeface="Times New Roman" pitchFamily="18" charset="0"/>
              </a:rPr>
              <a:t> этого процесса в педагогическом коллективе. Без самообразования</a:t>
            </a:r>
            <a:r>
              <a:rPr lang="ru-RU" sz="2400" dirty="0" smtClean="0">
                <a:latin typeface="Calibri"/>
                <a:ea typeface="Calibri" pitchFamily="34" charset="0"/>
                <a:cs typeface="Times New Roman" pitchFamily="18" charset="0"/>
              </a:rPr>
              <a:t> </a:t>
            </a:r>
            <a:r>
              <a:rPr lang="ru-RU" sz="2400" dirty="0" smtClean="0">
                <a:latin typeface="Times New Roman" pitchFamily="18" charset="0"/>
                <a:ea typeface="Calibri" pitchFamily="34" charset="0"/>
                <a:cs typeface="Times New Roman" pitchFamily="18" charset="0"/>
              </a:rPr>
              <a:t> методическая работа в школе никогда не может достичь оптимального, то есть наивысшего возможного эффекта.</a:t>
            </a:r>
            <a:endParaRPr lang="ru-RU" sz="2400" dirty="0" smtClean="0">
              <a:latin typeface="Arial"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Открытая">
  <a:themeElements>
    <a:clrScheme name="Бумажная">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Открытая">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Открытая">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121</TotalTime>
  <Words>106</Words>
  <PresentationFormat>Экран (4:3)</PresentationFormat>
  <Paragraphs>30</Paragraphs>
  <Slides>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9</vt:i4>
      </vt:variant>
    </vt:vector>
  </HeadingPairs>
  <TitlesOfParts>
    <vt:vector size="10" baseType="lpstr">
      <vt:lpstr>Открытая</vt:lpstr>
      <vt:lpstr>«Самообразование педагога – одна из составляющих его профессиональной компетенции» </vt:lpstr>
      <vt:lpstr>                           Сегодня общество испытывает самые глубокие и стремительные перемены за всю свою историю. На смену прежнему стилю жизни, когда одного образования хватало на всю жизнь, приходит новый жизненный стандарт: «ОБРАЗОВАНИЕ ЧЕРЕЗ ВСЮ ЖИЗНЬ». Одним из показателей профессиональной компетентности учителя является его способность к самообразованию, которое проявляется в неудовлетворенности, осознании несовершенства настоящего положения образовательного процесса и стремлении к росту, самосовершенствованию.</vt:lpstr>
      <vt:lpstr>Слайд 3</vt:lpstr>
      <vt:lpstr>Слайд 4</vt:lpstr>
      <vt:lpstr>Слайд 5</vt:lpstr>
      <vt:lpstr>Слайд 6</vt:lpstr>
      <vt:lpstr>Слайд 7</vt:lpstr>
      <vt:lpstr>Слайд 8</vt:lpstr>
      <vt:lpstr>Слайд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«Самообразование педагога – одна из составляющих его профессиональной компетенции» </dc:title>
  <cp:lastModifiedBy>User</cp:lastModifiedBy>
  <cp:revision>14</cp:revision>
  <dcterms:modified xsi:type="dcterms:W3CDTF">2012-11-09T06:29:50Z</dcterms:modified>
</cp:coreProperties>
</file>