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151F4-B79E-4F68-BA70-3415F6B6B4B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35248-9445-4E64-9C88-88DBA7FA0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03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35248-9445-4E64-9C88-88DBA7FA03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90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AF9546-EE94-4AA6-80E4-5FDAFFC7F3EA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DA7F8E-295E-4A20-A13E-F1BBEB838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ru.wikipedia.org/wiki/%D0%A4%D0%B0%D0%B9%D0%BB:Spmo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upload.wikimedia.org/wikipedia/ru/8/8b/Spmo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ru.wikipedia.org/wiki/%D0%A4%D0%B0%D0%B9%D0%BB:Samo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upload.wikimedia.org/wikipedia/ru/7/78/Samo.gi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886"/>
            <a:ext cx="9144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  <a:cs typeface="Simplified Arabic Fixed" pitchFamily="49" charset="-78"/>
              </a:rPr>
              <a:t>Формы и методы проведения интерактивных уроков в начальных классах.</a:t>
            </a:r>
            <a:endParaRPr lang="ru-RU" dirty="0">
              <a:latin typeface="Batang" pitchFamily="18" charset="-127"/>
              <a:ea typeface="Batang" pitchFamily="18" charset="-127"/>
              <a:cs typeface="Simplified Arabic Fixed" pitchFamily="49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32856"/>
            <a:ext cx="6888933" cy="390790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37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300" b="1" cap="none" dirty="0">
                <a:solidFill>
                  <a:srgbClr val="4E3B30"/>
                </a:solidFill>
                <a:effectLst/>
                <a:latin typeface="Batang" pitchFamily="18" charset="-127"/>
                <a:ea typeface="Batang" pitchFamily="18" charset="-127"/>
                <a:cs typeface="+mn-cs"/>
              </a:rPr>
              <a:t>Рекомендации</a:t>
            </a:r>
            <a:r>
              <a:rPr lang="ru-RU" sz="15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5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Autofit/>
          </a:bodyPr>
          <a:lstStyle/>
          <a:p>
            <a:r>
              <a:rPr lang="ru-RU" sz="1800" dirty="0" smtClean="0"/>
              <a:t>Использовать  </a:t>
            </a:r>
            <a:r>
              <a:rPr lang="ru-RU" sz="1800" dirty="0"/>
              <a:t>в работе учителей начальных классов технологии интерактивного обучения, что  даст </a:t>
            </a:r>
          </a:p>
          <a:p>
            <a:r>
              <a:rPr lang="ru-RU" sz="1800" i="1" u="sng" dirty="0"/>
              <a:t>ученику:</a:t>
            </a:r>
            <a:endParaRPr lang="ru-RU" sz="1800" dirty="0"/>
          </a:p>
          <a:p>
            <a:r>
              <a:rPr lang="ru-RU" sz="1800" dirty="0"/>
              <a:t>·        развитие личностной рефлексии;</a:t>
            </a:r>
          </a:p>
          <a:p>
            <a:r>
              <a:rPr lang="ru-RU" sz="1800" dirty="0"/>
              <a:t>·        осознание включенности  в общую работу;</a:t>
            </a:r>
          </a:p>
          <a:p>
            <a:r>
              <a:rPr lang="ru-RU" sz="1800" dirty="0"/>
              <a:t>·        становление активной субъектной позиции в учебной деятельности;</a:t>
            </a:r>
          </a:p>
          <a:p>
            <a:r>
              <a:rPr lang="ru-RU" sz="1800" dirty="0"/>
              <a:t>·        развитие навыков общения;</a:t>
            </a:r>
          </a:p>
          <a:p>
            <a:r>
              <a:rPr lang="ru-RU" sz="1800" dirty="0"/>
              <a:t>·        принятие нравственности норм и правил совместной деятельности;</a:t>
            </a:r>
          </a:p>
          <a:p>
            <a:r>
              <a:rPr lang="ru-RU" sz="1800" dirty="0"/>
              <a:t>·        повышение познавательной активности</a:t>
            </a:r>
          </a:p>
          <a:p>
            <a:r>
              <a:rPr lang="ru-RU" sz="1800" i="1" u="sng" dirty="0"/>
              <a:t>классу:</a:t>
            </a:r>
            <a:endParaRPr lang="ru-RU" sz="1800" dirty="0"/>
          </a:p>
          <a:p>
            <a:r>
              <a:rPr lang="ru-RU" sz="1800" dirty="0"/>
              <a:t>·        формирование класса как групповой общности;</a:t>
            </a:r>
          </a:p>
          <a:p>
            <a:r>
              <a:rPr lang="ru-RU" sz="1800" dirty="0"/>
              <a:t>·        повышение познавательного интереса;</a:t>
            </a:r>
          </a:p>
          <a:p>
            <a:r>
              <a:rPr lang="ru-RU" sz="1800" dirty="0"/>
              <a:t>·        развитие навыков анализа и самоанализа в процессе групповой рефлексии;</a:t>
            </a:r>
          </a:p>
          <a:p>
            <a:r>
              <a:rPr lang="ru-RU" sz="1800" i="1" u="sng" dirty="0"/>
              <a:t>учителю:</a:t>
            </a:r>
            <a:endParaRPr lang="ru-RU" sz="1800" dirty="0"/>
          </a:p>
          <a:p>
            <a:r>
              <a:rPr lang="ru-RU" sz="1800" dirty="0"/>
              <a:t>·        нестандартное отношение к организации образовательного процесса;</a:t>
            </a:r>
          </a:p>
          <a:p>
            <a:r>
              <a:rPr lang="ru-RU" sz="1800" dirty="0"/>
              <a:t>·        формирование мотивационной готовности к межличностному взаимодействию не только в  учебных, но и иных ситуациях.</a:t>
            </a:r>
          </a:p>
          <a:p>
            <a:r>
              <a:rPr lang="ru-RU" sz="1400" dirty="0"/>
              <a:t> 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1942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Рекомендации по  Структуре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  <a:p>
            <a:r>
              <a:rPr lang="ru-RU" sz="2800" dirty="0"/>
              <a:t>Использование интерактивных методов выдвигает определенные требования к структуре урока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1. Мотивация. </a:t>
            </a:r>
          </a:p>
          <a:p>
            <a:r>
              <a:rPr lang="ru-RU" sz="2800" dirty="0"/>
              <a:t>Цель этого этапа – сфокусировать внимание учащихся на проблеме и вызвать интерес к обсуждаемой теме. Можно использовать такие приемы, как вопросы, цитата, короткая история, небольшое задание, разминка.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56780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2. Объявление, представление темы урока и ожидание результатов.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 этапа – обеспечить понимание учащимися содержание их деятельности, того, чего они достичь в результате урока и что от них ожидает учитель.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3. Сообщение необходимой информации.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 этапа – дать учащимся достаточно информации для того, чтобы на ее основе выполнять практические задания. Это может быть мини-лекция, чтение раздаточного материала.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4.Интерактивное упражнение – центральная часть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Использовать  интерактивные  методы в обучении младших 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385" y="54868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Спасибо за внимание</a:t>
            </a:r>
            <a:endParaRPr lang="ru-RU" sz="6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7" name="Picture 3" descr="C:\Users\1\Downloads\sarcasticclap5ttu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7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117" y="176227"/>
            <a:ext cx="8458200" cy="1222375"/>
          </a:xfrm>
        </p:spPr>
        <p:txBody>
          <a:bodyPr/>
          <a:lstStyle/>
          <a:p>
            <a:pPr algn="ctr"/>
            <a:r>
              <a:rPr lang="ru-RU" b="1" dirty="0">
                <a:latin typeface="Batang" pitchFamily="18" charset="-127"/>
                <a:ea typeface="Batang" pitchFamily="18" charset="-127"/>
              </a:rPr>
              <a:t>Методы обучения</a:t>
            </a:r>
            <a:endParaRPr lang="ru-RU" dirty="0">
              <a:latin typeface="Batang" pitchFamily="18" charset="-127"/>
              <a:ea typeface="Batang" pitchFamily="18" charset="-127"/>
              <a:cs typeface="Simplified Arabic Fixed" pitchFamily="49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58200" cy="2883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latin typeface="Bookman Old Style" pitchFamily="18" charset="0"/>
                <a:ea typeface="Batang" pitchFamily="18" charset="-127"/>
              </a:rPr>
              <a:t> Методы обучения</a:t>
            </a:r>
            <a:r>
              <a:rPr lang="ru-RU" dirty="0">
                <a:latin typeface="Bookman Old Style" pitchFamily="18" charset="0"/>
                <a:ea typeface="Batang" pitchFamily="18" charset="-127"/>
              </a:rPr>
              <a:t> – это совокупность приемов и подходов, отражающих форму взаимодействия учащихся и учителя в процессе обучения. В современном понимании процесс обучения рассматривается как процесс взаимодействия между учителем и учениками (урок) с целью приобщения учащихся к определенным знаниям, навыкам, умениям и ценностям.</a:t>
            </a:r>
          </a:p>
        </p:txBody>
      </p:sp>
    </p:spTree>
    <p:extLst>
      <p:ext uri="{BB962C8B-B14F-4D97-AF65-F5344CB8AC3E}">
        <p14:creationId xmlns="" xmlns:p14="http://schemas.microsoft.com/office/powerpoint/2010/main" val="27166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60648"/>
            <a:ext cx="8458200" cy="1368151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Batang" pitchFamily="18" charset="-127"/>
                <a:ea typeface="Batang" pitchFamily="18" charset="-127"/>
              </a:rPr>
              <a:t>Пассивный метод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Spmo.gif">
            <a:hlinkClick r:id="rId2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03" y="1700808"/>
            <a:ext cx="5707831" cy="3416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220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679" y="332656"/>
            <a:ext cx="8458200" cy="1222375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Batang" pitchFamily="18" charset="-127"/>
                <a:ea typeface="Batang" pitchFamily="18" charset="-127"/>
              </a:rPr>
              <a:t>Активный метод</a:t>
            </a:r>
            <a:r>
              <a:rPr lang="ru-RU" dirty="0">
                <a:effectLst/>
                <a:latin typeface="Batang" pitchFamily="18" charset="-127"/>
                <a:ea typeface="Batang" pitchFamily="18" charset="-127"/>
              </a:rPr>
              <a:t>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Samo.gif">
            <a:hlinkClick r:id="rId2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50221"/>
            <a:ext cx="5832648" cy="367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689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Times New Roman"/>
              </a:rPr>
              <a:t>Интерактивный метод</a:t>
            </a:r>
            <a:endParaRPr lang="ru-RU" sz="6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58200" cy="40324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Интерактивный метод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100" dirty="0" smtClean="0">
                <a:latin typeface="Times New Roman"/>
                <a:ea typeface="Times New Roman"/>
              </a:rPr>
              <a:t>. </a:t>
            </a:r>
            <a:r>
              <a:rPr lang="ru-RU" sz="3100" dirty="0">
                <a:latin typeface="Times New Roman"/>
                <a:ea typeface="Times New Roman"/>
              </a:rPr>
              <a:t>Интерактивный («</a:t>
            </a:r>
            <a:r>
              <a:rPr lang="ru-RU" sz="3100" dirty="0" err="1">
                <a:latin typeface="Times New Roman"/>
                <a:ea typeface="Times New Roman"/>
              </a:rPr>
              <a:t>Inter</a:t>
            </a:r>
            <a:r>
              <a:rPr lang="ru-RU" sz="3100" dirty="0">
                <a:latin typeface="Times New Roman"/>
                <a:ea typeface="Times New Roman"/>
              </a:rPr>
              <a:t>» - это взаимный, «</a:t>
            </a:r>
            <a:r>
              <a:rPr lang="ru-RU" sz="3100" dirty="0" err="1">
                <a:latin typeface="Times New Roman"/>
                <a:ea typeface="Times New Roman"/>
              </a:rPr>
              <a:t>act</a:t>
            </a:r>
            <a:r>
              <a:rPr lang="ru-RU" sz="3100" dirty="0">
                <a:latin typeface="Times New Roman"/>
                <a:ea typeface="Times New Roman"/>
              </a:rPr>
              <a:t>» - действовать) – означает взаимодействовать, находится в режиме беседы, диалога с кем-либо. Другими словами, в отличие от активных методов, интерактивные ориентированы на более широкое взаимодействие учеников не только с учителем, но и друг с другом и на доминирование активности учащихся в процессе обучения. Место учителя в интерактивных уроках сводится к направлению деятельности учащихся на достижение целей урока. Учитель также разрабатывает план урока (обычно, это 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интерактивные упражнения и задания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Times New Roman"/>
              </a:rPr>
              <a:t>,  </a:t>
            </a:r>
            <a:r>
              <a:rPr lang="ru-RU" sz="3100" dirty="0">
                <a:latin typeface="Times New Roman"/>
                <a:ea typeface="Times New Roman"/>
              </a:rPr>
              <a:t>в ходе выполнения которых ученик изучает материал).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02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613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03" y="1451719"/>
            <a:ext cx="5328592" cy="356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8" y="4172205"/>
            <a:ext cx="31638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2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67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81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900" b="1" cap="none" dirty="0" smtClean="0">
                <a:solidFill>
                  <a:srgbClr val="4E3B30">
                    <a:shade val="75000"/>
                  </a:srgbClr>
                </a:solidFill>
                <a:effectLst/>
                <a:latin typeface="Batang" pitchFamily="18" charset="-127"/>
                <a:ea typeface="Batang" pitchFamily="18" charset="-127"/>
                <a:cs typeface="+mn-cs"/>
              </a:rPr>
              <a:t>Вывод: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58200" cy="367585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интерактивных методов актуально тем, что они: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Способствуют росту интереса к предмету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Ускоряют процесс обучения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Улучшают качество усвоения материала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Обеспечивают индивидуализацию и дифференциацию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Способствую сотрудничества учителя и ученика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Развивают </a:t>
            </a:r>
            <a:r>
              <a:rPr lang="ru-RU" dirty="0"/>
              <a:t>коммуникативную компетенцию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71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364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Формы и методы проведения интерактивных уроков в начальных классах.</vt:lpstr>
      <vt:lpstr>Методы обучения</vt:lpstr>
      <vt:lpstr>Пассивный метод</vt:lpstr>
      <vt:lpstr>Активный метод </vt:lpstr>
      <vt:lpstr>Интерактивный метод</vt:lpstr>
      <vt:lpstr>Слайд 6</vt:lpstr>
      <vt:lpstr>Слайд 7</vt:lpstr>
      <vt:lpstr>Слайд 8</vt:lpstr>
      <vt:lpstr>Вывод:</vt:lpstr>
      <vt:lpstr>Рекомендации </vt:lpstr>
      <vt:lpstr>       Рекомендации по  Структуре урока     </vt:lpstr>
      <vt:lpstr>Слайд 12</vt:lpstr>
      <vt:lpstr>                             Решение</vt:lpstr>
      <vt:lpstr>Спасибо за внимание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проведения интерактивных уроков в начальных классах.</dc:title>
  <dc:creator>1</dc:creator>
  <cp:lastModifiedBy>user</cp:lastModifiedBy>
  <cp:revision>7</cp:revision>
  <dcterms:created xsi:type="dcterms:W3CDTF">2013-01-04T15:32:32Z</dcterms:created>
  <dcterms:modified xsi:type="dcterms:W3CDTF">2013-01-05T03:46:00Z</dcterms:modified>
</cp:coreProperties>
</file>