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56" r:id="rId5"/>
    <p:sldId id="264" r:id="rId6"/>
    <p:sldId id="259" r:id="rId7"/>
    <p:sldId id="257" r:id="rId8"/>
    <p:sldId id="258" r:id="rId9"/>
    <p:sldId id="265" r:id="rId10"/>
    <p:sldId id="260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434" y="-1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AE6B3-A0E5-42DF-9DF8-4DD5D7E7812A}" type="datetimeFigureOut">
              <a:rPr lang="ru-RU"/>
              <a:pPr>
                <a:defRPr/>
              </a:pPr>
              <a:t>21.12.2012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0D84F-359B-4C99-9CAC-0D26A525B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32502-4A99-4E8F-BF06-6C4AA6D42C8A}" type="datetimeFigureOut">
              <a:rPr lang="ru-RU"/>
              <a:pPr>
                <a:defRPr/>
              </a:pPr>
              <a:t>21.12.2012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5E64C-272C-4C10-AAA6-6593110B0B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8FE3A-E317-4B62-AAAD-F4B730F76D11}" type="datetimeFigureOut">
              <a:rPr lang="ru-RU"/>
              <a:pPr>
                <a:defRPr/>
              </a:pPr>
              <a:t>21.12.2012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FF529-8BAB-46ED-AEB2-DECF8E8BA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7783A-2410-4B62-8D26-409A4A25E9B8}" type="datetimeFigureOut">
              <a:rPr lang="ru-RU"/>
              <a:pPr>
                <a:defRPr/>
              </a:pPr>
              <a:t>21.12.2012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EBC89-5B64-48A8-9F38-2B227F263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E35FC-C974-4729-89DB-7C75E6EBA9F8}" type="datetimeFigureOut">
              <a:rPr lang="ru-RU"/>
              <a:pPr>
                <a:defRPr/>
              </a:pPr>
              <a:t>21.12.2012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B7A88-D12A-4706-AB72-8F87A1F8E7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CB607-A6D7-4A03-B13E-7738C876D41D}" type="datetimeFigureOut">
              <a:rPr lang="ru-RU"/>
              <a:pPr>
                <a:defRPr/>
              </a:pPr>
              <a:t>21.12.2012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60F38-6DBF-44B1-A4C0-F8EF2B7B98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84228-9501-490D-95C3-0BF19E09DC63}" type="datetimeFigureOut">
              <a:rPr lang="ru-RU"/>
              <a:pPr>
                <a:defRPr/>
              </a:pPr>
              <a:t>21.12.2012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3B7DE-4DD7-49EE-81EB-7A59066DE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B6103-A38B-4989-AB17-1B8C12C6995A}" type="datetimeFigureOut">
              <a:rPr lang="ru-RU"/>
              <a:pPr>
                <a:defRPr/>
              </a:pPr>
              <a:t>21.12.2012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BD368-F257-4679-A633-7744674B6C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359DE-0996-46B7-AF29-C6D133358999}" type="datetimeFigureOut">
              <a:rPr lang="ru-RU"/>
              <a:pPr>
                <a:defRPr/>
              </a:pPr>
              <a:t>21.12.2012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DCE7E-B4BD-4E97-8311-40E8025FDF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E660B-2AA2-4432-93C4-11DA563F6D71}" type="datetimeFigureOut">
              <a:rPr lang="ru-RU"/>
              <a:pPr>
                <a:defRPr/>
              </a:pPr>
              <a:t>21.12.2012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FBA75-7FC5-44D4-989C-F92FF8F7C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59262-E3C8-4B50-9530-BD6B320729BB}" type="datetimeFigureOut">
              <a:rPr lang="ru-RU"/>
              <a:pPr>
                <a:defRPr/>
              </a:pPr>
              <a:t>21.12.2012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98448-7EA2-4738-924B-78008971A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6BB2DF-7DAE-42FE-8998-FA977CA6CA61}" type="datetimeFigureOut">
              <a:rPr lang="ru-RU"/>
              <a:pPr>
                <a:defRPr/>
              </a:pPr>
              <a:t>21.12.2012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1E0540-C2D7-4063-96ED-B7C7089BE5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12"/>
          </a:xfrm>
        </p:spPr>
        <p:txBody>
          <a:bodyPr rtlCol="0"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bg2">
                    <a:lumMod val="25000"/>
                  </a:schemeClr>
                </a:solidFill>
              </a:rPr>
              <a:t>Ойын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sz="3200" b="1" dirty="0" err="1" smtClean="0">
                <a:solidFill>
                  <a:schemeClr val="bg2">
                    <a:lumMod val="25000"/>
                  </a:schemeClr>
                </a:solidFill>
              </a:rPr>
              <a:t>дегеніміз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 не?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Ойын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деген</a:t>
            </a:r>
            <a:r>
              <a:rPr lang="kk-KZ" sz="3200" dirty="0" smtClean="0">
                <a:solidFill>
                  <a:schemeClr val="bg2">
                    <a:lumMod val="25000"/>
                  </a:schemeClr>
                </a:solidFill>
              </a:rPr>
              <a:t>і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міз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халықтың баланы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әдептілікке, сауаттылыққа баулитын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қүралдың бірі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Ойынның түрлері өте көп.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Мысалы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рөлдік ойындар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денешынықтыру ойындары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сюжеттік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ойындар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дидактикалық  ойын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элементерін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пайдаланудың маңызы өте зор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Дидактикалық  ойындар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баланың ақыл- ойын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дамытып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сабаққа деген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қызығушылықтарын арттырады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.  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 spd="slow" advTm="25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3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FK Benguiat Black.kz" pitchFamily="34" charset="0"/>
              </a:rPr>
              <a:t>Б</a:t>
            </a:r>
            <a:r>
              <a:rPr lang="kk-KZ" sz="2800" b="1" dirty="0" smtClean="0">
                <a:solidFill>
                  <a:schemeClr val="bg2">
                    <a:lumMod val="25000"/>
                  </a:schemeClr>
                </a:solidFill>
                <a:latin typeface="FK Benguiat Black.kz" pitchFamily="34" charset="0"/>
              </a:rPr>
              <a:t>іліммен өнер жарысып, </a:t>
            </a:r>
            <a:br>
              <a:rPr lang="kk-KZ" sz="2800" b="1" dirty="0" smtClean="0">
                <a:solidFill>
                  <a:schemeClr val="bg2">
                    <a:lumMod val="25000"/>
                  </a:schemeClr>
                </a:solidFill>
                <a:latin typeface="FK Benguiat Black.kz" pitchFamily="34" charset="0"/>
              </a:rPr>
            </a:br>
            <a:r>
              <a:rPr lang="kk-KZ" sz="2800" b="1" dirty="0" smtClean="0">
                <a:solidFill>
                  <a:schemeClr val="bg2">
                    <a:lumMod val="25000"/>
                  </a:schemeClr>
                </a:solidFill>
                <a:latin typeface="FK Benguiat Black.kz" pitchFamily="34" charset="0"/>
              </a:rPr>
              <a:t>Тәрбие-білім табар мән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FK Benguiat Black.kz" pitchFamily="34" charset="0"/>
            </a:endParaRP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kk-KZ" smtClean="0"/>
          </a:p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22531" name="Picture 2" descr="D:\школа СОШ №91\Гайша\Фото\МДС\сыны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1071563"/>
            <a:ext cx="852487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5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13" y="1357313"/>
            <a:ext cx="9358313" cy="4840287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10000" smtClean="0">
                <a:solidFill>
                  <a:schemeClr val="accent2"/>
                </a:solidFill>
                <a:latin typeface="AsylbekM17Cyrilic.kz"/>
              </a:rPr>
              <a:t>К</a:t>
            </a:r>
            <a:r>
              <a:rPr lang="kk-KZ" sz="10000" smtClean="0">
                <a:solidFill>
                  <a:schemeClr val="accent2"/>
                </a:solidFill>
                <a:latin typeface="AsylbekM17Cyrilic.kz"/>
              </a:rPr>
              <a:t>өніл қойып,</a:t>
            </a:r>
            <a:endParaRPr lang="kk-KZ" sz="8000" smtClean="0">
              <a:solidFill>
                <a:schemeClr val="accent2"/>
              </a:solidFill>
              <a:latin typeface="AsylbekM17Cyrilic.kz"/>
            </a:endParaRPr>
          </a:p>
          <a:p>
            <a:pPr algn="ctr">
              <a:buFont typeface="Arial" charset="0"/>
              <a:buNone/>
            </a:pPr>
            <a:r>
              <a:rPr lang="kk-KZ" sz="7200" smtClean="0">
                <a:solidFill>
                  <a:schemeClr val="accent2"/>
                </a:solidFill>
                <a:latin typeface="AsylbekM17Cyrilic.kz"/>
              </a:rPr>
              <a:t>тыңдағандарыңызға</a:t>
            </a:r>
          </a:p>
          <a:p>
            <a:pPr algn="ctr">
              <a:buFont typeface="Arial" charset="0"/>
              <a:buNone/>
            </a:pPr>
            <a:r>
              <a:rPr lang="kk-KZ" sz="10000" smtClean="0">
                <a:solidFill>
                  <a:schemeClr val="accent2"/>
                </a:solidFill>
                <a:latin typeface="AsylbekM17Cyrilic.kz"/>
              </a:rPr>
              <a:t>РАХМЕТ!</a:t>
            </a:r>
            <a:endParaRPr lang="ru-RU" sz="10000" smtClean="0">
              <a:solidFill>
                <a:schemeClr val="accent2"/>
              </a:solidFill>
              <a:latin typeface="AsylbekM17Cyrilic.kz"/>
            </a:endParaRPr>
          </a:p>
        </p:txBody>
      </p:sp>
    </p:spTree>
  </p:cSld>
  <p:clrMapOvr>
    <a:masterClrMapping/>
  </p:clrMapOvr>
  <p:transition spd="slow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313"/>
            <a:ext cx="9144000" cy="6643687"/>
          </a:xfrm>
        </p:spPr>
        <p:txBody>
          <a:bodyPr rtlCol="0">
            <a:normAutofit fontScale="92500" lnSpcReduction="10000"/>
          </a:bodyPr>
          <a:lstStyle/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   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Сондықтан кез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келген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сабақты өткізу үшін дидактикалық ойындар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қолдана білу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керек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Мысылы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«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Сауат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ашу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» 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оқулығында  тақырып соңында тапсырмалар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берілген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 Осы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тапсырмаларды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ойын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арқылы өткізуге болады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«Ұйқасын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тап», «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Сиқырлы қоржын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», «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Өлең жолын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құрастыр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» т.б.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ойындар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  Бала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өмірінің кезеңі ойын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арқылы жетіледі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Ойындар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әр топта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жас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ерекшелігіне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сай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жүргізіледі.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Мен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өз тәжірибемде ойындарды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көп қолданамын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Сабақ барысында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да,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күннің жартысында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да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жүргіземін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   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Баланың тілін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жетілдіру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үшін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оны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әңгімеге тарта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отырып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баланың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 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сөздік қорын жаңа сөздермен толықтырып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түсінігін молайту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қажет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 spd="slow" advTm="25000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614362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Дидактикалық ойындар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 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мектеп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жасына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дей</a:t>
            </a:r>
            <a:r>
              <a:rPr lang="kk-KZ" dirty="0" smtClean="0">
                <a:solidFill>
                  <a:schemeClr val="bg2">
                    <a:lumMod val="25000"/>
                  </a:schemeClr>
                </a:solidFill>
              </a:rPr>
              <a:t>інгі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балаларға меилінше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тән оқыту формасы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болып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табылады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оның арғы тегі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ойынды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өлең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мен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қимылмен ұштастыру негізінде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көп нерсені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үйрететін ойындарды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жасаған халық педагогикасына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жатыр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Мысалы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«Сиқырлы қалпақтың сырын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ашайық»- деген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ойында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балаларды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зат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туралы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айта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білуге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үйрету, олардың жүйелі сөйлеу қабілетін дамыту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міндетін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алға қойылады.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Ойын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міндеті-қалпақтың астында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не бар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екенін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білу.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Дидактикалық ойындар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айналамен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танысу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сабағында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әдебиет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сабақтарында жиі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қолданылады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 spd="slow" advTm="25000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2858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sz="6000" dirty="0" smtClean="0">
                <a:solidFill>
                  <a:schemeClr val="accent2">
                    <a:lumMod val="75000"/>
                  </a:schemeClr>
                </a:solidFill>
                <a:latin typeface="AsylbekM29.kz" pitchFamily="2" charset="-52"/>
              </a:rPr>
              <a:t>Ардақтайық бұл кунді</a:t>
            </a:r>
            <a:endParaRPr lang="ru-RU" sz="6000" dirty="0">
              <a:solidFill>
                <a:schemeClr val="accent2">
                  <a:lumMod val="75000"/>
                </a:schemeClr>
              </a:solidFill>
              <a:latin typeface="AsylbekM29.kz" pitchFamily="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6387" name="Picture 3" descr="D:\школа СОШ №91\Гайша\Фото\МДС\Безимени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071563"/>
            <a:ext cx="8215313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500063"/>
            <a:ext cx="8229600" cy="8461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FK Arbat.kz" pitchFamily="18" charset="0"/>
              </a:rPr>
              <a:t>«Жұмысты таңдаймыз» </a:t>
            </a:r>
            <a:b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FK Arbat.kz" pitchFamily="18" charset="0"/>
              </a:rPr>
            </a:b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FK Arbat.kz" pitchFamily="18" charset="0"/>
              </a:rPr>
              <a:t>дидактикалық ойыны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FK Arbat.kz" pitchFamily="18" charset="0"/>
              </a:rPr>
              <a:t> </a:t>
            </a:r>
            <a:r>
              <a:rPr lang="ru-RU" dirty="0" smtClean="0">
                <a:latin typeface="FK Arbat.kz" pitchFamily="18" charset="0"/>
              </a:rPr>
              <a:t/>
            </a:r>
            <a:br>
              <a:rPr lang="ru-RU" dirty="0" smtClean="0">
                <a:latin typeface="FK Arbat.kz" pitchFamily="18" charset="0"/>
              </a:rPr>
            </a:br>
            <a:endParaRPr lang="ru-RU" dirty="0">
              <a:latin typeface="FK Arbat.kz" pitchFamily="18" charset="0"/>
            </a:endParaRPr>
          </a:p>
        </p:txBody>
      </p:sp>
      <p:pic>
        <p:nvPicPr>
          <p:cNvPr id="17410" name="Picture 3" descr="D:\школа СОШ №91\Гайша\Фото\МДС\машин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214438"/>
            <a:ext cx="7500938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13"/>
            <a:ext cx="8229600" cy="1631951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sz="3600" dirty="0" smtClean="0">
                <a:solidFill>
                  <a:schemeClr val="accent2">
                    <a:lumMod val="75000"/>
                  </a:schemeClr>
                </a:solidFill>
                <a:latin typeface="FK AGR.kz" pitchFamily="18" charset="0"/>
              </a:rPr>
              <a:t>Ауырып ем іздегенше, ауырмайтын жол іздейік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FK AGR.kz" pitchFamily="18" charset="0"/>
            </a:endParaRPr>
          </a:p>
        </p:txBody>
      </p:sp>
      <p:pic>
        <p:nvPicPr>
          <p:cNvPr id="18434" name="Picture 2" descr="D:\школа СОШ №91\Гайша\Фото\МДС\Безимени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4438" y="1428750"/>
            <a:ext cx="6715125" cy="5143500"/>
          </a:xfrm>
        </p:spPr>
      </p:pic>
    </p:spTree>
  </p:cSld>
  <p:clrMapOvr>
    <a:masterClrMapping/>
  </p:clrMapOvr>
  <p:transition spd="slow" advTm="10000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sz="4800" dirty="0" smtClean="0">
                <a:solidFill>
                  <a:schemeClr val="accent2">
                    <a:lumMod val="75000"/>
                  </a:schemeClr>
                </a:solidFill>
                <a:latin typeface="Bernhard.kz" pitchFamily="2" charset="0"/>
              </a:rPr>
              <a:t>Мақтан тұтам сыныптастарымды</a:t>
            </a:r>
            <a:endParaRPr lang="ru-RU" sz="4800" dirty="0">
              <a:solidFill>
                <a:schemeClr val="accent2">
                  <a:lumMod val="75000"/>
                </a:schemeClr>
              </a:solidFill>
              <a:latin typeface="Bernhard.kz" pitchFamily="2" charset="0"/>
            </a:endParaRPr>
          </a:p>
        </p:txBody>
      </p:sp>
      <p:pic>
        <p:nvPicPr>
          <p:cNvPr id="19458" name="Picture 2" descr="D:\школа СОШ №91\Гайша\Фото\МДС\мд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143000"/>
            <a:ext cx="6929438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4313" y="0"/>
            <a:ext cx="9572626" cy="5715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sz="4000" b="1" dirty="0" smtClean="0">
                <a:solidFill>
                  <a:schemeClr val="accent2">
                    <a:lumMod val="75000"/>
                  </a:schemeClr>
                </a:solidFill>
                <a:latin typeface="Academy.kz" pitchFamily="2" charset="0"/>
              </a:rPr>
              <a:t>Қуандырып біздерді, мерекелі күз келді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Academy.kz" pitchFamily="2" charset="0"/>
            </a:endParaRPr>
          </a:p>
        </p:txBody>
      </p:sp>
      <p:pic>
        <p:nvPicPr>
          <p:cNvPr id="20482" name="Picture 2" descr="D:\школа СОШ №91\Гайша\Фото\куз сийы\күз сый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714375"/>
            <a:ext cx="8643938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429375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kk-KZ" sz="3600" smtClean="0">
                <a:solidFill>
                  <a:srgbClr val="002060"/>
                </a:solidFill>
                <a:latin typeface="Sanasoft Cricket Light.kz"/>
              </a:rPr>
              <a:t>Балалардың күз мезгілі туралы алған білімдерін тиянақтап, күзде табиғатта болатын ерекшеліктерді бекіту мақсатында мектепалды даярлық сыныбыңда </a:t>
            </a:r>
            <a:r>
              <a:rPr lang="ru-RU" sz="3600" smtClean="0">
                <a:solidFill>
                  <a:srgbClr val="002060"/>
                </a:solidFill>
                <a:latin typeface="Sanasoft Cricket Light.kz"/>
              </a:rPr>
              <a:t>«</a:t>
            </a:r>
            <a:r>
              <a:rPr lang="kk-KZ" sz="3600" smtClean="0">
                <a:solidFill>
                  <a:srgbClr val="002060"/>
                </a:solidFill>
                <a:latin typeface="Sanasoft Cricket Light.kz"/>
              </a:rPr>
              <a:t>Күз сыйы</a:t>
            </a:r>
            <a:r>
              <a:rPr lang="ru-RU" sz="3600" smtClean="0">
                <a:solidFill>
                  <a:srgbClr val="002060"/>
                </a:solidFill>
                <a:latin typeface="Sanasoft Cricket Light.kz"/>
              </a:rPr>
              <a:t>» </a:t>
            </a:r>
            <a:r>
              <a:rPr lang="kk-KZ" sz="3600" smtClean="0">
                <a:solidFill>
                  <a:srgbClr val="002060"/>
                </a:solidFill>
                <a:latin typeface="Sanasoft Cricket Light.kz"/>
              </a:rPr>
              <a:t>атты ертеңгілік өтті. Балалар алғашқы рет ата-аналарының алдында алған білімдерімен өнерлерін көрсетті. Ертеңгілік соңында ата-аналар балаларға дастархан жайып, тілектерін білдірді.</a:t>
            </a:r>
            <a:endParaRPr lang="ru-RU" sz="3600" smtClean="0">
              <a:solidFill>
                <a:srgbClr val="002060"/>
              </a:solidFill>
              <a:latin typeface="Sanasoft Cricket Light.kz"/>
            </a:endParaRPr>
          </a:p>
        </p:txBody>
      </p:sp>
    </p:spTree>
  </p:cSld>
  <p:clrMapOvr>
    <a:masterClrMapping/>
  </p:clrMapOvr>
  <p:transition spd="slow" advTm="25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256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Calibri</vt:lpstr>
      <vt:lpstr>AsylbekM29.kz</vt:lpstr>
      <vt:lpstr>FK Arbat.kz</vt:lpstr>
      <vt:lpstr>FK AGR.kz</vt:lpstr>
      <vt:lpstr>Bernhard.kz</vt:lpstr>
      <vt:lpstr>Academy.kz</vt:lpstr>
      <vt:lpstr>Sanasoft Cricket Light.kz</vt:lpstr>
      <vt:lpstr>FK Benguiat Black.kz</vt:lpstr>
      <vt:lpstr>AsylbekM17Cyrilic.kz</vt:lpstr>
      <vt:lpstr>Тема Office</vt:lpstr>
      <vt:lpstr> Ойын- дегеніміз не? Ойын дегеніміз- халықтың баланы әдептілікке, сауаттылыққа баулитын қүралдың бірі. Ойынның түрлері өте көп. Мысалы: рөлдік ойындар, денешынықтыру ойындары, сюжеттік ойындар, дидактикалық  ойын элементерін пайдаланудың маңызы өте зор. Дидактикалық  ойындар баланың ақыл- ойын дамытып, сабаққа деген қызығушылықтарын арттырады.  </vt:lpstr>
      <vt:lpstr>Слайд 2</vt:lpstr>
      <vt:lpstr>Слайд 3</vt:lpstr>
      <vt:lpstr>Ардақтайық бұл кунді</vt:lpstr>
      <vt:lpstr>«Жұмысты таңдаймыз»  дидактикалық ойыны  </vt:lpstr>
      <vt:lpstr>Ауырып ем іздегенше, ауырмайтын жол іздейік</vt:lpstr>
      <vt:lpstr>Мақтан тұтам сыныптастарымды</vt:lpstr>
      <vt:lpstr>Қуандырып біздерді, мерекелі күз келді</vt:lpstr>
      <vt:lpstr>Слайд 9</vt:lpstr>
      <vt:lpstr>Біліммен өнер жарысып,  Тәрбие-білім табар мән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Ардақтайық бұл кунді</dc:title>
  <dc:creator>Админ</dc:creator>
  <cp:lastModifiedBy>учен</cp:lastModifiedBy>
  <cp:revision>23</cp:revision>
  <dcterms:created xsi:type="dcterms:W3CDTF">2012-11-04T14:12:16Z</dcterms:created>
  <dcterms:modified xsi:type="dcterms:W3CDTF">2012-12-21T08:23:23Z</dcterms:modified>
</cp:coreProperties>
</file>