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66" r:id="rId6"/>
    <p:sldId id="259" r:id="rId7"/>
    <p:sldId id="260" r:id="rId8"/>
    <p:sldId id="261" r:id="rId9"/>
    <p:sldId id="263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B27962-9A54-4B1A-BBAC-86D5B503E915}" type="datetimeFigureOut">
              <a:rPr lang="ru-RU" smtClean="0"/>
              <a:pPr/>
              <a:t>01.01.2008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C88D82-48F4-4CBF-8668-0D03AA6BDB1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знак завершения 3"/>
          <p:cNvSpPr/>
          <p:nvPr/>
        </p:nvSpPr>
        <p:spPr>
          <a:xfrm>
            <a:off x="3000375" y="214313"/>
            <a:ext cx="2500313" cy="5715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000375" y="1285875"/>
            <a:ext cx="2500313" cy="9286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3143250" y="1357313"/>
            <a:ext cx="2143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Здравствуйте!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Садитесь.</a:t>
            </a: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00375" y="2643188"/>
            <a:ext cx="2500313" cy="192881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3429000" y="3286125"/>
            <a:ext cx="185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Настроение хорошее?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42938" y="4357688"/>
            <a:ext cx="2214562" cy="1143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0" name="TextBox 9"/>
          <p:cNvSpPr txBox="1">
            <a:spLocks noChangeArrowheads="1"/>
          </p:cNvSpPr>
          <p:nvPr/>
        </p:nvSpPr>
        <p:spPr bwMode="auto">
          <a:xfrm>
            <a:off x="785813" y="4572000"/>
            <a:ext cx="185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Улыбнись всем!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72250" y="3286125"/>
            <a:ext cx="1928813" cy="9286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2" name="TextBox 11"/>
          <p:cNvSpPr txBox="1">
            <a:spLocks noChangeArrowheads="1"/>
          </p:cNvSpPr>
          <p:nvPr/>
        </p:nvSpPr>
        <p:spPr bwMode="auto">
          <a:xfrm>
            <a:off x="6643688" y="3429000"/>
            <a:ext cx="1643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Посмотрели друг на друга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6500813" y="5072063"/>
            <a:ext cx="2071687" cy="8572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4" name="TextBox 13"/>
          <p:cNvSpPr txBox="1">
            <a:spLocks noChangeArrowheads="1"/>
          </p:cNvSpPr>
          <p:nvPr/>
        </p:nvSpPr>
        <p:spPr bwMode="auto">
          <a:xfrm>
            <a:off x="6715125" y="5072063"/>
            <a:ext cx="171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И улыбнулись друг </a:t>
            </a:r>
            <a:r>
              <a:rPr lang="ru-RU" dirty="0" smtClean="0">
                <a:solidFill>
                  <a:schemeClr val="bg1"/>
                </a:solidFill>
              </a:rPr>
              <a:t>другу</a:t>
            </a:r>
            <a:endParaRPr lang="ru-RU" dirty="0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3214688" y="5929313"/>
            <a:ext cx="2643187" cy="7143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6" name="TextBox 15"/>
          <p:cNvSpPr txBox="1">
            <a:spLocks noChangeArrowheads="1"/>
          </p:cNvSpPr>
          <p:nvPr/>
        </p:nvSpPr>
        <p:spPr bwMode="auto">
          <a:xfrm>
            <a:off x="3286125" y="6072188"/>
            <a:ext cx="2500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Начинаем урок!</a:t>
            </a:r>
          </a:p>
        </p:txBody>
      </p:sp>
      <p:cxnSp>
        <p:nvCxnSpPr>
          <p:cNvPr id="18" name="Прямая со стрелкой 17"/>
          <p:cNvCxnSpPr>
            <a:stCxn id="4" idx="2"/>
            <a:endCxn id="5" idx="0"/>
          </p:cNvCxnSpPr>
          <p:nvPr/>
        </p:nvCxnSpPr>
        <p:spPr>
          <a:xfrm rot="5400000">
            <a:off x="4000501" y="1035050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  <a:endCxn id="7" idx="0"/>
          </p:cNvCxnSpPr>
          <p:nvPr/>
        </p:nvCxnSpPr>
        <p:spPr>
          <a:xfrm rot="16200000" flipH="1">
            <a:off x="4035425" y="2428876"/>
            <a:ext cx="428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hape 23"/>
          <p:cNvCxnSpPr>
            <a:stCxn id="7" idx="1"/>
            <a:endCxn id="9" idx="0"/>
          </p:cNvCxnSpPr>
          <p:nvPr/>
        </p:nvCxnSpPr>
        <p:spPr>
          <a:xfrm rot="10800000" flipV="1">
            <a:off x="1749425" y="3608388"/>
            <a:ext cx="1250950" cy="7493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3"/>
          </p:cNvCxnSpPr>
          <p:nvPr/>
        </p:nvCxnSpPr>
        <p:spPr>
          <a:xfrm>
            <a:off x="5500688" y="3608388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2"/>
            <a:endCxn id="13" idx="0"/>
          </p:cNvCxnSpPr>
          <p:nvPr/>
        </p:nvCxnSpPr>
        <p:spPr>
          <a:xfrm rot="5400000">
            <a:off x="7108032" y="4644231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9" idx="2"/>
            <a:endCxn id="15" idx="1"/>
          </p:cNvCxnSpPr>
          <p:nvPr/>
        </p:nvCxnSpPr>
        <p:spPr>
          <a:xfrm rot="16200000" flipH="1">
            <a:off x="2089151" y="5160962"/>
            <a:ext cx="785812" cy="146526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13" idx="2"/>
            <a:endCxn id="15" idx="3"/>
          </p:cNvCxnSpPr>
          <p:nvPr/>
        </p:nvCxnSpPr>
        <p:spPr>
          <a:xfrm rot="5400000">
            <a:off x="6519069" y="5268119"/>
            <a:ext cx="357187" cy="167957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4" name="TextBox 33"/>
          <p:cNvSpPr txBox="1">
            <a:spLocks noChangeArrowheads="1"/>
          </p:cNvSpPr>
          <p:nvPr/>
        </p:nvSpPr>
        <p:spPr bwMode="auto">
          <a:xfrm>
            <a:off x="2143125" y="3143250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ДА</a:t>
            </a:r>
          </a:p>
        </p:txBody>
      </p:sp>
      <p:sp>
        <p:nvSpPr>
          <p:cNvPr id="3095" name="TextBox 34"/>
          <p:cNvSpPr txBox="1">
            <a:spLocks noChangeArrowheads="1"/>
          </p:cNvSpPr>
          <p:nvPr/>
        </p:nvSpPr>
        <p:spPr bwMode="auto">
          <a:xfrm>
            <a:off x="5500688" y="3214688"/>
            <a:ext cx="78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НЕТ</a:t>
            </a:r>
          </a:p>
        </p:txBody>
      </p:sp>
      <p:sp>
        <p:nvSpPr>
          <p:cNvPr id="3096" name="TextBox 28"/>
          <p:cNvSpPr txBox="1">
            <a:spLocks noChangeArrowheads="1"/>
          </p:cNvSpPr>
          <p:nvPr/>
        </p:nvSpPr>
        <p:spPr bwMode="auto">
          <a:xfrm>
            <a:off x="3500438" y="214313"/>
            <a:ext cx="1643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</a:rPr>
              <a:t>начало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lip_image0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14290"/>
            <a:ext cx="7505243" cy="3897324"/>
          </a:xfrm>
        </p:spPr>
      </p:pic>
      <p:sp>
        <p:nvSpPr>
          <p:cNvPr id="3" name="Прямоугольник 2"/>
          <p:cNvSpPr/>
          <p:nvPr/>
        </p:nvSpPr>
        <p:spPr>
          <a:xfrm>
            <a:off x="3643306" y="4000504"/>
            <a:ext cx="435771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«Геоид — фигура, отражающая форму потенциала силы тяжести на Земле; определяется как эквипотенциальная поверхность гравитационного поля Земли, приблизительно совпадающая со средним уровнем вод Мирового океана в невозмущённом состоянии и условно продолженная под материками»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Модель, как отражение существенных свойств реального объекта.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186766" cy="591187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Ребята, чем объяснить такое явление как смена дня и ночи? (</a:t>
            </a:r>
            <a:r>
              <a:rPr lang="ru-RU" i="1" dirty="0"/>
              <a:t>Учащиеся объясняют</a:t>
            </a:r>
            <a:r>
              <a:rPr lang="ru-RU" dirty="0"/>
              <a:t>). Попробуйте объяснить это</a:t>
            </a:r>
            <a:r>
              <a:rPr lang="ru-RU" i="1" dirty="0"/>
              <a:t> </a:t>
            </a:r>
            <a:r>
              <a:rPr lang="ru-RU" dirty="0"/>
              <a:t>вашему младшему брату или сестре. Как, каким образом вы это ему покажете? (</a:t>
            </a:r>
            <a:r>
              <a:rPr lang="ru-RU" i="1" dirty="0"/>
              <a:t>Учащиеся должны привести пример демонстрации явления при помощи глобуса и лампочки</a:t>
            </a:r>
            <a:r>
              <a:rPr lang="ru-RU" dirty="0"/>
              <a:t>)</a:t>
            </a:r>
          </a:p>
          <a:p>
            <a:r>
              <a:rPr lang="ru-RU" dirty="0"/>
              <a:t>Вместо реальных объектов мы использовали их модели. На основании данного примера можно сделать вывод – человек в ходе своей деятельности широко использует модели как средство познания мира. Приведите примеры моделей, которые вы уже использовали в учебной деятельности, посредством которых вы получили новые знания. (</a:t>
            </a:r>
            <a:r>
              <a:rPr lang="ru-RU" i="1" dirty="0"/>
              <a:t>Примеры, которые приводят учащиеся: таблица Менделеева, модель строения атома, модель кристаллической решетки, модель скелета, муляжи и т.д</a:t>
            </a:r>
            <a:r>
              <a:rPr lang="ru-RU" dirty="0"/>
              <a:t>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50085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/>
              <a:t>Свойства моделей:</a:t>
            </a:r>
            <a:endParaRPr lang="ru-RU" dirty="0"/>
          </a:p>
          <a:p>
            <a:pPr lvl="0"/>
            <a:r>
              <a:rPr lang="ru-RU" i="1" dirty="0"/>
              <a:t>Конечность</a:t>
            </a:r>
            <a:r>
              <a:rPr lang="ru-RU" dirty="0"/>
              <a:t>: модель отображает оригинал лишь в конечном числе его отношений и, кроме того, ресурсы моделирования конечны; </a:t>
            </a:r>
          </a:p>
          <a:p>
            <a:pPr lvl="0"/>
            <a:r>
              <a:rPr lang="ru-RU" i="1" dirty="0"/>
              <a:t>Упрощенность</a:t>
            </a:r>
            <a:r>
              <a:rPr lang="ru-RU" dirty="0"/>
              <a:t>: модель отображает только существенные стороны объекта; </a:t>
            </a:r>
          </a:p>
          <a:p>
            <a:pPr lvl="0"/>
            <a:r>
              <a:rPr lang="ru-RU" i="1" dirty="0"/>
              <a:t>Приблизительность</a:t>
            </a:r>
            <a:r>
              <a:rPr lang="ru-RU" dirty="0"/>
              <a:t>: действительность отображается моделью грубо или приблизительно; </a:t>
            </a:r>
          </a:p>
          <a:p>
            <a:pPr lvl="0"/>
            <a:r>
              <a:rPr lang="ru-RU" i="1" dirty="0"/>
              <a:t>Адекватность</a:t>
            </a:r>
            <a:r>
              <a:rPr lang="ru-RU" dirty="0"/>
              <a:t>: насколько успешно модель описывает моделируемую систему; </a:t>
            </a:r>
          </a:p>
          <a:p>
            <a:pPr lvl="0"/>
            <a:r>
              <a:rPr lang="ru-RU" i="1" dirty="0"/>
              <a:t>Информативность</a:t>
            </a:r>
            <a:r>
              <a:rPr lang="ru-RU" dirty="0"/>
              <a:t>: модель должна содержать достаточную информацию о системе - в рамках гипотез, принятых при построении </a:t>
            </a:r>
            <a:r>
              <a:rPr lang="ru-RU" dirty="0" smtClean="0"/>
              <a:t>модели; </a:t>
            </a:r>
            <a:endParaRPr lang="ru-RU" dirty="0"/>
          </a:p>
          <a:p>
            <a:pPr lvl="0"/>
            <a:r>
              <a:rPr lang="ru-RU" i="1" dirty="0"/>
              <a:t>Потенциальность</a:t>
            </a:r>
            <a:r>
              <a:rPr lang="ru-RU" dirty="0"/>
              <a:t>: предсказуемость модели и её свойств; </a:t>
            </a:r>
          </a:p>
          <a:p>
            <a:pPr lvl="0"/>
            <a:r>
              <a:rPr lang="ru-RU" i="1" dirty="0"/>
              <a:t>Сложность</a:t>
            </a:r>
            <a:r>
              <a:rPr lang="ru-RU" dirty="0"/>
              <a:t>: удобство её использования; </a:t>
            </a:r>
          </a:p>
          <a:p>
            <a:pPr lvl="0"/>
            <a:r>
              <a:rPr lang="ru-RU" i="1" dirty="0"/>
              <a:t>Полнота</a:t>
            </a:r>
            <a:r>
              <a:rPr lang="ru-RU" dirty="0"/>
              <a:t>: учтены все необходимые свойства; </a:t>
            </a:r>
            <a:endParaRPr lang="ru-RU" dirty="0" smtClean="0"/>
          </a:p>
          <a:p>
            <a:r>
              <a:rPr lang="ru-RU" i="1" dirty="0"/>
              <a:t>Адаптивность</a:t>
            </a:r>
            <a:r>
              <a:rPr lang="ru-RU" dirty="0"/>
              <a:t>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901014" cy="107157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3475112" y="3582616"/>
            <a:ext cx="2578100" cy="698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Свойства модели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3475112" y="1704603"/>
            <a:ext cx="20320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конечность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1963812" y="2266578"/>
            <a:ext cx="19939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упрощённость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6516216" y="3861048"/>
            <a:ext cx="17653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сложность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5253112" y="2468191"/>
            <a:ext cx="16002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полнота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1547664" y="2996952"/>
            <a:ext cx="19558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адекватность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1963812" y="4836741"/>
            <a:ext cx="21209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информативность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4499992" y="4941168"/>
            <a:ext cx="1968500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потенциальность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AutoShape 9"/>
          <p:cNvSpPr>
            <a:spLocks noChangeShapeType="1"/>
          </p:cNvSpPr>
          <p:nvPr/>
        </p:nvSpPr>
        <p:spPr bwMode="auto">
          <a:xfrm flipH="1">
            <a:off x="4643512" y="2355478"/>
            <a:ext cx="114300" cy="11858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/>
          <p:cNvSpPr>
            <a:spLocks noChangeShapeType="1"/>
          </p:cNvSpPr>
          <p:nvPr/>
        </p:nvSpPr>
        <p:spPr bwMode="auto">
          <a:xfrm>
            <a:off x="3779912" y="2780928"/>
            <a:ext cx="304800" cy="777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5" name="AutoShape 7"/>
          <p:cNvSpPr>
            <a:spLocks noChangeShapeType="1"/>
          </p:cNvSpPr>
          <p:nvPr/>
        </p:nvSpPr>
        <p:spPr bwMode="auto">
          <a:xfrm>
            <a:off x="3398912" y="3482603"/>
            <a:ext cx="177800" cy="2841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/>
          <p:cNvSpPr>
            <a:spLocks noChangeShapeType="1"/>
          </p:cNvSpPr>
          <p:nvPr/>
        </p:nvSpPr>
        <p:spPr bwMode="auto">
          <a:xfrm flipV="1">
            <a:off x="3919612" y="4247778"/>
            <a:ext cx="266700" cy="685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3" name="AutoShape 5"/>
          <p:cNvSpPr>
            <a:spLocks noChangeShapeType="1"/>
          </p:cNvSpPr>
          <p:nvPr/>
        </p:nvSpPr>
        <p:spPr bwMode="auto">
          <a:xfrm flipH="1">
            <a:off x="5570612" y="3120653"/>
            <a:ext cx="254000" cy="571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/>
          <p:cNvSpPr>
            <a:spLocks noChangeShapeType="1"/>
          </p:cNvSpPr>
          <p:nvPr/>
        </p:nvSpPr>
        <p:spPr bwMode="auto">
          <a:xfrm flipH="1" flipV="1">
            <a:off x="4643512" y="4303341"/>
            <a:ext cx="254000" cy="6302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1" name="AutoShape 3"/>
          <p:cNvSpPr>
            <a:spLocks noChangeShapeType="1"/>
          </p:cNvSpPr>
          <p:nvPr/>
        </p:nvSpPr>
        <p:spPr bwMode="auto">
          <a:xfrm flipH="1" flipV="1">
            <a:off x="5989712" y="3893766"/>
            <a:ext cx="533400" cy="177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403648" y="3933056"/>
            <a:ext cx="1511300" cy="584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адаптивность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AutoShape 1"/>
          <p:cNvSpPr>
            <a:spLocks noChangeShapeType="1"/>
          </p:cNvSpPr>
          <p:nvPr/>
        </p:nvSpPr>
        <p:spPr bwMode="auto">
          <a:xfrm flipV="1">
            <a:off x="2738512" y="3995366"/>
            <a:ext cx="838200" cy="2413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899592" y="18864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258204" cy="598331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Вопрос о необходимой и достаточной степени соответствия объекту – оригиналу или адекватности модели относится к числу важнейших в сфере модельной методологии. Под эффективностью понимают практическую полезность. Процесс моделирования неизбежно протекает в условиях диалектического взаимодействия двух противостоящих друг другу тенденций. С одной стороны, исследователь всегда стремиться  к возможно более полному и точному  воспроизведению в модели свойств и характеристик объекта. Неизбежным следствием такого подхода является рост сложности, которая проявляется в числе переменных, числе учитываемых связей и влияний, повышении требования к точности исходных данных и т.д. Именно эта сторона дела – требование полноты соответствия модели объекту – оригиналу акцентируется в большинстве философских работ и даже рассматривается некоторыми авторами как мера совершенства модели.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Однако практика показала неопровержимо: эффективность модели находится в обратной зависимости от её сложности, быстро убывая с ростом последней. Определить математическим путем наилучшее сочетание полноты-точности создаваемой модели с одной стороны и простоты с другой, практически никогда не удается из-за </a:t>
            </a:r>
            <a:r>
              <a:rPr lang="ru-RU" dirty="0" err="1"/>
              <a:t>неформализуемости</a:t>
            </a:r>
            <a:r>
              <a:rPr lang="ru-RU" dirty="0"/>
              <a:t> и неоднозначности большей части подлежащих учету факторов. Пара </a:t>
            </a:r>
            <a:r>
              <a:rPr lang="ru-RU" i="1" dirty="0"/>
              <a:t>задача-объект</a:t>
            </a:r>
            <a:r>
              <a:rPr lang="ru-RU" dirty="0"/>
              <a:t> в основном определяет номенклатуру подлежащих учету переменных объекта; параметры, входящие в модель, число и характер связей между ними, требования к точности данных и ряд других важнейших характеристик модели. Решающим фактором эффективности сейчас оказывается математический аппарат. Эффективность модели зависит и от такого субъективного момента, как профессиональные качества и уровень подготовки исследователя – исполнителя.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lip_image0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719602"/>
            <a:ext cx="7272808" cy="544609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lip_image0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324644"/>
            <a:ext cx="5946030" cy="647005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422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Тема урока: Модель, как отражение существенных свойств реального объекта.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модели. </dc:title>
  <dc:creator> </dc:creator>
  <cp:lastModifiedBy>User</cp:lastModifiedBy>
  <cp:revision>15</cp:revision>
  <dcterms:created xsi:type="dcterms:W3CDTF">2012-11-19T09:17:26Z</dcterms:created>
  <dcterms:modified xsi:type="dcterms:W3CDTF">2007-12-31T21:03:40Z</dcterms:modified>
</cp:coreProperties>
</file>