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2" r:id="rId2"/>
    <p:sldId id="256" r:id="rId3"/>
    <p:sldId id="273" r:id="rId4"/>
    <p:sldId id="274" r:id="rId5"/>
    <p:sldId id="267" r:id="rId6"/>
    <p:sldId id="265" r:id="rId7"/>
    <p:sldId id="275" r:id="rId8"/>
    <p:sldId id="280" r:id="rId9"/>
    <p:sldId id="258" r:id="rId10"/>
    <p:sldId id="262" r:id="rId11"/>
    <p:sldId id="260" r:id="rId12"/>
    <p:sldId id="261" r:id="rId13"/>
    <p:sldId id="283" r:id="rId14"/>
    <p:sldId id="284" r:id="rId15"/>
    <p:sldId id="285" r:id="rId16"/>
    <p:sldId id="281" r:id="rId17"/>
    <p:sldId id="282" r:id="rId18"/>
    <p:sldId id="264" r:id="rId19"/>
    <p:sldId id="269" r:id="rId20"/>
    <p:sldId id="278" r:id="rId21"/>
    <p:sldId id="279" r:id="rId22"/>
    <p:sldId id="286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264" y="-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E5CCE-E031-48CF-AE02-0A57278F41AE}" type="datetimeFigureOut">
              <a:rPr lang="ru-RU" smtClean="0"/>
              <a:pPr/>
              <a:t>01.12.2012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93A35-DF6F-4968-A89A-62C2E14700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E5CCE-E031-48CF-AE02-0A57278F41AE}" type="datetimeFigureOut">
              <a:rPr lang="ru-RU" smtClean="0"/>
              <a:pPr/>
              <a:t>01.12.2012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93A35-DF6F-4968-A89A-62C2E14700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E5CCE-E031-48CF-AE02-0A57278F41AE}" type="datetimeFigureOut">
              <a:rPr lang="ru-RU" smtClean="0"/>
              <a:pPr/>
              <a:t>01.12.2012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93A35-DF6F-4968-A89A-62C2E14700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E5CCE-E031-48CF-AE02-0A57278F41AE}" type="datetimeFigureOut">
              <a:rPr lang="ru-RU" smtClean="0"/>
              <a:pPr/>
              <a:t>01.12.2012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93A35-DF6F-4968-A89A-62C2E14700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E5CCE-E031-48CF-AE02-0A57278F41AE}" type="datetimeFigureOut">
              <a:rPr lang="ru-RU" smtClean="0"/>
              <a:pPr/>
              <a:t>01.12.2012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93A35-DF6F-4968-A89A-62C2E14700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E5CCE-E031-48CF-AE02-0A57278F41AE}" type="datetimeFigureOut">
              <a:rPr lang="ru-RU" smtClean="0"/>
              <a:pPr/>
              <a:t>01.12.2012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93A35-DF6F-4968-A89A-62C2E14700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E5CCE-E031-48CF-AE02-0A57278F41AE}" type="datetimeFigureOut">
              <a:rPr lang="ru-RU" smtClean="0"/>
              <a:pPr/>
              <a:t>01.12.2012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93A35-DF6F-4968-A89A-62C2E14700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E5CCE-E031-48CF-AE02-0A57278F41AE}" type="datetimeFigureOut">
              <a:rPr lang="ru-RU" smtClean="0"/>
              <a:pPr/>
              <a:t>01.12.2012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C093A35-DF6F-4968-A89A-62C2E147003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E5CCE-E031-48CF-AE02-0A57278F41AE}" type="datetimeFigureOut">
              <a:rPr lang="ru-RU" smtClean="0"/>
              <a:pPr/>
              <a:t>01.12.2012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93A35-DF6F-4968-A89A-62C2E14700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E5CCE-E031-48CF-AE02-0A57278F41AE}" type="datetimeFigureOut">
              <a:rPr lang="ru-RU" smtClean="0"/>
              <a:pPr/>
              <a:t>01.12.2012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3C093A35-DF6F-4968-A89A-62C2E14700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F10E5CCE-E031-48CF-AE02-0A57278F41AE}" type="datetimeFigureOut">
              <a:rPr lang="ru-RU" smtClean="0"/>
              <a:pPr/>
              <a:t>01.12.2012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93A35-DF6F-4968-A89A-62C2E14700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F10E5CCE-E031-48CF-AE02-0A57278F41AE}" type="datetimeFigureOut">
              <a:rPr lang="ru-RU" smtClean="0"/>
              <a:pPr/>
              <a:t>01.12.2012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3C093A35-DF6F-4968-A89A-62C2E147003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2000240"/>
            <a:ext cx="91440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Фантазия художника щедра.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Она нам дарит столько неожиданного!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Представь, насколько жизнь была б бедна,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Коль не было бы в ней чудес невиданных.»  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28860" y="0"/>
            <a:ext cx="500066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ЭПИГРАФ: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Рисунок 5" descr="http://zen-designer.ru/images/user/articles/monotipia/monotipia-2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1500174"/>
            <a:ext cx="3016376" cy="2142472"/>
          </a:xfrm>
          <a:prstGeom prst="rect">
            <a:avLst/>
          </a:prstGeom>
          <a:noFill/>
        </p:spPr>
      </p:pic>
      <p:pic>
        <p:nvPicPr>
          <p:cNvPr id="2052" name="Рисунок 6" descr="http://zen-designer.ru/images/user/articles/monotipia/monotipia-2-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35183" y="4429132"/>
            <a:ext cx="3027479" cy="2196769"/>
          </a:xfrm>
          <a:prstGeom prst="rect">
            <a:avLst/>
          </a:prstGeom>
          <a:noFill/>
        </p:spPr>
      </p:pic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214282" y="571480"/>
            <a:ext cx="864399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Льем немного шампуня на стекло, размазываем и "ляпаем" гуашь как попало. Например так: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357126" y="3571876"/>
            <a:ext cx="878687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Кладем сверху лист бумаги и руками, тряпкой или валиком притираем. Можно лист немного повозить по стеклу, благо шампунь это позволяет.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ChangeArrowheads="1"/>
          </p:cNvSpPr>
          <p:nvPr/>
        </p:nvSpPr>
        <p:spPr bwMode="auto">
          <a:xfrm>
            <a:off x="214282" y="714356"/>
            <a:ext cx="857256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Теперь за один край "отлипаем" бумагу (поэтому эту технику называют еще и "отлип") и вот что получилось, когда бумага высохла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" name="Рисунок 7" descr="http://zen-designer.ru/images/user/articles/monotipia/monotipia-2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0" y="4572008"/>
            <a:ext cx="2512928" cy="1971682"/>
          </a:xfrm>
          <a:prstGeom prst="rect">
            <a:avLst/>
          </a:prstGeom>
          <a:noFill/>
        </p:spPr>
      </p:pic>
      <p:sp>
        <p:nvSpPr>
          <p:cNvPr id="4" name="Rectangle 11"/>
          <p:cNvSpPr>
            <a:spLocks noChangeArrowheads="1"/>
          </p:cNvSpPr>
          <p:nvPr/>
        </p:nvSpPr>
        <p:spPr bwMode="auto">
          <a:xfrm>
            <a:off x="0" y="3500438"/>
            <a:ext cx="871543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Скажете, что это мазня? Кому как, но я слева вижу горы или лес, как будто сделанные в технике китайской живописи.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5" name="Рисунок 10" descr="http://zen-designer.ru/images/user/articles/monotipia/monotipia-1-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7554" y="1571612"/>
            <a:ext cx="2619383" cy="2043119"/>
          </a:xfrm>
          <a:prstGeom prst="rect">
            <a:avLst/>
          </a:prstGeom>
          <a:noFill/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0" y="214290"/>
            <a:ext cx="919335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Скажи мне, что ты видишь в рисунке, и я скажу, какой ты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14612" y="0"/>
            <a:ext cx="35831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После высыхания: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" name="Рисунок 2" descr="http://zen-designer.ru/images/user/articles/monotipia/monotipia-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642918"/>
            <a:ext cx="2714644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://zen-designer.ru/images/user/articles/monotipia/monotipia-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802" y="2428868"/>
            <a:ext cx="3000396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zen-designer.ru/images/user/articles/monotipia/monotipia-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3571876"/>
            <a:ext cx="2714644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zen-designer.ru/images/user/articles/monotipia/monotipia-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15074" y="642918"/>
            <a:ext cx="2671774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zen-designer.ru/images/user/articles/monotipia/monotipia-4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15074" y="3643314"/>
            <a:ext cx="2714645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zen-designer.ru/images/user/articles/monotipia/monotipia-12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71802" y="5500702"/>
            <a:ext cx="3000396" cy="135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zen-designer.ru/images/user/articles/monotipia/monotipia-11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71802" y="642918"/>
            <a:ext cx="3000396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Рисунок0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549275"/>
            <a:ext cx="4991100" cy="352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1619250" y="4445000"/>
            <a:ext cx="6048375" cy="241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576" tIns="36576" rIns="36576" bIns="36576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/>
            <a:r>
              <a:rPr lang="ru-RU" sz="2000">
                <a:solidFill>
                  <a:srgbClr val="000000"/>
                </a:solidFill>
                <a:latin typeface="Calligraph"/>
              </a:rPr>
              <a:t>Свободно напечатанная монотипия в большинстве случаев нуждается в композиционной доработке. Отпечатки внимательно рассматриваются, определяется формат будущей работы, вводятся или подчеркиваются детали, уточняется композиция.</a:t>
            </a:r>
            <a:endParaRPr lang="ru-RU" sz="2000"/>
          </a:p>
        </p:txBody>
      </p:sp>
    </p:spTree>
    <p:extLst>
      <p:ext uri="{BB962C8B-B14F-4D97-AF65-F5344CB8AC3E}">
        <p14:creationId xmlns:p14="http://schemas.microsoft.com/office/powerpoint/2010/main" val="26889117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1979613" y="260350"/>
            <a:ext cx="4968875" cy="170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576" tIns="36576" rIns="36576" bIns="36576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/>
            <a:r>
              <a:rPr lang="ru-RU" sz="2400">
                <a:solidFill>
                  <a:srgbClr val="000000"/>
                </a:solidFill>
                <a:latin typeface="Calligraph"/>
              </a:rPr>
              <a:t>Вмешательство в оттиск с целью проработки деталей или ввода зрительного образа должно быть композиционно оправданным.</a:t>
            </a:r>
            <a:endParaRPr lang="ru-RU" sz="2400"/>
          </a:p>
        </p:txBody>
      </p:sp>
      <p:pic>
        <p:nvPicPr>
          <p:cNvPr id="9219" name="Picture 3" descr="Рисунок0004"/>
          <p:cNvPicPr>
            <a:picLocks noChangeAspect="1" noChangeArrowheads="1"/>
          </p:cNvPicPr>
          <p:nvPr/>
        </p:nvPicPr>
        <p:blipFill>
          <a:blip r:embed="rId2">
            <a:lum bright="12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2420938"/>
            <a:ext cx="5113337" cy="352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66346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Рисунок00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2997200"/>
            <a:ext cx="2547937" cy="360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 descr="Рисунок000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88913"/>
            <a:ext cx="3076575" cy="435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 descr="Рисунок000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88913"/>
            <a:ext cx="3062288" cy="432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 descr="Рисунок000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3068638"/>
            <a:ext cx="2520950" cy="3563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22505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260350"/>
            <a:ext cx="5976937" cy="422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Заголовок 1"/>
          <p:cNvSpPr>
            <a:spLocks noGrp="1"/>
          </p:cNvSpPr>
          <p:nvPr>
            <p:ph type="title"/>
          </p:nvPr>
        </p:nvSpPr>
        <p:spPr>
          <a:xfrm>
            <a:off x="539552" y="6021288"/>
            <a:ext cx="8229600" cy="1143000"/>
          </a:xfrm>
        </p:spPr>
        <p:txBody>
          <a:bodyPr/>
          <a:lstStyle/>
          <a:p>
            <a:pPr eaLnBrk="1" hangingPunct="1"/>
            <a:endParaRPr lang="ru-RU" dirty="0" smtClean="0"/>
          </a:p>
        </p:txBody>
      </p:sp>
      <p:sp>
        <p:nvSpPr>
          <p:cNvPr id="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076" name="Text Box 2"/>
          <p:cNvSpPr txBox="1">
            <a:spLocks noChangeArrowheads="1"/>
          </p:cNvSpPr>
          <p:nvPr/>
        </p:nvSpPr>
        <p:spPr bwMode="auto">
          <a:xfrm>
            <a:off x="1357313" y="3714750"/>
            <a:ext cx="6264275" cy="2428875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  <p:txBody>
          <a:bodyPr lIns="36576" tIns="36576" rIns="36576" bIns="36576"/>
          <a:lstStyle/>
          <a:p>
            <a:pPr algn="ctr">
              <a:defRPr/>
            </a:pPr>
            <a:endParaRPr lang="ru-RU" sz="2000" dirty="0">
              <a:solidFill>
                <a:schemeClr val="accent1">
                  <a:lumMod val="40000"/>
                  <a:lumOff val="60000"/>
                </a:schemeClr>
              </a:solidFill>
              <a:latin typeface="Calligraph"/>
            </a:endParaRPr>
          </a:p>
          <a:p>
            <a:pPr algn="ctr">
              <a:defRPr/>
            </a:pPr>
            <a:endParaRPr lang="ru-RU" sz="2000" dirty="0">
              <a:solidFill>
                <a:schemeClr val="accent1">
                  <a:lumMod val="40000"/>
                  <a:lumOff val="60000"/>
                </a:schemeClr>
              </a:solidFill>
              <a:latin typeface="Calligraph"/>
            </a:endParaRPr>
          </a:p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07179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8"/>
          <p:cNvSpPr txBox="1">
            <a:spLocks noChangeArrowheads="1"/>
          </p:cNvSpPr>
          <p:nvPr/>
        </p:nvSpPr>
        <p:spPr bwMode="auto">
          <a:xfrm>
            <a:off x="395288" y="188913"/>
            <a:ext cx="8064500" cy="92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576" tIns="36576" rIns="36576" bIns="36576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/>
            <a:r>
              <a:rPr lang="ru-RU" sz="2400">
                <a:solidFill>
                  <a:srgbClr val="000000"/>
                </a:solidFill>
                <a:latin typeface="Calligraph"/>
              </a:rPr>
              <a:t>В одном и том же оттиске монотипии можно увидеть совершенно разные зрительные образы, ассоциации.</a:t>
            </a:r>
            <a:endParaRPr lang="ru-RU" sz="2400"/>
          </a:p>
        </p:txBody>
      </p:sp>
      <p:pic>
        <p:nvPicPr>
          <p:cNvPr id="5123" name="Picture 11" descr="Рисунок0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3357563"/>
            <a:ext cx="1855787" cy="261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12" descr="Рисунок0001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3284538"/>
            <a:ext cx="1885950" cy="2633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Text Box 13"/>
          <p:cNvSpPr txBox="1">
            <a:spLocks noChangeArrowheads="1"/>
          </p:cNvSpPr>
          <p:nvPr/>
        </p:nvSpPr>
        <p:spPr bwMode="auto">
          <a:xfrm>
            <a:off x="1258888" y="6165850"/>
            <a:ext cx="7650162" cy="92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576" tIns="36576" rIns="36576" bIns="36576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/>
            <a:r>
              <a:rPr lang="ru-RU" sz="2400">
                <a:solidFill>
                  <a:srgbClr val="000000"/>
                </a:solidFill>
                <a:latin typeface="Calligraph"/>
              </a:rPr>
              <a:t>Работа над монотипией захватывающе интересна.</a:t>
            </a:r>
            <a:endParaRPr lang="ru-RU" sz="2400"/>
          </a:p>
        </p:txBody>
      </p:sp>
      <p:pic>
        <p:nvPicPr>
          <p:cNvPr id="5126" name="Picture 9" descr="Рисунокл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1341438"/>
            <a:ext cx="1882775" cy="256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10" descr="Рисунок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1412875"/>
            <a:ext cx="1849437" cy="252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02701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 descr="C:\Documents and Settings\Admin\Рабочий стол\монотипия\монотипия\SAM_84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85728"/>
            <a:ext cx="4286281" cy="6572272"/>
          </a:xfrm>
          <a:prstGeom prst="rect">
            <a:avLst/>
          </a:prstGeom>
          <a:noFill/>
        </p:spPr>
      </p:pic>
      <p:pic>
        <p:nvPicPr>
          <p:cNvPr id="5122" name="Picture 2" descr="C:\Documents and Settings\Admin\Рабочий стол\монотипия\монотипия\SAM_84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285728"/>
            <a:ext cx="4232702" cy="6572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 descr="C:\Documents and Settings\Admin\Рабочий стол\монотипия\монотипия\SAM_849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785793"/>
            <a:ext cx="6072230" cy="5075297"/>
          </a:xfrm>
          <a:prstGeom prst="rect">
            <a:avLst/>
          </a:prstGeom>
          <a:noFill/>
        </p:spPr>
      </p:pic>
      <p:pic>
        <p:nvPicPr>
          <p:cNvPr id="3074" name="Picture 2" descr="C:\Documents and Settings\Admin\Рабочий стол\монотипия\монотипия\SAM_847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1670" y="0"/>
            <a:ext cx="5072098" cy="67627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4348" y="2000240"/>
            <a:ext cx="807249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dirty="0" smtClean="0"/>
              <a:t>«Монотипия (</a:t>
            </a:r>
            <a:r>
              <a:rPr lang="ru-RU" sz="7200" b="1" dirty="0" err="1" smtClean="0"/>
              <a:t>кляксография</a:t>
            </a:r>
            <a:r>
              <a:rPr lang="ru-RU" sz="7200" b="1" dirty="0" smtClean="0"/>
              <a:t>) </a:t>
            </a:r>
            <a:r>
              <a:rPr lang="ru-RU" sz="7200" b="1" dirty="0"/>
              <a:t>- страна чудес</a:t>
            </a:r>
            <a:r>
              <a:rPr lang="ru-RU" sz="7200" b="1" dirty="0" smtClean="0"/>
              <a:t>!»</a:t>
            </a:r>
            <a:endParaRPr lang="ru-RU" sz="7200" dirty="0"/>
          </a:p>
        </p:txBody>
      </p:sp>
      <p:sp>
        <p:nvSpPr>
          <p:cNvPr id="7" name="TextBox 6"/>
          <p:cNvSpPr txBox="1"/>
          <p:nvPr/>
        </p:nvSpPr>
        <p:spPr>
          <a:xfrm>
            <a:off x="2500298" y="1214422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/>
              <a:t>Тема урока:</a:t>
            </a:r>
            <a:endParaRPr lang="ru-RU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571472" y="285728"/>
            <a:ext cx="8001056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sng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Инструкционная карта</a:t>
            </a:r>
            <a:endParaRPr kumimoji="0" lang="ru-RU" sz="40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1. Выбор темы, цветовой гаммы.</a:t>
            </a:r>
            <a:endParaRPr kumimoji="0" lang="ru-RU" sz="40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4000" b="1" i="0" u="none" strike="noStrike" cap="none" normalizeH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Нанести краски на стекло, предварительно смочив его.</a:t>
            </a:r>
            <a:endParaRPr kumimoji="0" lang="ru-RU" sz="40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3. Увлажнить бумагу.</a:t>
            </a:r>
            <a:endParaRPr kumimoji="0" lang="ru-RU" sz="40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4. Наложить бумагу на стекло</a:t>
            </a:r>
            <a:endParaRPr kumimoji="0" lang="ru-RU" sz="40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5. Снять оттиск</a:t>
            </a:r>
            <a:endParaRPr kumimoji="0" lang="ru-RU" sz="40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6. Поправить кистью</a:t>
            </a:r>
            <a:endParaRPr kumimoji="0" lang="ru-RU" sz="40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7. Высушить монотипию</a:t>
            </a:r>
            <a:endParaRPr kumimoji="0" lang="ru-RU" sz="40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8. Оформить работу. </a:t>
            </a:r>
            <a:endParaRPr kumimoji="0" lang="ru-RU" sz="40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428596" y="500042"/>
            <a:ext cx="8429684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Исследователь графического искусства П. Е. Корнилов сказал: «В монотипии могут работать люди с художественным темпераментом, изощренным глазом, смелой рукой и тонким артистическим вкусом». 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3011487"/>
          </a:xfrm>
        </p:spPr>
        <p:txBody>
          <a:bodyPr/>
          <a:lstStyle/>
          <a:p>
            <a:pPr algn="ctr" eaLnBrk="1" hangingPunct="1"/>
            <a:r>
              <a:rPr lang="ru-RU" sz="8000" b="1" dirty="0" smtClean="0"/>
              <a:t>Спасибо за внимание</a:t>
            </a:r>
            <a:r>
              <a:rPr lang="ru-RU" sz="8000" dirty="0" smtClean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3445668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214282" y="214290"/>
            <a:ext cx="871950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Дидактическая игра «Основные и составные цвета».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142984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Выбери 3 основных цвета и 3 составных, полученных при смешивании основных цветов. Раздели и наклей их в колонки.</a:t>
            </a:r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571472" y="2714621"/>
          <a:ext cx="3000396" cy="38179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0396"/>
              </a:tblGrid>
              <a:tr h="1272650"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127265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27265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4857752" y="2714620"/>
          <a:ext cx="3000396" cy="38179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0396"/>
              </a:tblGrid>
              <a:tr h="127265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6600"/>
                    </a:solidFill>
                  </a:tcPr>
                </a:tc>
              </a:tr>
              <a:tr h="127265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8000"/>
                    </a:solidFill>
                  </a:tcPr>
                </a:tc>
              </a:tr>
              <a:tr h="127265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7030A0"/>
                    </a:solidFil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00034" y="2214554"/>
            <a:ext cx="3071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Основные цвета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4786314" y="2214554"/>
            <a:ext cx="3071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Составные цвета</a:t>
            </a:r>
            <a:endParaRPr lang="ru-RU" dirty="0"/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3643306" y="3357562"/>
            <a:ext cx="1143008" cy="1588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3643306" y="3571876"/>
            <a:ext cx="1143008" cy="785818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3643306" y="3429000"/>
            <a:ext cx="1133484" cy="919170"/>
          </a:xfrm>
          <a:prstGeom prst="straightConnector1">
            <a:avLst/>
          </a:prstGeom>
          <a:ln w="41275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3643306" y="4643446"/>
            <a:ext cx="1214446" cy="1143008"/>
          </a:xfrm>
          <a:prstGeom prst="straightConnector1">
            <a:avLst/>
          </a:prstGeom>
          <a:ln w="41275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3643306" y="4572008"/>
            <a:ext cx="1143008" cy="1000132"/>
          </a:xfrm>
          <a:prstGeom prst="straightConnector1">
            <a:avLst/>
          </a:prstGeom>
          <a:ln w="41275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3643306" y="5929330"/>
            <a:ext cx="1143008" cy="1588"/>
          </a:xfrm>
          <a:prstGeom prst="straightConnector1">
            <a:avLst/>
          </a:prstGeom>
          <a:ln w="41275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29642" cy="725470"/>
          </a:xfrm>
        </p:spPr>
        <p:txBody>
          <a:bodyPr>
            <a:noAutofit/>
          </a:bodyPr>
          <a:lstStyle/>
          <a:p>
            <a:pPr algn="ctr"/>
            <a:r>
              <a:rPr lang="ru-RU" sz="3600" b="1" i="1" dirty="0" smtClean="0"/>
              <a:t>Дидактическая игра «Раздели цвета».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072066" y="1428736"/>
            <a:ext cx="2786082" cy="135732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28662" y="4929198"/>
            <a:ext cx="2786082" cy="135732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28662" y="3143248"/>
            <a:ext cx="2714644" cy="1357322"/>
          </a:xfrm>
          <a:prstGeom prst="roundRect">
            <a:avLst/>
          </a:prstGeom>
          <a:solidFill>
            <a:schemeClr val="bg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143504" y="4857760"/>
            <a:ext cx="2786082" cy="1357322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143504" y="3214686"/>
            <a:ext cx="2786082" cy="1357322"/>
          </a:xfrm>
          <a:prstGeom prst="roundRect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928662" y="1428736"/>
            <a:ext cx="2786082" cy="1357322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786050" y="857232"/>
            <a:ext cx="395557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/>
              <a:t>найди ахроматические цвета 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753 0.00393 L -0.46684 0.00393 " pathEditMode="relative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371 0.00394 L 0.46875 0.00787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00" y="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4476718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214290"/>
            <a:ext cx="4143404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0"/>
            <a:ext cx="4427537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0"/>
            <a:ext cx="4085405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2844" y="357166"/>
            <a:ext cx="90011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/>
              <a:t>Монотипия- удивительная техника </a:t>
            </a:r>
            <a:endParaRPr lang="ru-RU" sz="40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2285992"/>
            <a:ext cx="892971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/>
              <a:t>      «</a:t>
            </a:r>
            <a:r>
              <a:rPr lang="ru-RU" sz="6000" b="1" dirty="0" err="1" smtClean="0"/>
              <a:t>Monos</a:t>
            </a:r>
            <a:r>
              <a:rPr lang="ru-RU" sz="6000" b="1" dirty="0" smtClean="0"/>
              <a:t>» — один</a:t>
            </a:r>
          </a:p>
          <a:p>
            <a:pPr algn="ctr"/>
            <a:r>
              <a:rPr lang="ru-RU" sz="6000" b="1" dirty="0" smtClean="0"/>
              <a:t>«</a:t>
            </a:r>
            <a:r>
              <a:rPr lang="ru-RU" sz="6000" b="1" dirty="0" err="1" smtClean="0"/>
              <a:t>typos</a:t>
            </a:r>
            <a:r>
              <a:rPr lang="ru-RU" sz="6000" b="1" dirty="0" smtClean="0"/>
              <a:t>» — отпечаток.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827088" y="333375"/>
            <a:ext cx="7129462" cy="578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576" tIns="36576" rIns="36576" bIns="36576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/>
            <a:r>
              <a:rPr lang="ru-RU" sz="2800" dirty="0">
                <a:solidFill>
                  <a:srgbClr val="000000"/>
                </a:solidFill>
                <a:latin typeface="Calligraph"/>
              </a:rPr>
              <a:t>Монотипия представляет собой графическую технику, которая относится к разновидности плоской печати. </a:t>
            </a:r>
          </a:p>
          <a:p>
            <a:pPr algn="just" eaLnBrk="1" hangingPunct="1"/>
            <a:endParaRPr lang="ru-RU" sz="2800" dirty="0">
              <a:solidFill>
                <a:srgbClr val="000000"/>
              </a:solidFill>
              <a:latin typeface="Calligraph"/>
            </a:endParaRPr>
          </a:p>
          <a:p>
            <a:pPr algn="just" eaLnBrk="1" hangingPunct="1"/>
            <a:r>
              <a:rPr lang="ru-RU" sz="2800" dirty="0">
                <a:solidFill>
                  <a:srgbClr val="000000"/>
                </a:solidFill>
                <a:latin typeface="Calligraph"/>
              </a:rPr>
              <a:t>В условиях мастерской монотипию можно выполнять различными материалами (акварелью, гуашью, маслом). </a:t>
            </a:r>
          </a:p>
          <a:p>
            <a:pPr algn="just" eaLnBrk="1" hangingPunct="1"/>
            <a:endParaRPr lang="ru-RU" sz="2800" dirty="0">
              <a:solidFill>
                <a:srgbClr val="000000"/>
              </a:solidFill>
              <a:latin typeface="Calligraph"/>
            </a:endParaRPr>
          </a:p>
          <a:p>
            <a:pPr algn="just" eaLnBrk="1" hangingPunct="1"/>
            <a:r>
              <a:rPr lang="ru-RU" sz="2800" dirty="0">
                <a:solidFill>
                  <a:srgbClr val="000000"/>
                </a:solidFill>
                <a:latin typeface="Calligraph"/>
              </a:rPr>
              <a:t>Оттиски монотипии в точности скопировать или повторить невозможно, - это единственное в своем роде произведение, о чем свидетельствует и само ее название </a:t>
            </a:r>
            <a:r>
              <a:rPr lang="en-US" sz="2800" dirty="0" err="1">
                <a:solidFill>
                  <a:srgbClr val="000000"/>
                </a:solidFill>
                <a:latin typeface="Calligraph"/>
              </a:rPr>
              <a:t>monos</a:t>
            </a:r>
            <a:r>
              <a:rPr lang="ru-RU" sz="2800" dirty="0">
                <a:solidFill>
                  <a:srgbClr val="000000"/>
                </a:solidFill>
                <a:latin typeface="Calligraph"/>
              </a:rPr>
              <a:t> - один, </a:t>
            </a:r>
            <a:r>
              <a:rPr lang="en-US" sz="2800" dirty="0">
                <a:solidFill>
                  <a:srgbClr val="000000"/>
                </a:solidFill>
                <a:latin typeface="Calligraph"/>
              </a:rPr>
              <a:t>typos</a:t>
            </a:r>
            <a:r>
              <a:rPr lang="ru-RU" sz="2800" dirty="0">
                <a:solidFill>
                  <a:srgbClr val="000000"/>
                </a:solidFill>
                <a:latin typeface="Calligraph"/>
              </a:rPr>
              <a:t> - отпечаток (греч.).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8229331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57158" y="1785926"/>
            <a:ext cx="850112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cs typeface="Times New Roman" pitchFamily="18" charset="0"/>
              </a:rPr>
              <a:t>Пейзаж (фр. Местность, страна, родина)</a:t>
            </a:r>
            <a:r>
              <a:rPr lang="ru-RU" sz="4000" dirty="0" smtClean="0"/>
              <a:t> </a:t>
            </a:r>
            <a:r>
              <a:rPr lang="ru-RU" sz="4000" dirty="0" smtClean="0">
                <a:cs typeface="Times New Roman" pitchFamily="18" charset="0"/>
              </a:rPr>
              <a:t>– жанр</a:t>
            </a:r>
            <a:r>
              <a:rPr lang="ru-RU" sz="4000" dirty="0" smtClean="0"/>
              <a:t> </a:t>
            </a:r>
            <a:r>
              <a:rPr lang="ru-RU" sz="4000" dirty="0" smtClean="0">
                <a:cs typeface="Times New Roman" pitchFamily="18" charset="0"/>
              </a:rPr>
              <a:t>изобразительного искусства, предметом которого является изображение природы, вида, местности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285728"/>
            <a:ext cx="864396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«Монотипия как основа изображения пейзажа»</a:t>
            </a:r>
            <a:br>
              <a:rPr lang="ru-RU" sz="2800" b="1" dirty="0"/>
            </a:b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390</TotalTime>
  <Words>422</Words>
  <Application>Microsoft Office PowerPoint</Application>
  <PresentationFormat>Экран (4:3)</PresentationFormat>
  <Paragraphs>48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Техническая</vt:lpstr>
      <vt:lpstr>Презентация PowerPoint</vt:lpstr>
      <vt:lpstr>Презентация PowerPoint</vt:lpstr>
      <vt:lpstr>Презентация PowerPoint</vt:lpstr>
      <vt:lpstr>Дидактическая игра «Раздели цвета».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>SHKOLA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Acer 5315</dc:creator>
  <cp:lastModifiedBy>User</cp:lastModifiedBy>
  <cp:revision>59</cp:revision>
  <dcterms:created xsi:type="dcterms:W3CDTF">2011-12-18T16:30:14Z</dcterms:created>
  <dcterms:modified xsi:type="dcterms:W3CDTF">2012-12-01T14:18:35Z</dcterms:modified>
</cp:coreProperties>
</file>