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62" r:id="rId2"/>
    <p:sldId id="256" r:id="rId3"/>
    <p:sldId id="257" r:id="rId4"/>
    <p:sldId id="258" r:id="rId5"/>
    <p:sldId id="259" r:id="rId6"/>
    <p:sldId id="260" r:id="rId7"/>
    <p:sldId id="261" r:id="rId8"/>
    <p:sldId id="265" r:id="rId9"/>
    <p:sldId id="266" r:id="rId10"/>
    <p:sldId id="267" r:id="rId11"/>
    <p:sldId id="268" r:id="rId12"/>
    <p:sldId id="269" r:id="rId13"/>
    <p:sldId id="270" r:id="rId14"/>
    <p:sldId id="271" r:id="rId15"/>
    <p:sldId id="272" r:id="rId16"/>
    <p:sldId id="273" r:id="rId17"/>
    <p:sldId id="274" r:id="rId18"/>
    <p:sldId id="275" r:id="rId19"/>
    <p:sldId id="276" r:id="rId20"/>
    <p:sldId id="277" r:id="rId21"/>
    <p:sldId id="278" r:id="rId22"/>
    <p:sldId id="279" r:id="rId23"/>
    <p:sldId id="280" r:id="rId24"/>
    <p:sldId id="281" r:id="rId25"/>
    <p:sldId id="282" r:id="rId26"/>
    <p:sldId id="283" r:id="rId27"/>
    <p:sldId id="284" r:id="rId28"/>
    <p:sldId id="285" r:id="rId29"/>
    <p:sldId id="286" r:id="rId30"/>
    <p:sldId id="287" r:id="rId31"/>
    <p:sldId id="288" r:id="rId3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8996" autoAdjust="0"/>
    <p:restoredTop sz="94660"/>
  </p:normalViewPr>
  <p:slideViewPr>
    <p:cSldViewPr>
      <p:cViewPr>
        <p:scale>
          <a:sx n="75" d="100"/>
          <a:sy n="75" d="100"/>
        </p:scale>
        <p:origin x="-1704" y="-36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498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Заголовок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2" name="Подзаголовок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F361152-F20F-4359-B855-DDFC37ABA0C8}" type="datetimeFigureOut">
              <a:rPr lang="ru-RU" smtClean="0"/>
              <a:pPr/>
              <a:t>09.11.2012</a:t>
            </a:fld>
            <a:endParaRPr lang="ru-RU"/>
          </a:p>
        </p:txBody>
      </p:sp>
      <p:sp>
        <p:nvSpPr>
          <p:cNvPr id="20" name="Нижний колонтитул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0423A74-6579-463D-BF4B-B9F57BAEA6D1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Овал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F361152-F20F-4359-B855-DDFC37ABA0C8}" type="datetimeFigureOut">
              <a:rPr lang="ru-RU" smtClean="0"/>
              <a:pPr/>
              <a:t>09.11.2012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0423A74-6579-463D-BF4B-B9F57BAEA6D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F361152-F20F-4359-B855-DDFC37ABA0C8}" type="datetimeFigureOut">
              <a:rPr lang="ru-RU" smtClean="0"/>
              <a:pPr/>
              <a:t>09.11.2012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0423A74-6579-463D-BF4B-B9F57BAEA6D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F361152-F20F-4359-B855-DDFC37ABA0C8}" type="datetimeFigureOut">
              <a:rPr lang="ru-RU" smtClean="0"/>
              <a:pPr/>
              <a:t>09.11.2012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0423A74-6579-463D-BF4B-B9F57BAEA6D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F361152-F20F-4359-B855-DDFC37ABA0C8}" type="datetimeFigureOut">
              <a:rPr lang="ru-RU" smtClean="0"/>
              <a:pPr/>
              <a:t>09.11.2012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0423A74-6579-463D-BF4B-B9F57BAEA6D1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Прямоугольник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F361152-F20F-4359-B855-DDFC37ABA0C8}" type="datetimeFigureOut">
              <a:rPr lang="ru-RU" smtClean="0"/>
              <a:pPr/>
              <a:t>09.11.2012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0423A74-6579-463D-BF4B-B9F57BAEA6D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F361152-F20F-4359-B855-DDFC37ABA0C8}" type="datetimeFigureOut">
              <a:rPr lang="ru-RU" smtClean="0"/>
              <a:pPr/>
              <a:t>09.11.2012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0423A74-6579-463D-BF4B-B9F57BAEA6D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F361152-F20F-4359-B855-DDFC37ABA0C8}" type="datetimeFigureOut">
              <a:rPr lang="ru-RU" smtClean="0"/>
              <a:pPr/>
              <a:t>09.11.2012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0423A74-6579-463D-BF4B-B9F57BAEA6D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F361152-F20F-4359-B855-DDFC37ABA0C8}" type="datetimeFigureOut">
              <a:rPr lang="ru-RU" smtClean="0"/>
              <a:pPr/>
              <a:t>09.11.2012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0423A74-6579-463D-BF4B-B9F57BAEA6D1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Прямоугольник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F361152-F20F-4359-B855-DDFC37ABA0C8}" type="datetimeFigureOut">
              <a:rPr lang="ru-RU" smtClean="0"/>
              <a:pPr/>
              <a:t>09.11.2012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0423A74-6579-463D-BF4B-B9F57BAEA6D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F361152-F20F-4359-B855-DDFC37ABA0C8}" type="datetimeFigureOut">
              <a:rPr lang="ru-RU" smtClean="0"/>
              <a:pPr/>
              <a:t>09.11.2012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0423A74-6579-463D-BF4B-B9F57BAEA6D1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9" name="Блок-схема: процесс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Блок-схема: процесс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ирог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Кольцо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8F361152-F20F-4359-B855-DDFC37ABA0C8}" type="datetimeFigureOut">
              <a:rPr lang="ru-RU" smtClean="0"/>
              <a:pPr/>
              <a:t>09.11.2012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20423A74-6579-463D-BF4B-B9F57BAEA6D1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5" name="Прямоугольник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571480"/>
            <a:ext cx="8229600" cy="2428892"/>
          </a:xfrm>
        </p:spPr>
        <p:txBody>
          <a:bodyPr>
            <a:normAutofit/>
          </a:bodyPr>
          <a:lstStyle/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Тема</a:t>
            </a:r>
            <a:r>
              <a:rPr lang="kk-KZ" b="1" dirty="0" smtClean="0">
                <a:latin typeface="Times New Roman" pitchFamily="18" charset="0"/>
                <a:cs typeface="Times New Roman" pitchFamily="18" charset="0"/>
              </a:rPr>
              <a:t>: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 Состав слова. Словообразование.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Заголовок 1"/>
          <p:cNvSpPr txBox="1">
            <a:spLocks/>
          </p:cNvSpPr>
          <p:nvPr/>
        </p:nvSpPr>
        <p:spPr>
          <a:xfrm>
            <a:off x="642910" y="3714752"/>
            <a:ext cx="8229600" cy="2428892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3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satMod val="130000"/>
                  </a:schemeClr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Тема</a:t>
            </a:r>
            <a:r>
              <a:rPr kumimoji="0" lang="kk-KZ" sz="43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satMod val="130000"/>
                  </a:schemeClr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:</a:t>
            </a:r>
            <a:r>
              <a:rPr kumimoji="0" lang="ru-RU" sz="43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satMod val="130000"/>
                  </a:schemeClr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 Состав слова. Словообразование.</a:t>
            </a:r>
            <a:endParaRPr kumimoji="0" lang="ru-RU" sz="4300" b="0" i="0" u="none" strike="noStrike" kern="1200" cap="none" spc="0" normalizeH="0" baseline="0" noProof="0" dirty="0">
              <a:ln>
                <a:noFill/>
              </a:ln>
              <a:solidFill>
                <a:schemeClr val="tx2">
                  <a:satMod val="130000"/>
                </a:schemeClr>
              </a:solidFill>
              <a:effectLst>
                <a:outerShdw blurRad="50000" dist="30000" dir="5400000" algn="tl" rotWithShape="0">
                  <a:srgbClr val="000000">
                    <a:alpha val="30000"/>
                  </a:srgbClr>
                </a:outerShdw>
              </a:effectLst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53982793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	Фронтальный опрос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 smtClean="0"/>
              <a:t>Какие слова называются однокоренными?</a:t>
            </a:r>
          </a:p>
          <a:p>
            <a:pPr marL="0" indent="0">
              <a:buNone/>
            </a:pPr>
            <a:r>
              <a:rPr lang="ru-RU" dirty="0" smtClean="0"/>
              <a:t>Назовите другие части слова? </a:t>
            </a:r>
          </a:p>
          <a:p>
            <a:pPr marL="0" indent="0">
              <a:buNone/>
            </a:pPr>
            <a:r>
              <a:rPr lang="ru-RU" dirty="0" smtClean="0"/>
              <a:t>Для чего служит каждая часть слова? </a:t>
            </a:r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336327721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Вывод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 smtClean="0"/>
              <a:t>Большинство самостоятельных слов русского языка можно разделить на значимые части –корень, приставку, суффикс, окончание. </a:t>
            </a:r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416014387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ru-RU" dirty="0" smtClean="0"/>
              <a:t>Корень-/общая часть родственных слов.</a:t>
            </a:r>
          </a:p>
          <a:p>
            <a:r>
              <a:rPr lang="ru-RU" dirty="0" smtClean="0"/>
              <a:t>Приставка- значимая часть </a:t>
            </a:r>
            <a:r>
              <a:rPr lang="ru-RU" dirty="0" err="1" smtClean="0"/>
              <a:t>слова,стоит</a:t>
            </a:r>
            <a:r>
              <a:rPr lang="ru-RU" dirty="0" smtClean="0"/>
              <a:t> перед </a:t>
            </a:r>
            <a:r>
              <a:rPr lang="ru-RU" dirty="0" err="1" smtClean="0"/>
              <a:t>корнем,служит</a:t>
            </a:r>
            <a:r>
              <a:rPr lang="ru-RU" dirty="0" smtClean="0"/>
              <a:t> для образования новых слов.</a:t>
            </a:r>
          </a:p>
          <a:p>
            <a:r>
              <a:rPr lang="ru-RU" dirty="0" smtClean="0"/>
              <a:t>Суффикс- значимая часть </a:t>
            </a:r>
            <a:r>
              <a:rPr lang="ru-RU" dirty="0" err="1" smtClean="0"/>
              <a:t>слова,стоит</a:t>
            </a:r>
            <a:r>
              <a:rPr lang="ru-RU" dirty="0" smtClean="0"/>
              <a:t> после </a:t>
            </a:r>
            <a:r>
              <a:rPr lang="ru-RU" dirty="0" err="1" smtClean="0"/>
              <a:t>корня,служит</a:t>
            </a:r>
            <a:r>
              <a:rPr lang="ru-RU" dirty="0" smtClean="0"/>
              <a:t> для образования новых слов.</a:t>
            </a:r>
          </a:p>
          <a:p>
            <a:r>
              <a:rPr lang="ru-RU" dirty="0" smtClean="0"/>
              <a:t>Окончание-изменяемая часть </a:t>
            </a:r>
            <a:r>
              <a:rPr lang="ru-RU" dirty="0" err="1" smtClean="0"/>
              <a:t>слова,служит</a:t>
            </a:r>
            <a:r>
              <a:rPr lang="ru-RU" dirty="0" smtClean="0"/>
              <a:t> для связи слов в словосочетании и </a:t>
            </a:r>
            <a:r>
              <a:rPr lang="ru-RU" dirty="0" err="1" smtClean="0"/>
              <a:t>предложении.Окончание</a:t>
            </a:r>
            <a:r>
              <a:rPr lang="ru-RU" dirty="0" smtClean="0"/>
              <a:t> бывает нулевым и звуковым. Отделив в слове окончание, мы получим основу слова.</a:t>
            </a:r>
          </a:p>
          <a:p>
            <a:r>
              <a:rPr lang="ru-RU" dirty="0" smtClean="0"/>
              <a:t>Основа-часть слова без окончания.</a:t>
            </a:r>
          </a:p>
          <a:p>
            <a:r>
              <a:rPr lang="ru-RU" dirty="0" smtClean="0"/>
              <a:t>Например: нести-принести, охота-</a:t>
            </a:r>
            <a:r>
              <a:rPr lang="ru-RU" dirty="0" err="1" smtClean="0"/>
              <a:t>охотник,свеча</a:t>
            </a:r>
            <a:r>
              <a:rPr lang="ru-RU" dirty="0" smtClean="0"/>
              <a:t>-подсвечник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27400909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Составление кластера на тему «Дружба»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 smtClean="0"/>
              <a:t>/доверие, верность, преданность, взаимопонимание, помощь, взаимовыручка, бескорыстие, уважение./</a:t>
            </a:r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30291951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	</a:t>
            </a:r>
            <a:r>
              <a:rPr lang="ru-RU" dirty="0" err="1" smtClean="0"/>
              <a:t>Синквейн</a:t>
            </a:r>
            <a:r>
              <a:rPr lang="ru-RU" dirty="0" smtClean="0"/>
              <a:t>  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                   Дружба</a:t>
            </a:r>
          </a:p>
          <a:p>
            <a:r>
              <a:rPr lang="ru-RU" dirty="0"/>
              <a:t> </a:t>
            </a:r>
            <a:r>
              <a:rPr lang="ru-RU" dirty="0" smtClean="0"/>
              <a:t>                  Крепкая, настоящая</a:t>
            </a:r>
          </a:p>
          <a:p>
            <a:r>
              <a:rPr lang="ru-RU" dirty="0" smtClean="0"/>
              <a:t>                   Доверять, проверять, помогать</a:t>
            </a:r>
          </a:p>
          <a:p>
            <a:r>
              <a:rPr lang="ru-RU" dirty="0" smtClean="0"/>
              <a:t>                   Настоящий друг помогает в беде</a:t>
            </a:r>
          </a:p>
          <a:p>
            <a:r>
              <a:rPr lang="ru-RU" dirty="0" smtClean="0"/>
              <a:t>                   Верность</a:t>
            </a:r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392561073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  «Мозговая атака»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 marL="0" indent="0">
              <a:buNone/>
            </a:pPr>
            <a:r>
              <a:rPr lang="ru-RU" dirty="0" smtClean="0"/>
              <a:t>  Как большой дом превратить в маленький? (Прибавьте к слову дом суффикс –</a:t>
            </a:r>
            <a:r>
              <a:rPr lang="ru-RU" dirty="0" err="1" smtClean="0"/>
              <a:t>ик</a:t>
            </a:r>
            <a:r>
              <a:rPr lang="ru-RU" dirty="0" smtClean="0"/>
              <a:t>:    </a:t>
            </a:r>
          </a:p>
          <a:p>
            <a:r>
              <a:rPr lang="ru-RU" dirty="0" smtClean="0"/>
              <a:t>         домик).Запишите в тетрадь и выделите корень и суффикс.</a:t>
            </a:r>
          </a:p>
          <a:p>
            <a:r>
              <a:rPr lang="ru-RU" dirty="0" smtClean="0"/>
              <a:t>          б) Какое слово задумано? В нем приставка такая же, как в слове </a:t>
            </a:r>
            <a:r>
              <a:rPr lang="ru-RU" dirty="0" err="1" smtClean="0"/>
              <a:t>подруга.Корень</a:t>
            </a:r>
            <a:r>
              <a:rPr lang="ru-RU" dirty="0" smtClean="0"/>
              <a:t>- как </a:t>
            </a:r>
          </a:p>
          <a:p>
            <a:r>
              <a:rPr lang="ru-RU" dirty="0" smtClean="0"/>
              <a:t>          в слове игрушка. Суффиксы такие же, как в слове читал. /поиграл/</a:t>
            </a:r>
          </a:p>
          <a:p>
            <a:r>
              <a:rPr lang="ru-RU" dirty="0" smtClean="0"/>
              <a:t>         в) Прочитав толкование, напишите приставочное слово, выделите приставку.</a:t>
            </a:r>
          </a:p>
          <a:p>
            <a:r>
              <a:rPr lang="ru-RU" dirty="0" smtClean="0"/>
              <a:t>         Сделать короче- …/укоротить</a:t>
            </a:r>
          </a:p>
          <a:p>
            <a:r>
              <a:rPr lang="ru-RU" dirty="0" smtClean="0"/>
              <a:t>         Спросить еще раз-…/переспросить</a:t>
            </a:r>
          </a:p>
          <a:p>
            <a:r>
              <a:rPr lang="ru-RU" dirty="0" smtClean="0"/>
              <a:t>         Прочитать еще раз -…/перечитать</a:t>
            </a:r>
          </a:p>
          <a:p>
            <a:r>
              <a:rPr lang="ru-RU" dirty="0" smtClean="0"/>
              <a:t>         Запишите в тетрадь .</a:t>
            </a:r>
          </a:p>
          <a:p>
            <a:r>
              <a:rPr lang="ru-RU" dirty="0" smtClean="0"/>
              <a:t>         г) Какую часть слова можно найти в земле? /корень</a:t>
            </a:r>
          </a:p>
          <a:p>
            <a:r>
              <a:rPr lang="ru-RU" dirty="0" smtClean="0"/>
              <a:t>         д) На доске даны схемы слов. Подберите к ним слова </a:t>
            </a:r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218774951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	Конкурс знатоков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Назовите пословицы и поговорки о дружбе.</a:t>
            </a:r>
          </a:p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r>
              <a:rPr lang="ru-RU" dirty="0" smtClean="0"/>
              <a:t>Дружба не знает границ. Не имей сто рублей, а имей сто друзей. Сам погибай, а товарища выручай. Новых друзей наживай, а старых не забывай. Друга ищи, а найдешь – береги. Друг познается в беде./</a:t>
            </a:r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126110253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Работа над текстом «Сауле и </a:t>
            </a:r>
            <a:r>
              <a:rPr lang="ru-RU" dirty="0" err="1" smtClean="0"/>
              <a:t>Раушан</a:t>
            </a:r>
            <a:r>
              <a:rPr lang="ru-RU" dirty="0" smtClean="0"/>
              <a:t>»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dirty="0" smtClean="0"/>
              <a:t>Анализ текста. Ответить на вопросы:</a:t>
            </a:r>
          </a:p>
          <a:p>
            <a:r>
              <a:rPr lang="ru-RU" dirty="0" smtClean="0"/>
              <a:t>Кто должен петь на празднике? </a:t>
            </a:r>
          </a:p>
          <a:p>
            <a:r>
              <a:rPr lang="ru-RU" dirty="0" smtClean="0"/>
              <a:t>Как Сауле готовилась к концерту?</a:t>
            </a:r>
          </a:p>
          <a:p>
            <a:r>
              <a:rPr lang="ru-RU" dirty="0" smtClean="0"/>
              <a:t>Почему Сауле отказалась от участия в хоре?</a:t>
            </a:r>
          </a:p>
          <a:p>
            <a:r>
              <a:rPr lang="ru-RU" dirty="0" smtClean="0"/>
              <a:t>Какие черты характера проявились в этом поступке?</a:t>
            </a:r>
          </a:p>
          <a:p>
            <a:r>
              <a:rPr lang="ru-RU" dirty="0" smtClean="0"/>
              <a:t>Как отнесся к поступку девочки руководитель хора?</a:t>
            </a:r>
          </a:p>
          <a:p>
            <a:r>
              <a:rPr lang="ru-RU" dirty="0" smtClean="0"/>
              <a:t>Как вы оцениваете поступок Сауле?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343233247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	Словарная работа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Запевать-</a:t>
            </a:r>
            <a:r>
              <a:rPr lang="ru-RU" dirty="0" err="1" smtClean="0"/>
              <a:t>ән</a:t>
            </a:r>
            <a:r>
              <a:rPr lang="ru-RU" dirty="0" smtClean="0"/>
              <a:t> </a:t>
            </a:r>
            <a:r>
              <a:rPr lang="ru-RU" dirty="0" err="1" smtClean="0"/>
              <a:t>бастау</a:t>
            </a:r>
            <a:r>
              <a:rPr lang="ru-RU" dirty="0" smtClean="0"/>
              <a:t>, отдать-беру, победить –</a:t>
            </a:r>
            <a:r>
              <a:rPr lang="ru-RU" dirty="0" err="1" smtClean="0"/>
              <a:t>жеңу</a:t>
            </a:r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89848254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Беседа по вопросам: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Расскажите о своем друге или подруге.</a:t>
            </a:r>
          </a:p>
          <a:p>
            <a:r>
              <a:rPr lang="ru-RU" dirty="0" smtClean="0"/>
              <a:t>Кого вы называете настоящим другом?/</a:t>
            </a:r>
          </a:p>
          <a:p>
            <a:pPr marL="0" indent="0">
              <a:buNone/>
            </a:pPr>
            <a:r>
              <a:rPr lang="ru-RU" dirty="0" smtClean="0"/>
              <a:t>/Друг- близкий тебе человек. Он тебя хорошо понимает и всегда готов помочь. Крепкая дружба делает людей сильными. Умей дорожить доверием друга./</a:t>
            </a:r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376477108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214414" y="642918"/>
            <a:ext cx="7406640" cy="3143272"/>
          </a:xfrm>
        </p:spPr>
        <p:txBody>
          <a:bodyPr>
            <a:noAutofit/>
          </a:bodyPr>
          <a:lstStyle/>
          <a:p>
            <a:r>
              <a:rPr lang="ru-RU" sz="1800" dirty="0"/>
              <a:t/>
            </a:r>
            <a:br>
              <a:rPr lang="ru-RU" sz="1800" dirty="0"/>
            </a:br>
            <a:r>
              <a:rPr lang="kk-KZ" sz="1800" b="1" dirty="0">
                <a:latin typeface="Times New Roman" pitchFamily="18" charset="0"/>
                <a:cs typeface="Times New Roman" pitchFamily="18" charset="0"/>
              </a:rPr>
              <a:t>            </a:t>
            </a:r>
            <a:r>
              <a:rPr lang="ru-RU" sz="1800" b="1" dirty="0">
                <a:latin typeface="Times New Roman" pitchFamily="18" charset="0"/>
                <a:cs typeface="Times New Roman" pitchFamily="18" charset="0"/>
              </a:rPr>
              <a:t> Урок обобщения и систематизации в 6 классе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dirty="0">
                <a:latin typeface="Times New Roman" pitchFamily="18" charset="0"/>
                <a:cs typeface="Times New Roman" pitchFamily="18" charset="0"/>
              </a:rPr>
            </a:br>
            <a:r>
              <a:rPr lang="ru-RU" sz="1800" b="1" dirty="0">
                <a:latin typeface="Times New Roman" pitchFamily="18" charset="0"/>
                <a:cs typeface="Times New Roman" pitchFamily="18" charset="0"/>
              </a:rPr>
              <a:t>Цели урока: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dirty="0">
                <a:latin typeface="Times New Roman" pitchFamily="18" charset="0"/>
                <a:cs typeface="Times New Roman" pitchFamily="18" charset="0"/>
              </a:rPr>
            </a:br>
            <a:r>
              <a:rPr lang="ru-RU" sz="1800" b="1" dirty="0">
                <a:latin typeface="Times New Roman" pitchFamily="18" charset="0"/>
                <a:cs typeface="Times New Roman" pitchFamily="18" charset="0"/>
              </a:rPr>
              <a:t>Образовательная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: повторение и контроль знаний учащихся по разделу «Состав слова. Словообразование».</a:t>
            </a:r>
            <a:br>
              <a:rPr lang="ru-RU" sz="1800" dirty="0">
                <a:latin typeface="Times New Roman" pitchFamily="18" charset="0"/>
                <a:cs typeface="Times New Roman" pitchFamily="18" charset="0"/>
              </a:rPr>
            </a:br>
            <a:r>
              <a:rPr lang="ru-RU" sz="1800" b="1" dirty="0">
                <a:latin typeface="Times New Roman" pitchFamily="18" charset="0"/>
                <a:cs typeface="Times New Roman" pitchFamily="18" charset="0"/>
              </a:rPr>
              <a:t>Развивающая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: развитие умений и навыков нахождения однокоренных слов и разбора слов по составу; развитие устной и письменной речи учащихся; активизация их мыслительной и творческой деятельности.</a:t>
            </a:r>
            <a:br>
              <a:rPr lang="ru-RU" sz="1800" dirty="0">
                <a:latin typeface="Times New Roman" pitchFamily="18" charset="0"/>
                <a:cs typeface="Times New Roman" pitchFamily="18" charset="0"/>
              </a:rPr>
            </a:br>
            <a:r>
              <a:rPr lang="ru-RU" sz="1800" b="1" dirty="0">
                <a:latin typeface="Times New Roman" pitchFamily="18" charset="0"/>
                <a:cs typeface="Times New Roman" pitchFamily="18" charset="0"/>
              </a:rPr>
              <a:t>Воспитательная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: повышение интереса к русскому языку; воспитание </a:t>
            </a:r>
            <a:br>
              <a:rPr lang="ru-RU" sz="1800" dirty="0">
                <a:latin typeface="Times New Roman" pitchFamily="18" charset="0"/>
                <a:cs typeface="Times New Roman" pitchFamily="18" charset="0"/>
              </a:rPr>
            </a:b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у школьников чувства дружбы, доброжелательности.</a:t>
            </a:r>
            <a:br>
              <a:rPr lang="ru-RU" sz="1800" dirty="0">
                <a:latin typeface="Times New Roman" pitchFamily="18" charset="0"/>
                <a:cs typeface="Times New Roman" pitchFamily="18" charset="0"/>
              </a:rPr>
            </a:br>
            <a:endParaRPr lang="ru-RU" sz="18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04933875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Игра «Найди лишнее слово»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а) лето, летний, лететь, летом;</a:t>
            </a:r>
          </a:p>
          <a:p>
            <a:r>
              <a:rPr lang="ru-RU" dirty="0" smtClean="0"/>
              <a:t>б) гора, гореть, горный, горка:</a:t>
            </a:r>
          </a:p>
          <a:p>
            <a:r>
              <a:rPr lang="ru-RU" dirty="0" smtClean="0"/>
              <a:t>в) друг, друга,  дружба,  дружить</a:t>
            </a:r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416413827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	Осложненное списывание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b="1" i="1" dirty="0" smtClean="0"/>
              <a:t>Замените словосочетания одним словом    с приставкой пре-, при- /</a:t>
            </a:r>
          </a:p>
          <a:p>
            <a:r>
              <a:rPr lang="ru-RU" dirty="0" smtClean="0"/>
              <a:t>    Площадка при школе-.../пришкольная площадка</a:t>
            </a:r>
          </a:p>
          <a:p>
            <a:r>
              <a:rPr lang="ru-RU" dirty="0" smtClean="0"/>
              <a:t>    Чуть открыть окно-.../приоткрыть окно</a:t>
            </a:r>
          </a:p>
          <a:p>
            <a:r>
              <a:rPr lang="ru-RU" dirty="0" smtClean="0"/>
              <a:t>    Перестать делать что-либо-.../приостановить дело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205019325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Составить из данных частей слово, разобрать по составу</a:t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И, ник, под, </a:t>
            </a:r>
            <a:r>
              <a:rPr lang="ru-RU" dirty="0" err="1" smtClean="0"/>
              <a:t>снеж</a:t>
            </a:r>
            <a:r>
              <a:rPr lang="ru-RU" dirty="0" smtClean="0"/>
              <a:t>  /подснежник</a:t>
            </a:r>
          </a:p>
          <a:p>
            <a:r>
              <a:rPr lang="ru-RU" dirty="0" smtClean="0"/>
              <a:t>А, </a:t>
            </a:r>
            <a:r>
              <a:rPr lang="ru-RU" dirty="0" err="1" smtClean="0"/>
              <a:t>ушк</a:t>
            </a:r>
            <a:r>
              <a:rPr lang="ru-RU" dirty="0" smtClean="0"/>
              <a:t>, корм /кормушка</a:t>
            </a:r>
          </a:p>
          <a:p>
            <a:r>
              <a:rPr lang="ru-RU" dirty="0" smtClean="0"/>
              <a:t>А, по, </a:t>
            </a:r>
            <a:r>
              <a:rPr lang="ru-RU" dirty="0" err="1" smtClean="0"/>
              <a:t>к,сад</a:t>
            </a:r>
            <a:r>
              <a:rPr lang="ru-RU" dirty="0" smtClean="0"/>
              <a:t> /посадка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122771846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Работа по карточкам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k-KZ" b="1" dirty="0" smtClean="0"/>
              <a:t>№1 </a:t>
            </a:r>
            <a:r>
              <a:rPr lang="kk-KZ" dirty="0" smtClean="0"/>
              <a:t>Подобрать однокоренные слова с корнем  </a:t>
            </a:r>
            <a:r>
              <a:rPr lang="kk-KZ" b="1" i="1" dirty="0" smtClean="0"/>
              <a:t>друг</a:t>
            </a:r>
            <a:r>
              <a:rPr lang="kk-KZ" dirty="0" smtClean="0"/>
              <a:t> и разобрать по составу  /</a:t>
            </a:r>
            <a:r>
              <a:rPr lang="kk-KZ" b="1" dirty="0" smtClean="0"/>
              <a:t>дружок,</a:t>
            </a:r>
            <a:r>
              <a:rPr lang="ru-RU" b="1" dirty="0" smtClean="0"/>
              <a:t> </a:t>
            </a:r>
            <a:r>
              <a:rPr lang="kk-KZ" b="1" dirty="0" smtClean="0"/>
              <a:t>подруга</a:t>
            </a:r>
            <a:r>
              <a:rPr lang="kk-KZ" dirty="0" smtClean="0"/>
              <a:t>/  -шторка</a:t>
            </a:r>
            <a:endParaRPr lang="ru-RU" dirty="0" smtClean="0"/>
          </a:p>
          <a:p>
            <a:endParaRPr lang="kk-KZ" b="1" dirty="0" smtClean="0"/>
          </a:p>
          <a:p>
            <a:r>
              <a:rPr lang="kk-KZ" b="1" dirty="0" smtClean="0"/>
              <a:t>№2 </a:t>
            </a:r>
            <a:r>
              <a:rPr lang="kk-KZ" dirty="0" smtClean="0"/>
              <a:t>К слову </a:t>
            </a:r>
            <a:r>
              <a:rPr lang="kk-KZ" b="1" i="1" dirty="0" smtClean="0"/>
              <a:t>лечить</a:t>
            </a:r>
            <a:r>
              <a:rPr lang="kk-KZ" dirty="0" smtClean="0"/>
              <a:t> подобрать однокоренные слова /</a:t>
            </a:r>
            <a:r>
              <a:rPr lang="kk-KZ" b="1" i="1" dirty="0" smtClean="0"/>
              <a:t>вылечить, лечение/ -</a:t>
            </a:r>
            <a:r>
              <a:rPr lang="kk-KZ" dirty="0" smtClean="0"/>
              <a:t>шторка</a:t>
            </a:r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230118149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Тестовые задания</a:t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ru-RU" dirty="0" smtClean="0"/>
              <a:t>      1. Найдите строку, где даны слова, образованные при помощи приставки</a:t>
            </a:r>
          </a:p>
          <a:p>
            <a:r>
              <a:rPr lang="ru-RU" dirty="0" smtClean="0"/>
              <a:t>А) подруга, подружиться</a:t>
            </a:r>
          </a:p>
          <a:p>
            <a:r>
              <a:rPr lang="ru-RU" dirty="0" smtClean="0"/>
              <a:t>Б) дружественный, дружить</a:t>
            </a:r>
          </a:p>
          <a:p>
            <a:r>
              <a:rPr lang="ru-RU" dirty="0" smtClean="0"/>
              <a:t>      2. Укажите слова, образованные при помощи приставки и суффикса</a:t>
            </a:r>
          </a:p>
          <a:p>
            <a:r>
              <a:rPr lang="ru-RU" dirty="0" smtClean="0"/>
              <a:t>А) дружок, дружище</a:t>
            </a:r>
          </a:p>
          <a:p>
            <a:r>
              <a:rPr lang="ru-RU" dirty="0" smtClean="0"/>
              <a:t>Б) подружка, подруженька</a:t>
            </a:r>
          </a:p>
          <a:p>
            <a:r>
              <a:rPr lang="ru-RU" dirty="0" smtClean="0"/>
              <a:t>      3. Корень – это ... часть родственных слов</a:t>
            </a:r>
          </a:p>
          <a:p>
            <a:r>
              <a:rPr lang="ru-RU" dirty="0" smtClean="0"/>
              <a:t>      4. Приставка – часть слова, которая ... и служит для образования новых слов</a:t>
            </a:r>
          </a:p>
          <a:p>
            <a:r>
              <a:rPr lang="ru-RU" dirty="0" smtClean="0"/>
              <a:t>      5. Предлоги со словами пишутся ..., а приставки ...</a:t>
            </a:r>
          </a:p>
          <a:p>
            <a:endParaRPr lang="ru-RU" dirty="0" smtClean="0"/>
          </a:p>
          <a:p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189708142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Разбор слова по составу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ru-RU" dirty="0" smtClean="0"/>
              <a:t> Осенний</a:t>
            </a:r>
          </a:p>
          <a:p>
            <a:pPr marL="0" indent="0" algn="ctr">
              <a:buNone/>
            </a:pPr>
            <a:r>
              <a:rPr lang="ru-RU" dirty="0" smtClean="0"/>
              <a:t>пригородный</a:t>
            </a:r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409775924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Подведение итогов урока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Мы сегодня, повторяя тему «Состав слова и словообразование», беседовали о настоящей дружбе и убедились, </a:t>
            </a:r>
          </a:p>
          <a:p>
            <a:pPr marL="0" indent="0" algn="ctr">
              <a:buNone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как важно жить дружно,  помогать друг      другу , уважать и беречь своих друзей. 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25927925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 Музыкальная пауза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pPr marL="0" indent="0">
              <a:buNone/>
            </a:pPr>
            <a:r>
              <a:rPr lang="ru-RU" dirty="0" smtClean="0"/>
              <a:t>      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Песня «Если с другом вышел  в путь...»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Если с другом вышел в путь</a:t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Веселей дорога. </a:t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Без друзей меня чуть- чуть,</a:t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А с друзьями много.</a:t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Что мне снег, что мне зной,</a:t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Что мне дождик проливной,</a:t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Когда мои друзья со мной.</a:t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Там, где трудно одному</a:t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Справлюсь вместе с вами.</a:t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Где чего -то не пойму,</a:t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Разберем с друзьями!</a:t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Что мне снег, что мне зной,</a:t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Что мне дождик проливной,</a:t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Когда мои друзья со мной.</a:t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155962803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Выставление и комментирование оценок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159709057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Рефлексия. 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Что вам больше всего понравилось на уроке?</a:t>
            </a:r>
          </a:p>
          <a:p>
            <a:pPr marL="0" indent="0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Что больше всего запомнилось?  </a:t>
            </a:r>
          </a:p>
          <a:p>
            <a:pPr marL="0" indent="0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Что у вас получилось? </a:t>
            </a:r>
          </a:p>
          <a:p>
            <a:pPr marL="0" indent="0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Какие трудности были на уроке? 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94148990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Тип урока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: урок-повторение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055431" y="3244334"/>
            <a:ext cx="24558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/>
              <a:t>.</a:t>
            </a:r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492265141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Домашнее задание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 smtClean="0"/>
              <a:t>           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Написать эссе на тему «Дружба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»</a:t>
            </a:r>
          </a:p>
          <a:p>
            <a:pPr marL="0" indent="0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Спасибо, дети, за урок!</a:t>
            </a:r>
          </a:p>
          <a:p>
            <a:pPr marL="0" indent="0">
              <a:buNone/>
            </a:pP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9619907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2011354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СПАСИБО </a:t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ВСЕМ </a:t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ЗА ВНИМАНИЕ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571604" y="500042"/>
            <a:ext cx="7031251" cy="1991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356435836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i="1" dirty="0" smtClean="0">
                <a:effectLst/>
                <a:latin typeface="Times New Roman" pitchFamily="18" charset="0"/>
                <a:ea typeface="Calibri"/>
                <a:cs typeface="Times New Roman" pitchFamily="18" charset="0"/>
              </a:rPr>
              <a:t>Что такое дружба?</a:t>
            </a:r>
            <a:endParaRPr lang="ru-RU" b="1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Поговорим о дружбе. Вы научитесь понимать значение слова дружба, ценить дружбу.</a:t>
            </a:r>
          </a:p>
          <a:p>
            <a:pPr marL="0" indent="0">
              <a:buNone/>
            </a:pP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Существует дружба между народами разных стран. Есть дружба, которая навеки связывает двух людей. И где бы ты ни был,  всегда чувствуешь плечо любимого друга.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226623065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Дружба-это великое чувство между людьми. Дружба приносит пользу всему народу. Друг познается в беде, учении, работе. Если ты дружишь с хорошим человеком, то стараешься во всем походить на него. Друг поможет в любую минуту.</a:t>
            </a:r>
          </a:p>
        </p:txBody>
      </p:sp>
    </p:spTree>
    <p:extLst>
      <p:ext uri="{BB962C8B-B14F-4D97-AF65-F5344CB8AC3E}">
        <p14:creationId xmlns="" xmlns:p14="http://schemas.microsoft.com/office/powerpoint/2010/main" val="266284740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/>
              <a:t>	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Проверка домашнего задания.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Подобрать однокоренные слова к слову друг</a:t>
            </a:r>
            <a:endParaRPr lang="ru-RU" i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71426453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Фонетическая разминка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 smtClean="0"/>
              <a:t>Помни, при разборе слова</a:t>
            </a:r>
          </a:p>
          <a:p>
            <a:pPr marL="0" indent="0">
              <a:buNone/>
            </a:pPr>
            <a:r>
              <a:rPr lang="ru-RU" dirty="0" smtClean="0"/>
              <a:t>Окончание и основу</a:t>
            </a:r>
          </a:p>
          <a:p>
            <a:pPr marL="0" indent="0">
              <a:buNone/>
            </a:pPr>
            <a:r>
              <a:rPr lang="ru-RU" dirty="0" smtClean="0"/>
              <a:t>Первым делом находи!</a:t>
            </a:r>
          </a:p>
          <a:p>
            <a:pPr marL="0" indent="0">
              <a:buNone/>
            </a:pPr>
            <a:r>
              <a:rPr lang="ru-RU" dirty="0" smtClean="0"/>
              <a:t>После корня будет суффикс,</a:t>
            </a:r>
          </a:p>
          <a:p>
            <a:pPr marL="0" indent="0">
              <a:buNone/>
            </a:pPr>
            <a:r>
              <a:rPr lang="ru-RU" dirty="0" smtClean="0"/>
              <a:t>А приставка впереди! </a:t>
            </a:r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119083326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	 Схема «Паучок» </a:t>
            </a:r>
            <a:endParaRPr lang="ru-RU" dirty="0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669149" y="2829975"/>
            <a:ext cx="7031251" cy="203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862269856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олнцестояние">
  <a:themeElements>
    <a:clrScheme name="Солнцестояние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Солнцестояние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Солнцестояние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118</TotalTime>
  <Words>894</Words>
  <Application>Microsoft Office PowerPoint</Application>
  <PresentationFormat>Экран (4:3)</PresentationFormat>
  <Paragraphs>118</Paragraphs>
  <Slides>31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31</vt:i4>
      </vt:variant>
    </vt:vector>
  </HeadingPairs>
  <TitlesOfParts>
    <vt:vector size="32" baseType="lpstr">
      <vt:lpstr>Солнцестояние</vt:lpstr>
      <vt:lpstr>Тема:  Состав слова. Словообразование.</vt:lpstr>
      <vt:lpstr>              Урок обобщения и систематизации в 6 классе Цели урока: Образовательная: повторение и контроль знаний учащихся по разделу «Состав слова. Словообразование». Развивающая: развитие умений и навыков нахождения однокоренных слов и разбора слов по составу; развитие устной и письменной речи учащихся; активизация их мыслительной и творческой деятельности. Воспитательная: повышение интереса к русскому языку; воспитание  у школьников чувства дружбы, доброжелательности. </vt:lpstr>
      <vt:lpstr>Тип урока: урок-повторение</vt:lpstr>
      <vt:lpstr>Слайд 4</vt:lpstr>
      <vt:lpstr>Что такое дружба?</vt:lpstr>
      <vt:lpstr>Слайд 6</vt:lpstr>
      <vt:lpstr> Проверка домашнего задания.</vt:lpstr>
      <vt:lpstr>Фонетическая разминка</vt:lpstr>
      <vt:lpstr>  Схема «Паучок» </vt:lpstr>
      <vt:lpstr> Фронтальный опрос</vt:lpstr>
      <vt:lpstr>Вывод</vt:lpstr>
      <vt:lpstr>Слайд 12</vt:lpstr>
      <vt:lpstr>Составление кластера на тему «Дружба»</vt:lpstr>
      <vt:lpstr> Синквейн   </vt:lpstr>
      <vt:lpstr>  «Мозговая атака»</vt:lpstr>
      <vt:lpstr> Конкурс знатоков</vt:lpstr>
      <vt:lpstr>Работа над текстом «Сауле и Раушан»</vt:lpstr>
      <vt:lpstr> Словарная работа</vt:lpstr>
      <vt:lpstr>Беседа по вопросам:</vt:lpstr>
      <vt:lpstr>Игра «Найди лишнее слово» </vt:lpstr>
      <vt:lpstr> Осложненное списывание</vt:lpstr>
      <vt:lpstr> Составить из данных частей слово, разобрать по составу </vt:lpstr>
      <vt:lpstr>Работа по карточкам</vt:lpstr>
      <vt:lpstr>Тестовые задания </vt:lpstr>
      <vt:lpstr>Разбор слова по составу</vt:lpstr>
      <vt:lpstr>Подведение итогов урока</vt:lpstr>
      <vt:lpstr> Музыкальная пауза</vt:lpstr>
      <vt:lpstr>Выставление и комментирование оценок</vt:lpstr>
      <vt:lpstr>Рефлексия. </vt:lpstr>
      <vt:lpstr>Домашнее задание</vt:lpstr>
      <vt:lpstr>СПАСИБО  ВСЕМ  ЗА ВНИМАНИЕ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Тема:  Состав слова. Словообразование.</dc:title>
  <dc:creator>User</dc:creator>
  <cp:lastModifiedBy>школа</cp:lastModifiedBy>
  <cp:revision>12</cp:revision>
  <dcterms:created xsi:type="dcterms:W3CDTF">2012-11-08T06:20:12Z</dcterms:created>
  <dcterms:modified xsi:type="dcterms:W3CDTF">2012-11-09T07:31:18Z</dcterms:modified>
</cp:coreProperties>
</file>