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8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4B1A25D-4CE1-4FEF-992B-62F17F60882B}" type="datetimeFigureOut">
              <a:rPr lang="ru-RU" smtClean="0"/>
              <a:t>19.11.2012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AE92EF2-AC56-4186-A508-430876B7DAE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estival.1september.ru/articles/570230/pril2.doc" TargetMode="External"/><Relationship Id="rId2" Type="http://schemas.openxmlformats.org/officeDocument/2006/relationships/hyperlink" Target="http://festival.1september.ru/articles/570230/pril1.do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estival.1september.ru/articles/570230/pril4.doc" TargetMode="External"/><Relationship Id="rId2" Type="http://schemas.openxmlformats.org/officeDocument/2006/relationships/hyperlink" Target="http://festival.1september.ru/articles/570230/pril3.do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2780928"/>
            <a:ext cx="5105400" cy="286816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ПОЛОЖЕНИЕ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о </a:t>
            </a:r>
            <a:r>
              <a:rPr lang="ru-RU" b="1" dirty="0" err="1"/>
              <a:t>портфолио</a:t>
            </a:r>
            <a:r>
              <a:rPr lang="ru-RU" b="1" dirty="0"/>
              <a:t> индивидуальных образовательных достижений учащихся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1. Общие положения</a:t>
            </a:r>
            <a:endParaRPr lang="ru-RU" dirty="0"/>
          </a:p>
          <a:p>
            <a:r>
              <a:rPr lang="ru-RU" dirty="0"/>
              <a:t>Настоящее Положение разработано в рамках реализации комплексного проекта модернизации образования РК, с целью индивидуализации и дифференциации процесса обучения в школе, личностного и профессионального самоопределения обучающихся, формирования у них мотивации на достижение определенных результатов воспитания, развития и социализации. </a:t>
            </a:r>
          </a:p>
          <a:p>
            <a:r>
              <a:rPr lang="ru-RU" dirty="0"/>
              <a:t>Положение определяет порядок оценки деятельности учащихся общеобразовательного учреждения по различным направлениям с помощью составления комплексного </a:t>
            </a:r>
            <a:r>
              <a:rPr lang="ru-RU" dirty="0" err="1"/>
              <a:t>Портфолио</a:t>
            </a:r>
            <a:r>
              <a:rPr lang="ru-RU" dirty="0"/>
              <a:t>.</a:t>
            </a:r>
          </a:p>
          <a:p>
            <a:r>
              <a:rPr lang="ru-RU" dirty="0"/>
              <a:t>«Портфель личных достижений» (далее </a:t>
            </a:r>
            <a:r>
              <a:rPr lang="ru-RU" dirty="0" err="1"/>
              <a:t>портфолио</a:t>
            </a:r>
            <a:r>
              <a:rPr lang="ru-RU" dirty="0"/>
              <a:t>) – это индивидуальная папка ученика, в которой фиксируются, накапливаются, оцениваются индивидуальные достижения в разнообразных видах деятельности: учебной, творческой, социальной, коммуникативной за учебный год и за весь период  его обучения в школе. </a:t>
            </a:r>
          </a:p>
          <a:p>
            <a:r>
              <a:rPr lang="ru-RU" dirty="0" err="1"/>
              <a:t>Портфолио</a:t>
            </a:r>
            <a:r>
              <a:rPr lang="ru-RU" dirty="0"/>
              <a:t> ученика – это комплекс документов, представляющих совокупность сертифицированных и </a:t>
            </a:r>
            <a:r>
              <a:rPr lang="ru-RU" dirty="0" err="1"/>
              <a:t>несертифицированных</a:t>
            </a:r>
            <a:r>
              <a:rPr lang="ru-RU" dirty="0"/>
              <a:t> индивидуальных учебных достижений, выполняющих роль индивидуальной накопительной оценки, которая наряду с результатами экзаменов является составляющей рейтинга учащихся.</a:t>
            </a:r>
          </a:p>
          <a:p>
            <a:r>
              <a:rPr lang="ru-RU" dirty="0" err="1"/>
              <a:t>Портфолио</a:t>
            </a:r>
            <a:r>
              <a:rPr lang="ru-RU" dirty="0"/>
              <a:t> является основанием для составления рейтингов выпускников начальной, основной и средней школы по итогам обучения на соответствующей ступени образования.</a:t>
            </a:r>
          </a:p>
          <a:p>
            <a:r>
              <a:rPr lang="ru-RU" dirty="0"/>
              <a:t>На первой ступени (начальная школа) важной задачей </a:t>
            </a:r>
            <a:r>
              <a:rPr lang="ru-RU" dirty="0" err="1"/>
              <a:t>портфолио</a:t>
            </a:r>
            <a:r>
              <a:rPr lang="ru-RU" dirty="0"/>
              <a:t> ученика является привитие учащимся первичных навыков самооценки, привлечение внимания родителей к успехам своих детей и вовлечение их в сотрудничество с учителем и самими учащимися. </a:t>
            </a:r>
            <a:r>
              <a:rPr lang="ru-RU" dirty="0" err="1"/>
              <a:t>Портфолио</a:t>
            </a:r>
            <a:r>
              <a:rPr lang="ru-RU" dirty="0"/>
              <a:t> служит для сбора информации, о динамике продвижения обучающегося в учебной деятельности и позволяет  реально оценить готовность ребенка к обучению в среднем звене. </a:t>
            </a:r>
          </a:p>
          <a:p>
            <a:r>
              <a:rPr lang="ru-RU" dirty="0"/>
              <a:t>На второй ступени (средняя школа) </a:t>
            </a:r>
            <a:r>
              <a:rPr lang="ru-RU" dirty="0" err="1"/>
              <a:t>Портфолио</a:t>
            </a:r>
            <a:r>
              <a:rPr lang="ru-RU" dirty="0"/>
              <a:t> служит для сбора информации, об образовательных достижениях обучающегося в различных видах деятельности (учебно-познавательной, трудовой, творческой, общественной и т.д.); для повышения образовательной и общественной активности школьников, уровня осознания ими своих целей, потребностей, возможностей, личностных качеств; для определения дальнейшего профиля обучения.</a:t>
            </a:r>
          </a:p>
          <a:p>
            <a:r>
              <a:rPr lang="ru-RU" dirty="0"/>
              <a:t>На третьей ступени обучения (старшая школа) </a:t>
            </a:r>
            <a:r>
              <a:rPr lang="ru-RU" dirty="0" err="1"/>
              <a:t>Портфолио</a:t>
            </a:r>
            <a:r>
              <a:rPr lang="ru-RU" dirty="0"/>
              <a:t> служит инструментом </a:t>
            </a:r>
            <a:r>
              <a:rPr lang="ru-RU" dirty="0" err="1"/>
              <a:t>профилизации</a:t>
            </a:r>
            <a:r>
              <a:rPr lang="ru-RU" dirty="0"/>
              <a:t> обучения и создания индивидуальной образовательной траектории обучающегося, отражает результаты индивидуальной образовательной активности, степени развитости, воспитанности и </a:t>
            </a:r>
            <a:r>
              <a:rPr lang="ru-RU" dirty="0" err="1"/>
              <a:t>социализированности</a:t>
            </a:r>
            <a:r>
              <a:rPr lang="ru-RU" dirty="0"/>
              <a:t> его личности.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2. Цели и задачи </a:t>
            </a:r>
            <a:r>
              <a:rPr lang="ru-RU" b="1" dirty="0" err="1"/>
              <a:t>портфолио</a:t>
            </a:r>
            <a:endParaRPr lang="ru-RU" dirty="0"/>
          </a:p>
          <a:p>
            <a:r>
              <a:rPr lang="ru-RU" dirty="0"/>
              <a:t>Основные цели внедрения технологии </a:t>
            </a:r>
            <a:r>
              <a:rPr lang="ru-RU" dirty="0" err="1"/>
              <a:t>портфолио</a:t>
            </a:r>
            <a:r>
              <a:rPr lang="ru-RU" dirty="0"/>
              <a:t> – отслеживание, учёт и оценивание индивидуальных достижений учащихся, повышение образовательной активности школьников, создание индивидуального образовательного рейтинга обучающегося, в котором отражены реальные достижения каждого ученика. </a:t>
            </a:r>
            <a:br>
              <a:rPr lang="ru-RU" dirty="0"/>
            </a:br>
            <a:r>
              <a:rPr lang="ru-RU" dirty="0"/>
              <a:t>Основными задачами применения </a:t>
            </a:r>
            <a:r>
              <a:rPr lang="ru-RU" dirty="0" err="1"/>
              <a:t>портфолио</a:t>
            </a:r>
            <a:r>
              <a:rPr lang="ru-RU" dirty="0"/>
              <a:t> являются:</a:t>
            </a:r>
          </a:p>
          <a:p>
            <a:pPr lvl="0"/>
            <a:r>
              <a:rPr lang="ru-RU" dirty="0"/>
              <a:t>повышение качества образования в школе;</a:t>
            </a:r>
          </a:p>
          <a:p>
            <a:pPr lvl="0"/>
            <a:r>
              <a:rPr lang="ru-RU" dirty="0"/>
              <a:t>поддержание и поощрение высокой учебной мотивации обучающегося, его активности и самостоятельности;</a:t>
            </a:r>
          </a:p>
          <a:p>
            <a:pPr lvl="0"/>
            <a:r>
              <a:rPr lang="ru-RU" dirty="0"/>
              <a:t>систематическое вовлечение учащегося в различные виды деятельности, включая учебную, </a:t>
            </a:r>
            <a:r>
              <a:rPr lang="ru-RU" dirty="0" err="1"/>
              <a:t>внеучебную</a:t>
            </a:r>
            <a:r>
              <a:rPr lang="ru-RU" dirty="0"/>
              <a:t>, научную, творческую, спортивную;</a:t>
            </a:r>
          </a:p>
          <a:p>
            <a:pPr lvl="0"/>
            <a:r>
              <a:rPr lang="ru-RU" dirty="0"/>
              <a:t>развитие навыков оценочной деятельности учащихся, формирование адекватной самооценки;</a:t>
            </a:r>
          </a:p>
          <a:p>
            <a:pPr lvl="0"/>
            <a:r>
              <a:rPr lang="ru-RU" dirty="0"/>
              <a:t>формирование у учащегося умения учиться – ставить цели, планировать и организовывать собственную учебную деятельность;</a:t>
            </a:r>
          </a:p>
          <a:p>
            <a:pPr lvl="0"/>
            <a:r>
              <a:rPr lang="ru-RU" dirty="0"/>
              <a:t>создание ситуации успеха для каждого ученика;</a:t>
            </a:r>
          </a:p>
          <a:p>
            <a:pPr lvl="0"/>
            <a:r>
              <a:rPr lang="ru-RU" dirty="0"/>
              <a:t>содействие дальнейшей успешной социализации обучающегося.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48072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/>
              <a:t>3. Участники работы над </a:t>
            </a:r>
            <a:r>
              <a:rPr lang="ru-RU" b="1" dirty="0" err="1"/>
              <a:t>портфолио</a:t>
            </a:r>
            <a:r>
              <a:rPr lang="ru-RU" b="1" dirty="0"/>
              <a:t> и их функциональные обязанности</a:t>
            </a:r>
            <a:endParaRPr lang="ru-RU" dirty="0"/>
          </a:p>
          <a:p>
            <a:r>
              <a:rPr lang="ru-RU" dirty="0"/>
              <a:t>Участниками работы над </a:t>
            </a:r>
            <a:r>
              <a:rPr lang="ru-RU" dirty="0" err="1"/>
              <a:t>портфолио</a:t>
            </a:r>
            <a:r>
              <a:rPr lang="ru-RU" dirty="0"/>
              <a:t> являются учащиеся, их родители, классный руководитель, учителя-предметники, педагоги дополнительного образования и администрация школы.</a:t>
            </a:r>
          </a:p>
          <a:p>
            <a:r>
              <a:rPr lang="ru-RU" i="1" dirty="0"/>
              <a:t>Обязанности учащегося: </a:t>
            </a:r>
            <a:endParaRPr lang="ru-RU" dirty="0"/>
          </a:p>
          <a:p>
            <a:r>
              <a:rPr lang="ru-RU" dirty="0"/>
              <a:t>Оформляет </a:t>
            </a:r>
            <a:r>
              <a:rPr lang="ru-RU" dirty="0" err="1"/>
              <a:t>портфолио</a:t>
            </a:r>
            <a:r>
              <a:rPr lang="ru-RU" dirty="0"/>
              <a:t> в соответствии с принятой в школе структурой. Все записи ведет аккуратно, самостоятельно и систематически. Ученик имеет право включать в накопительную папку дополнительные разделы, материалы, элементы оформления, отражающие его индивидуальность.</a:t>
            </a:r>
          </a:p>
          <a:p>
            <a:r>
              <a:rPr lang="ru-RU" i="1" dirty="0"/>
              <a:t>Обязанности родителей:</a:t>
            </a:r>
            <a:endParaRPr lang="ru-RU" dirty="0"/>
          </a:p>
          <a:p>
            <a:r>
              <a:rPr lang="ru-RU" dirty="0"/>
              <a:t>Помогают в оформлении </a:t>
            </a:r>
            <a:r>
              <a:rPr lang="ru-RU" dirty="0" err="1"/>
              <a:t>портфолио</a:t>
            </a:r>
            <a:r>
              <a:rPr lang="ru-RU" dirty="0"/>
              <a:t> и осуществляют контроль за пополнением </a:t>
            </a:r>
            <a:r>
              <a:rPr lang="ru-RU" dirty="0" err="1"/>
              <a:t>портфолио</a:t>
            </a:r>
            <a:r>
              <a:rPr lang="ru-RU" dirty="0"/>
              <a:t>.</a:t>
            </a:r>
          </a:p>
          <a:p>
            <a:r>
              <a:rPr lang="ru-RU" i="1" dirty="0"/>
              <a:t>Обязанности классного руководителя:</a:t>
            </a:r>
            <a:endParaRPr lang="ru-RU" dirty="0"/>
          </a:p>
          <a:p>
            <a:r>
              <a:rPr lang="ru-RU" dirty="0"/>
              <a:t>Является консультантом и помощником, в основе деятельности которого – сотрудничество, определение направленного поиска, обучение основам ведения </a:t>
            </a:r>
            <a:r>
              <a:rPr lang="ru-RU" dirty="0" err="1"/>
              <a:t>портфолио</a:t>
            </a:r>
            <a:r>
              <a:rPr lang="ru-RU" dirty="0"/>
              <a:t>; организует воспитательную работу с учащимися, направленную на их личностное и профессиональное самоопределение. Осуществляет посредническую деятельность между обучающимися, учителями-предметниками и педагогами дополнительного образования. Осуществляет контроль пополнения учащимися </a:t>
            </a:r>
            <a:r>
              <a:rPr lang="ru-RU" dirty="0" err="1"/>
              <a:t>портфолио</a:t>
            </a:r>
            <a:r>
              <a:rPr lang="ru-RU" dirty="0"/>
              <a:t>. Классный руководитель оформляет итоговые документы на основании сертифицированных материалов, представленных в </a:t>
            </a:r>
            <a:r>
              <a:rPr lang="ru-RU" dirty="0" err="1"/>
              <a:t>портфолио</a:t>
            </a:r>
            <a:r>
              <a:rPr lang="ru-RU" dirty="0"/>
              <a:t>, и несёт ответственность за достоверность информации, представленной в итоговом документе.</a:t>
            </a:r>
          </a:p>
          <a:p>
            <a:r>
              <a:rPr lang="ru-RU" i="1" dirty="0"/>
              <a:t>Обязанности учителей-предметников, педагогов дополнительного образования:</a:t>
            </a:r>
            <a:endParaRPr lang="ru-RU" dirty="0"/>
          </a:p>
          <a:p>
            <a:r>
              <a:rPr lang="ru-RU" dirty="0"/>
              <a:t>Проводят информационную работу с обучающимися и их родителями по формированию </a:t>
            </a:r>
            <a:r>
              <a:rPr lang="ru-RU" dirty="0" err="1"/>
              <a:t>портфолио</a:t>
            </a:r>
            <a:r>
              <a:rPr lang="ru-RU" dirty="0"/>
              <a:t>. Предоставляют учащимся места деятельности для накопления материалов. Организуют проведение олимпиад, конкурсов, конференций по предмету или образовательной области. Разрабатывают и внедряют систему поощрений за урочную и внеурочную деятельность по предмету. Проводят экспертизу представленных работ по предмету и пишут рецензии, отзывы на учебные работы.</a:t>
            </a:r>
          </a:p>
          <a:p>
            <a:r>
              <a:rPr lang="ru-RU" i="1" dirty="0"/>
              <a:t>Обязанности администрации учебного заведения:</a:t>
            </a:r>
            <a:endParaRPr lang="ru-RU" dirty="0"/>
          </a:p>
          <a:p>
            <a:r>
              <a:rPr lang="ru-RU" i="1" dirty="0"/>
              <a:t>Заместитель директора по учебно-воспитательной</a:t>
            </a:r>
            <a:r>
              <a:rPr lang="ru-RU" dirty="0"/>
              <a:t> </a:t>
            </a:r>
            <a:r>
              <a:rPr lang="ru-RU" i="1" dirty="0"/>
              <a:t>работе</a:t>
            </a:r>
            <a:r>
              <a:rPr lang="ru-RU" dirty="0"/>
              <a:t> организует работу и осуществляет контроль за деятельностью педагогического коллектива по реализации технологии </a:t>
            </a:r>
            <a:r>
              <a:rPr lang="ru-RU" dirty="0" err="1"/>
              <a:t>портфолио</a:t>
            </a:r>
            <a:r>
              <a:rPr lang="ru-RU" dirty="0"/>
              <a:t> в образовательном процессе школы и несёт ответственность за достоверность сведений, входящих в </a:t>
            </a:r>
            <a:r>
              <a:rPr lang="ru-RU" dirty="0" err="1"/>
              <a:t>портфолио</a:t>
            </a:r>
            <a:r>
              <a:rPr lang="ru-RU" dirty="0"/>
              <a:t>.</a:t>
            </a:r>
          </a:p>
          <a:p>
            <a:r>
              <a:rPr lang="ru-RU" i="1" dirty="0"/>
              <a:t> Директор учебного заведения</a:t>
            </a:r>
            <a:r>
              <a:rPr lang="ru-RU" dirty="0"/>
              <a:t> разрабатывает и утверждает нормативно-правовую базу, обеспечивающую ведение </a:t>
            </a:r>
            <a:r>
              <a:rPr lang="ru-RU" dirty="0" err="1"/>
              <a:t>портфолио</a:t>
            </a:r>
            <a:r>
              <a:rPr lang="ru-RU" dirty="0"/>
              <a:t>, а также распределяет обязанности участников образовательного процесса по данному направлению деятельности. Создает условия для мотивации педагогов к работе по новой системе оценивания и осуществляет общее руководство деятельностью педагогического коллектива по реализации технологии </a:t>
            </a:r>
            <a:r>
              <a:rPr lang="ru-RU" dirty="0" err="1"/>
              <a:t>портфолио</a:t>
            </a:r>
            <a:r>
              <a:rPr lang="ru-RU" dirty="0"/>
              <a:t> в практике работы школы.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4. Структура </a:t>
            </a:r>
            <a:r>
              <a:rPr lang="ru-RU" b="1" dirty="0" err="1"/>
              <a:t>портфолио</a:t>
            </a:r>
            <a:endParaRPr lang="ru-RU" dirty="0"/>
          </a:p>
          <a:p>
            <a:r>
              <a:rPr lang="ru-RU" dirty="0" err="1"/>
              <a:t>Портфолио</a:t>
            </a:r>
            <a:r>
              <a:rPr lang="ru-RU" dirty="0"/>
              <a:t> учащегося имеет титульный лист и состоит из четырех разделов.</a:t>
            </a:r>
          </a:p>
          <a:p>
            <a:r>
              <a:rPr lang="ru-RU" dirty="0"/>
              <a:t>Оформление титульного листа представлено в </a:t>
            </a:r>
            <a:r>
              <a:rPr lang="ru-RU" b="1" i="1" dirty="0">
                <a:hlinkClick r:id="rId2"/>
              </a:rPr>
              <a:t>Приложении 1</a:t>
            </a:r>
            <a:r>
              <a:rPr lang="ru-RU" dirty="0"/>
              <a:t>.</a:t>
            </a:r>
          </a:p>
          <a:p>
            <a:r>
              <a:rPr lang="ru-RU" i="1" dirty="0"/>
              <a:t>I раздел: «Мой портрет».</a:t>
            </a:r>
            <a:r>
              <a:rPr lang="ru-RU" dirty="0"/>
              <a:t>  Здесь содержатся сведения об учащемся, который может  представить его  любым способом. Здесь  могут быть личные данные учащегося, ведущего </a:t>
            </a:r>
            <a:r>
              <a:rPr lang="ru-RU" dirty="0" err="1"/>
              <a:t>портфолио</a:t>
            </a:r>
            <a:r>
              <a:rPr lang="ru-RU" dirty="0"/>
              <a:t>, его автобиография, личные  фотографии. Ученик ежегодно проводит самоанализ собственных планов и итогов года, ставит цели и анализирует достижения.</a:t>
            </a:r>
          </a:p>
          <a:p>
            <a:r>
              <a:rPr lang="ru-RU" i="1" dirty="0"/>
              <a:t>II раздел: «</a:t>
            </a:r>
            <a:r>
              <a:rPr lang="ru-RU" i="1" dirty="0" err="1"/>
              <a:t>Портфолио</a:t>
            </a:r>
            <a:r>
              <a:rPr lang="ru-RU" i="1" dirty="0"/>
              <a:t> документов».</a:t>
            </a:r>
            <a:r>
              <a:rPr lang="ru-RU" dirty="0"/>
              <a:t> В  этом разделе должны быть представлены сертифицированные (документированные) индивидуальные образовательные достижения. Здесь учащийся представляет  дипломы олимпиад, конкурсов, соревнований, сертификаты учреждений дополнительного образования, табели успеваемости, результаты тестирования.</a:t>
            </a:r>
          </a:p>
          <a:p>
            <a:r>
              <a:rPr lang="ru-RU" i="1" dirty="0"/>
              <a:t>III раздел: «</a:t>
            </a:r>
            <a:r>
              <a:rPr lang="ru-RU" i="1" dirty="0" err="1"/>
              <a:t>Портфолио</a:t>
            </a:r>
            <a:r>
              <a:rPr lang="ru-RU" i="1" dirty="0"/>
              <a:t> работ».</a:t>
            </a:r>
            <a:r>
              <a:rPr lang="ru-RU" dirty="0"/>
              <a:t> Учащийся представляет комплект своих творческих и проектных работ, описание основных форм и направлений его учебной и творческой активности, участие в школьных и внешкольных мероприятиях, конкурсах,  конференциях, прохождение элективных курсов, различного рода практик, спортивных и художественных достижений. Ведомости участия в различных видах деятельности представлены в </a:t>
            </a:r>
            <a:r>
              <a:rPr lang="ru-RU" b="1" i="1" dirty="0">
                <a:hlinkClick r:id="rId3"/>
              </a:rPr>
              <a:t>Приложении 2</a:t>
            </a:r>
            <a:r>
              <a:rPr lang="ru-RU" dirty="0"/>
              <a:t>. </a:t>
            </a:r>
          </a:p>
          <a:p>
            <a:r>
              <a:rPr lang="ru-RU" i="1" dirty="0"/>
              <a:t>IV раздел: «</a:t>
            </a:r>
            <a:r>
              <a:rPr lang="ru-RU" i="1" dirty="0" err="1"/>
              <a:t>Портфолио</a:t>
            </a:r>
            <a:r>
              <a:rPr lang="ru-RU" i="1" dirty="0"/>
              <a:t> отзывов».</a:t>
            </a:r>
            <a:r>
              <a:rPr lang="ru-RU" dirty="0"/>
              <a:t> Он включает в себя отзывы, рецензии работ, характеристики классного руководителя, учителей-предметников, педагогов дополнительного образования на различные виды деятельности учащегося.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5. Оформление </a:t>
            </a:r>
            <a:r>
              <a:rPr lang="ru-RU" b="1" dirty="0" err="1"/>
              <a:t>портфолио</a:t>
            </a:r>
            <a:endParaRPr lang="ru-RU" dirty="0"/>
          </a:p>
          <a:p>
            <a:r>
              <a:rPr lang="ru-RU" dirty="0" err="1"/>
              <a:t>Портфолио</a:t>
            </a:r>
            <a:r>
              <a:rPr lang="ru-RU" dirty="0"/>
              <a:t> оформляется в соответствии с принятой в школе структурой, указанной в  пункте 4 настоящего Положения самим учеником в папке-накопителе с файлами на бумажных носителях и/или в электронном виде.</a:t>
            </a:r>
          </a:p>
          <a:p>
            <a:r>
              <a:rPr lang="ru-RU" dirty="0"/>
              <a:t>По необходимости, работа учащихся с </a:t>
            </a:r>
            <a:r>
              <a:rPr lang="ru-RU" dirty="0" err="1"/>
              <a:t>портфолио</a:t>
            </a:r>
            <a:r>
              <a:rPr lang="ru-RU" dirty="0"/>
              <a:t> сопровождается помощью взрослых: педагогов, родителей, классных руководителей, в ходе совместной работы которых устанавливается отношения партнерства, сотрудничества. Это позволяет обучающимся  постепенно развивать самостоятельность, брать на себя контроль и ответственность.</a:t>
            </a:r>
          </a:p>
          <a:p>
            <a:r>
              <a:rPr lang="ru-RU" dirty="0"/>
              <a:t>Учащийся имеет право включать в </a:t>
            </a:r>
            <a:r>
              <a:rPr lang="ru-RU" dirty="0" err="1"/>
              <a:t>портфолио</a:t>
            </a:r>
            <a:r>
              <a:rPr lang="ru-RU" dirty="0"/>
              <a:t> дополнительные материалы, элементы оформления с учетом его индивидуальности.</a:t>
            </a:r>
          </a:p>
          <a:p>
            <a:r>
              <a:rPr lang="ru-RU" dirty="0"/>
              <a:t>При оформлении следует соблюдать следующие требования:</a:t>
            </a:r>
          </a:p>
          <a:p>
            <a:pPr lvl="0"/>
            <a:r>
              <a:rPr lang="ru-RU" dirty="0"/>
              <a:t>Записи вести аккуратно и самостоятельно.</a:t>
            </a:r>
          </a:p>
          <a:p>
            <a:pPr lvl="0"/>
            <a:r>
              <a:rPr lang="ru-RU" dirty="0"/>
              <a:t>Предоставлять достоверную информацию.</a:t>
            </a:r>
          </a:p>
          <a:p>
            <a:pPr lvl="0"/>
            <a:r>
              <a:rPr lang="ru-RU" dirty="0"/>
              <a:t>Каждый отдельный материал, включенный в </a:t>
            </a:r>
            <a:r>
              <a:rPr lang="ru-RU" dirty="0" err="1"/>
              <a:t>портфолио</a:t>
            </a:r>
            <a:r>
              <a:rPr lang="ru-RU" dirty="0"/>
              <a:t>, должен датироваться и визироваться (кроме грамот, благодарностей) в течение года.</a:t>
            </a:r>
          </a:p>
          <a:p>
            <a:pPr lvl="0"/>
            <a:r>
              <a:rPr lang="ru-RU" dirty="0"/>
              <a:t>В конце года ученик самостоятельно проводит  анализ личных достижений в различных видах деятельности и намечает планы действий с учетом имеющихся результатов.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6. Подведение итогов работы</a:t>
            </a:r>
            <a:endParaRPr lang="ru-RU" dirty="0"/>
          </a:p>
          <a:p>
            <a:r>
              <a:rPr lang="ru-RU" dirty="0"/>
              <a:t>Анализ работы над </a:t>
            </a:r>
            <a:r>
              <a:rPr lang="ru-RU" dirty="0" err="1"/>
              <a:t>портфолио</a:t>
            </a:r>
            <a:r>
              <a:rPr lang="ru-RU" dirty="0"/>
              <a:t> и исчисление итоговой оценки проводится классным руководителем. </a:t>
            </a:r>
          </a:p>
          <a:p>
            <a:r>
              <a:rPr lang="ru-RU" dirty="0"/>
              <a:t>Система оценивания достижений учащихся по материалам </a:t>
            </a:r>
            <a:r>
              <a:rPr lang="ru-RU" dirty="0" err="1"/>
              <a:t>портфолио</a:t>
            </a:r>
            <a:r>
              <a:rPr lang="ru-RU" dirty="0"/>
              <a:t> представлена в таблице в </a:t>
            </a:r>
            <a:r>
              <a:rPr lang="ru-RU" b="1" i="1" dirty="0">
                <a:hlinkClick r:id="rId2"/>
              </a:rPr>
              <a:t>Приложении 3</a:t>
            </a:r>
            <a:r>
              <a:rPr lang="ru-RU" dirty="0"/>
              <a:t>.</a:t>
            </a:r>
          </a:p>
          <a:p>
            <a:r>
              <a:rPr lang="ru-RU" dirty="0"/>
              <a:t>Оценка по каждому виду деятельности суммируется,  вносится в итоговый документ «Сводную итоговую ведомость», утверждается директором и заверяется печатью школы. Образец «Сводной итоговой ведомости» представлен в </a:t>
            </a:r>
            <a:r>
              <a:rPr lang="ru-RU" b="1" i="1" dirty="0">
                <a:hlinkClick r:id="rId3"/>
              </a:rPr>
              <a:t>Приложении 4</a:t>
            </a:r>
            <a:r>
              <a:rPr lang="ru-RU" dirty="0"/>
              <a:t>.</a:t>
            </a:r>
          </a:p>
          <a:p>
            <a:r>
              <a:rPr lang="ru-RU" dirty="0"/>
              <a:t>По результатам оценки </a:t>
            </a:r>
            <a:r>
              <a:rPr lang="ru-RU" dirty="0" err="1"/>
              <a:t>портфолио</a:t>
            </a:r>
            <a:r>
              <a:rPr lang="ru-RU" dirty="0"/>
              <a:t> учащихся проводится годовой образовательный рейтинг, выявляются обучающиеся, набравшие наибольшее количество баллов в классе, параллели, школе. Победители поощряются.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</TotalTime>
  <Words>507</Words>
  <Application>Microsoft Office PowerPoint</Application>
  <PresentationFormat>Экран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Изящная</vt:lpstr>
      <vt:lpstr>ПОЛОЖЕНИЕ о портфолио индивидуальных образовательных достижений учащихся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ПОЛОЖЕНИЕ о портфолио индивидуальных образовательных достижений учащихся </dc:title>
  <dc:creator>Psiholog</dc:creator>
  <cp:lastModifiedBy>Psiholog</cp:lastModifiedBy>
  <cp:revision>2</cp:revision>
  <dcterms:created xsi:type="dcterms:W3CDTF">2012-11-19T03:50:14Z</dcterms:created>
  <dcterms:modified xsi:type="dcterms:W3CDTF">2012-11-19T04:01:39Z</dcterms:modified>
</cp:coreProperties>
</file>