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127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3F300-30F0-4E15-BF28-9F26E54A0BF2}" type="datetimeFigureOut">
              <a:rPr lang="ru-RU"/>
              <a:pPr>
                <a:defRPr/>
              </a:pPr>
              <a:t>04.11.2012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AD00A-828E-4A3F-B3D9-86A481B2AA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EEF3A-CA4A-4341-84E6-D6A5C50114BE}" type="datetimeFigureOut">
              <a:rPr lang="ru-RU"/>
              <a:pPr>
                <a:defRPr/>
              </a:pPr>
              <a:t>04.11.2012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0AEF2-F335-42BC-9D4B-F8599CDF87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A3746-73DB-462B-B11F-6E6684CD6C6B}" type="datetimeFigureOut">
              <a:rPr lang="ru-RU"/>
              <a:pPr>
                <a:defRPr/>
              </a:pPr>
              <a:t>04.11.2012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D0250-168D-4171-9D8A-DCB1AC7751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25317-4798-4C21-BF8B-D5546301F0E1}" type="datetimeFigureOut">
              <a:rPr lang="ru-RU"/>
              <a:pPr>
                <a:defRPr/>
              </a:pPr>
              <a:t>04.11.2012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BDDCB-8136-4335-9E1E-0B6E7100CC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827D5-8EDA-4BEA-BDD4-39D96E0427DB}" type="datetimeFigureOut">
              <a:rPr lang="ru-RU"/>
              <a:pPr>
                <a:defRPr/>
              </a:pPr>
              <a:t>04.11.2012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8E88F-9263-427E-BEF2-3128E8288C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3A1D2-E907-4C8C-859C-5CBE62471198}" type="datetimeFigureOut">
              <a:rPr lang="ru-RU"/>
              <a:pPr>
                <a:defRPr/>
              </a:pPr>
              <a:t>04.11.2012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1ECD6-8B67-47C4-A7E4-81AD06346C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BF34E-C76A-4129-AFC4-CA96DC6F3A10}" type="datetimeFigureOut">
              <a:rPr lang="ru-RU"/>
              <a:pPr>
                <a:defRPr/>
              </a:pPr>
              <a:t>04.11.2012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05E93-6D5B-4E69-81FB-5BCB480425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299CC-C9AD-496D-B48F-512B8CB91DA5}" type="datetimeFigureOut">
              <a:rPr lang="ru-RU"/>
              <a:pPr>
                <a:defRPr/>
              </a:pPr>
              <a:t>04.11.2012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FE544A-C557-4374-94F1-653B451552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EE050-4E96-4714-972E-1BCCD4CE5BE4}" type="datetimeFigureOut">
              <a:rPr lang="ru-RU"/>
              <a:pPr>
                <a:defRPr/>
              </a:pPr>
              <a:t>04.11.2012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F716A-A477-42F9-9F1E-0C977B9199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304FB-FCFE-4914-AE02-0DF4CB93B87F}" type="datetimeFigureOut">
              <a:rPr lang="ru-RU"/>
              <a:pPr>
                <a:defRPr/>
              </a:pPr>
              <a:t>04.11.2012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07307-4455-4EC8-929B-D9537129AB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58F30-A9A7-4105-8315-F01E9168969A}" type="datetimeFigureOut">
              <a:rPr lang="ru-RU"/>
              <a:pPr>
                <a:defRPr/>
              </a:pPr>
              <a:t>04.11.2012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CB1D5-D002-4381-877A-F13187CFED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CCDC0AF-C9D1-4F1F-842B-B658F796FC99}" type="datetimeFigureOut">
              <a:rPr lang="ru-RU"/>
              <a:pPr>
                <a:defRPr/>
              </a:pPr>
              <a:t>04.11.2012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4CA1A34-BA8B-4158-B054-E6C1D4015B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 descr="C:\Users\user\Desktop\Новая папка\1233774986_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0"/>
            <a:ext cx="91392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388" y="260350"/>
            <a:ext cx="8569325" cy="26368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Повышение мотивации на уроках математики за счет занимательного материала в начальной школе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31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1575" y="4581525"/>
            <a:ext cx="5432425" cy="693738"/>
          </a:xfrm>
        </p:spPr>
        <p:txBody>
          <a:bodyPr/>
          <a:lstStyle/>
          <a:p>
            <a:r>
              <a:rPr lang="ru-RU" b="1" smtClean="0">
                <a:solidFill>
                  <a:schemeClr val="tx1"/>
                </a:solidFill>
              </a:rPr>
              <a:t>Подготовила: Чекункова Л.В.</a:t>
            </a:r>
            <a:endParaRPr lang="ru-RU" smtClean="0">
              <a:solidFill>
                <a:schemeClr val="tx1"/>
              </a:solidFill>
            </a:endParaRPr>
          </a:p>
        </p:txBody>
      </p:sp>
      <p:pic>
        <p:nvPicPr>
          <p:cNvPr id="13316" name="Picture 6" descr="http://forum.materinstvo.ru/uploads/journals/1315568882/j306502_1315581974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862263"/>
            <a:ext cx="3995738" cy="399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C:\Users\user\Desktop\Новая папка\1233774986_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92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850" y="188913"/>
            <a:ext cx="8820150" cy="6669087"/>
          </a:xfrm>
        </p:spPr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4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4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развития интереса к урокам математики учащимся предлагаю всевозможные творческие задания:</a:t>
            </a:r>
            <a:endParaRPr lang="ru-RU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/>
              <a:t> </a:t>
            </a:r>
            <a:r>
              <a:rPr lang="ru-RU" sz="4100" b="1" dirty="0">
                <a:latin typeface="Times New Roman" pitchFamily="18" charset="0"/>
                <a:cs typeface="Times New Roman" pitchFamily="18" charset="0"/>
              </a:rPr>
              <a:t>кроссворды, ребусы, загадки;</a:t>
            </a:r>
            <a:endParaRPr lang="ru-RU" sz="41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00" b="1" dirty="0" smtClean="0">
                <a:latin typeface="Times New Roman" pitchFamily="18" charset="0"/>
                <a:cs typeface="Times New Roman" pitchFamily="18" charset="0"/>
              </a:rPr>
              <a:t>задачи </a:t>
            </a:r>
            <a:r>
              <a:rPr lang="ru-RU" sz="4100" b="1" dirty="0">
                <a:latin typeface="Times New Roman" pitchFamily="18" charset="0"/>
                <a:cs typeface="Times New Roman" pitchFamily="18" charset="0"/>
              </a:rPr>
              <a:t>– смекалки, загадки – шутки;</a:t>
            </a:r>
            <a:endParaRPr lang="ru-RU" sz="41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00" b="1" dirty="0">
                <a:latin typeface="Times New Roman" pitchFamily="18" charset="0"/>
                <a:cs typeface="Times New Roman" pitchFamily="18" charset="0"/>
              </a:rPr>
              <a:t>занимательные квадраты;</a:t>
            </a:r>
            <a:endParaRPr lang="ru-RU" sz="41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00" b="1" dirty="0">
                <a:latin typeface="Times New Roman" pitchFamily="18" charset="0"/>
                <a:cs typeface="Times New Roman" pitchFamily="18" charset="0"/>
              </a:rPr>
              <a:t>логические упражнения;</a:t>
            </a:r>
            <a:endParaRPr lang="ru-RU" sz="41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00" b="1" dirty="0">
                <a:latin typeface="Times New Roman" pitchFamily="18" charset="0"/>
                <a:cs typeface="Times New Roman" pitchFamily="18" charset="0"/>
              </a:rPr>
              <a:t>шарады, </a:t>
            </a:r>
            <a:r>
              <a:rPr lang="ru-RU" sz="4100" b="1" dirty="0" err="1">
                <a:latin typeface="Times New Roman" pitchFamily="18" charset="0"/>
                <a:cs typeface="Times New Roman" pitchFamily="18" charset="0"/>
              </a:rPr>
              <a:t>метаграммы</a:t>
            </a:r>
            <a:r>
              <a:rPr lang="ru-RU" sz="4100" b="1" dirty="0">
                <a:latin typeface="Times New Roman" pitchFamily="18" charset="0"/>
                <a:cs typeface="Times New Roman" pitchFamily="18" charset="0"/>
              </a:rPr>
              <a:t>, логогрифы;</a:t>
            </a:r>
            <a:endParaRPr lang="ru-RU" sz="41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00" b="1" dirty="0">
                <a:latin typeface="Times New Roman" pitchFamily="18" charset="0"/>
                <a:cs typeface="Times New Roman" pitchFamily="18" charset="0"/>
              </a:rPr>
              <a:t>числа – великаны;</a:t>
            </a:r>
            <a:endParaRPr lang="ru-RU" sz="41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00" b="1" dirty="0">
                <a:latin typeface="Times New Roman" pitchFamily="18" charset="0"/>
                <a:cs typeface="Times New Roman" pitchFamily="18" charset="0"/>
              </a:rPr>
              <a:t>головоломки;</a:t>
            </a:r>
            <a:endParaRPr lang="ru-RU" sz="41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00" b="1" dirty="0">
                <a:latin typeface="Times New Roman" pitchFamily="18" charset="0"/>
                <a:cs typeface="Times New Roman" pitchFamily="18" charset="0"/>
              </a:rPr>
              <a:t>построение пирамид;</a:t>
            </a:r>
            <a:endParaRPr lang="ru-RU" sz="41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00" b="1" dirty="0">
                <a:latin typeface="Times New Roman" pitchFamily="18" charset="0"/>
                <a:cs typeface="Times New Roman" pitchFamily="18" charset="0"/>
              </a:rPr>
              <a:t>путешествие по станциям;</a:t>
            </a:r>
            <a:endParaRPr lang="ru-RU" sz="41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00" b="1" dirty="0">
                <a:latin typeface="Times New Roman" pitchFamily="18" charset="0"/>
                <a:cs typeface="Times New Roman" pitchFamily="18" charset="0"/>
              </a:rPr>
              <a:t>математические игры, </a:t>
            </a:r>
            <a:r>
              <a:rPr lang="ru-RU" sz="4100" i="1" dirty="0">
                <a:latin typeface="Times New Roman" pitchFamily="18" charset="0"/>
                <a:cs typeface="Times New Roman" pitchFamily="18" charset="0"/>
              </a:rPr>
              <a:t>а также по возможности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100" i="1" dirty="0">
                <a:latin typeface="Times New Roman" pitchFamily="18" charset="0"/>
                <a:cs typeface="Times New Roman" pitchFamily="18" charset="0"/>
              </a:rPr>
              <a:t>стараюсь использовать</a:t>
            </a:r>
            <a:r>
              <a:rPr lang="ru-RU" sz="4100" b="1" dirty="0">
                <a:latin typeface="Times New Roman" pitchFamily="18" charset="0"/>
                <a:cs typeface="Times New Roman" pitchFamily="18" charset="0"/>
              </a:rPr>
              <a:t> ИКТ</a:t>
            </a:r>
            <a:endParaRPr lang="ru-RU" sz="41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14339" name="Picture 7" descr="C:\Documents and Settings\Владелец\Мои документы\Мои рисунки\6199f83a006a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34188" y="2060575"/>
            <a:ext cx="2309812" cy="353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C:\Users\user\Desktop\Новая папка\1233774986_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92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825" y="0"/>
            <a:ext cx="8713788" cy="65246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     </a:t>
            </a:r>
            <a:r>
              <a:rPr lang="ru-RU" sz="3600" dirty="0"/>
              <a:t> </a:t>
            </a:r>
            <a:r>
              <a:rPr lang="ru-RU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подготовке к урокам я использую электронные ресурсы учебного назначения</a:t>
            </a:r>
            <a:r>
              <a:rPr lang="ru-RU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000" dirty="0"/>
              <a:t> 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презентации к урокам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тесты;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интернет - ресурсы;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электронные энциклопедии.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b="1" dirty="0"/>
          </a:p>
        </p:txBody>
      </p:sp>
      <p:pic>
        <p:nvPicPr>
          <p:cNvPr id="15363" name="Picture 2" descr="C:\Users\user\Desktop\1301205454_181368302_1----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32550" y="1341438"/>
            <a:ext cx="2711450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C:\Users\user\Desktop\Новая папка\1233774986_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92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820150" cy="6858000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</a:t>
            </a: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 </a:t>
            </a:r>
            <a:r>
              <a:rPr lang="ru-RU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Уроки математики с использованием занимательного материала и информационных технологий не только оживляют учебный процесс (что особенно важно, если учитывать психологические особенности младшего школьного возраста), но и повышают мотивацию обучения.</a:t>
            </a: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ru-RU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>
              <a:buFont typeface="Arial" charset="0"/>
              <a:buNone/>
            </a:pPr>
            <a:r>
              <a:rPr lang="ru-RU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</a:t>
            </a:r>
            <a:r>
              <a:rPr lang="ru-RU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 </a:t>
            </a:r>
            <a:r>
              <a:rPr lang="ru-RU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Устный счет - обязательная часть почти любого урока математики. Очень важно разнообразить его, чтобы поддерживать интерес учеников.</a:t>
            </a:r>
          </a:p>
        </p:txBody>
      </p:sp>
      <p:pic>
        <p:nvPicPr>
          <p:cNvPr id="16387" name="Picture 12" descr="http://forum.materinstvo.ru/uploads/journals/1321894129/j317310_132205079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72963">
            <a:off x="7472362" y="5132388"/>
            <a:ext cx="1355725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2" descr="http://forum.materinstvo.ru/uploads/journals/1321894129/j317310_1322050685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5825" y="4941888"/>
            <a:ext cx="642938" cy="159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8" descr="http://forum.materinstvo.ru/uploads/journals/1321894129/j317310_1322050759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4418112">
            <a:off x="7682706" y="5645945"/>
            <a:ext cx="619125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C:\Users\user\Desktop\Новая папка\1233774986_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92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mtClean="0"/>
              <a:t>	    </a:t>
            </a:r>
            <a:r>
              <a:rPr lang="ru-RU" smtClean="0">
                <a:latin typeface="Arial" charset="0"/>
              </a:rPr>
              <a:t>  </a:t>
            </a: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На уроках математики при помощи компьютера можно решить проблему дефицита подвижной наглядности.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 </a:t>
            </a: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</a:t>
            </a: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При изучении равенства фигур   дети под руководством учителя на экране монитора сравнивают способом наложения геометрические фигуры,   решают задачи на движение. Компьютер является и мощнейшим стимулом для творчества детей, в том числе и самых слабых.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 Экран притягивает внимание,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которого мы порой не можем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добиться при фронтальной работе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с классом.  </a:t>
            </a:r>
          </a:p>
        </p:txBody>
      </p:sp>
      <p:pic>
        <p:nvPicPr>
          <p:cNvPr id="17411" name="Picture 2" descr="C:\Users\user\Desktop\288114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8688" y="4179888"/>
            <a:ext cx="3135312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C:\Users\user\Desktop\Новая папка\1233774986_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92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850" y="188913"/>
            <a:ext cx="8218488" cy="514508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	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Уроки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 использованием занимательного материала и информационных технологий не только расширяют и закрепляют полученные знания, но и в значительной степени повышают творческий и интеллектуальный потенциал учащихся, делают процесс обучения увлекательным, интересным и запоминающимся.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18435" name="Picture 12" descr="http://forum.materinstvo.ru/uploads/journals/1262945500/j56918_1262952330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88125" y="3503613"/>
            <a:ext cx="2319338" cy="335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 descr="C:\Users\user\Desktop\Новая папка\1233774986_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0"/>
            <a:ext cx="91392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Содержимое 2"/>
          <p:cNvSpPr>
            <a:spLocks noGrp="1"/>
          </p:cNvSpPr>
          <p:nvPr>
            <p:ph idx="1"/>
          </p:nvPr>
        </p:nvSpPr>
        <p:spPr>
          <a:xfrm>
            <a:off x="539750" y="2492375"/>
            <a:ext cx="8229600" cy="1757363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sz="6000" b="1" smtClean="0">
                <a:solidFill>
                  <a:srgbClr val="FFFF00"/>
                </a:solidFill>
              </a:rPr>
              <a:t>Спасибо за внимание!</a:t>
            </a:r>
            <a:endParaRPr lang="ru-RU" sz="6000" smtClean="0">
              <a:solidFill>
                <a:srgbClr val="FFFF00"/>
              </a:solidFill>
            </a:endParaRPr>
          </a:p>
          <a:p>
            <a:endParaRPr lang="ru-RU" sz="54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216</Words>
  <Application>Microsoft Office PowerPoint</Application>
  <PresentationFormat>Экран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Calibri</vt:lpstr>
      <vt:lpstr>Arial</vt:lpstr>
      <vt:lpstr>Times New Roman</vt:lpstr>
      <vt:lpstr>Тема Office</vt:lpstr>
      <vt:lpstr>«Повышение мотивации на уроках математики за счет занимательного материала в начальной школе»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«Повышение мотивации на уроках математики за счет занимательного материала в начальной школе»</dc:title>
  <dc:creator>user</dc:creator>
  <cp:lastModifiedBy>RoniN</cp:lastModifiedBy>
  <cp:revision>5</cp:revision>
  <dcterms:created xsi:type="dcterms:W3CDTF">2012-11-04T14:59:30Z</dcterms:created>
  <dcterms:modified xsi:type="dcterms:W3CDTF">2012-11-04T12:52:32Z</dcterms:modified>
</cp:coreProperties>
</file>