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65" r:id="rId3"/>
    <p:sldId id="257" r:id="rId4"/>
    <p:sldId id="261" r:id="rId5"/>
    <p:sldId id="263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7D71B-26AD-46D6-AB66-8C3327F4E77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ECABB-8CC5-4682-8A69-171D3CAC8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0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ABB-8CC5-4682-8A69-171D3CAC8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5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ABB-8CC5-4682-8A69-171D3CAC83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218E-B121-451A-9E06-0837DF605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DEA4-B736-4523-B674-15DCADC86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BADA-DC0F-443E-926B-306309E3B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570C-6A3F-49D6-8F6B-89E07D19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B993-7745-4800-94B3-C02030E51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711-D108-4504-BF85-3B9A39F30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EDCE-3F0D-4645-97CA-36B105AC5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A2D-96F1-4836-88B6-A0541F19A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CBD-0246-4FD6-A5DF-DB6A580F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005C-3156-4130-A08E-1E2E4AF24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D4F94-C72E-4FC8-BADD-DEE85A27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0B510-401A-4670-AB1F-D823E674E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3714752"/>
            <a:ext cx="7915276" cy="1428752"/>
          </a:xfr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Группа  продлённого  дня – мой  второй  дом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890558" y="6858000"/>
            <a:ext cx="7396218" cy="35721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2060" name="Picture 12" descr="F:\для презентаций\0a26116889cdd04aec6b686cf16b7e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928670"/>
            <a:ext cx="435771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35721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Необходимые  условия  для  повышения  мотивации  обучения  учащихся.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Мотивационное обеспечение учебной деятельности – это сложная проблема, так как требует от учителя-воспитателя  большой подготовительной работы к занятиям в  ГПД и напряжённого труда во время его проведения, глубокого понимания особенностей развития каждого ребёнка. Ведь заботясь о мотивировке обучения, нужно ориентироваться не только на содержание занятия, то есть на то, что нужно усвоить детям, но и на то, как это сделать с наибольшей пользой для развития как сильных, так и слабых учащихся, как сохранить их эмоциональное благополучие, оптимизм, веру в свои силы. Одним из путей успешного решения этой проблемы является сочетание стимулирующей,  доброжелательной атмосферы межличностного общения на  занятиях  в  ГПД с широким применением  методов и приёмов, прямо работающих на мотивационный компонент занятия.  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Такое сочетание предполагает  взаимодействие следующих  условий: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- удовлетворение потребностей в общении и сотрудничестве с учителем, учениками  в процессе учебной работы на занятии;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 - обогащение мышления эмоциями, интеллектуальными чувствами;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 - стимулирование любознательности, познавательных интересов и потребностей;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 - формирование правильной оценки своих возможностей, побуждение и закрепление стремления к самосовершенствованию;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  - воспитание ответственного отношения к учебному труду.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2214563" cy="2362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1670" y="1071546"/>
            <a:ext cx="6772268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00"/>
                </a:solidFill>
              </a:rPr>
              <a:t>Наши  дела:</a:t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143116"/>
            <a:ext cx="7772400" cy="39624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- игры (настольные,  подвижные)</a:t>
            </a:r>
            <a:endParaRPr lang="en-US" dirty="0" smtClean="0"/>
          </a:p>
          <a:p>
            <a:r>
              <a:rPr lang="ru-RU" dirty="0" smtClean="0"/>
              <a:t>- просмотр  мультфильмов</a:t>
            </a:r>
          </a:p>
          <a:p>
            <a:r>
              <a:rPr lang="ru-RU" dirty="0" smtClean="0"/>
              <a:t>- прогулки (экскурсия, практикум) </a:t>
            </a:r>
          </a:p>
          <a:p>
            <a:r>
              <a:rPr lang="ru-RU" dirty="0" smtClean="0"/>
              <a:t>-просмотр  мультфильмов</a:t>
            </a:r>
          </a:p>
          <a:p>
            <a:r>
              <a:rPr lang="ru-RU" dirty="0" smtClean="0"/>
              <a:t>-КТД (беседы,  </a:t>
            </a:r>
            <a:r>
              <a:rPr lang="ru-RU" dirty="0" smtClean="0"/>
              <a:t>турниры, </a:t>
            </a:r>
            <a:r>
              <a:rPr lang="ru-RU" dirty="0"/>
              <a:t>клуб  </a:t>
            </a:r>
            <a:r>
              <a:rPr lang="ru-RU" dirty="0" smtClean="0"/>
              <a:t>читателей,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онкурсы,соревнования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-выполнение  домашнего  задания</a:t>
            </a:r>
          </a:p>
          <a:p>
            <a:r>
              <a:rPr lang="en-US" dirty="0" smtClean="0"/>
              <a:t>-</a:t>
            </a:r>
            <a:r>
              <a:rPr lang="ru-RU" dirty="0" smtClean="0"/>
              <a:t>занятия  по  интересам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000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 прогулки - экскурсии: «Природа вокруг нас».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7886728" cy="40957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Цель</a:t>
            </a:r>
            <a:r>
              <a:rPr lang="ru-RU" sz="1800" b="1" dirty="0"/>
              <a:t>  экскурсии:  </a:t>
            </a:r>
            <a:endParaRPr lang="ru-RU" sz="1800" b="1" dirty="0" smtClean="0"/>
          </a:p>
          <a:p>
            <a:r>
              <a:rPr lang="ru-RU" sz="1800" dirty="0" smtClean="0"/>
              <a:t>-</a:t>
            </a:r>
            <a:r>
              <a:rPr lang="ru-RU" sz="1800" dirty="0"/>
              <a:t>  </a:t>
            </a:r>
            <a:r>
              <a:rPr lang="ru-RU" sz="1800" dirty="0" smtClean="0"/>
              <a:t>изучение</a:t>
            </a:r>
            <a:r>
              <a:rPr lang="ru-RU" sz="1800" dirty="0"/>
              <a:t>  природы  ближайшего   окружения;   </a:t>
            </a:r>
          </a:p>
          <a:p>
            <a:r>
              <a:rPr lang="ru-RU" sz="1800" dirty="0"/>
              <a:t>- </a:t>
            </a:r>
            <a:r>
              <a:rPr lang="ru-RU" sz="1800" dirty="0" smtClean="0"/>
              <a:t> распознавание</a:t>
            </a:r>
            <a:r>
              <a:rPr lang="en-US" sz="1800" dirty="0" smtClean="0"/>
              <a:t>  </a:t>
            </a:r>
            <a:r>
              <a:rPr lang="ru-RU" sz="1800" dirty="0" smtClean="0"/>
              <a:t>деревьев</a:t>
            </a:r>
            <a:r>
              <a:rPr lang="ru-RU" sz="1800" dirty="0"/>
              <a:t>,   кустарников,   травянистых   растений   по характерным  признакам;  </a:t>
            </a:r>
          </a:p>
          <a:p>
            <a:r>
              <a:rPr lang="ru-RU" sz="1800" dirty="0"/>
              <a:t>-   </a:t>
            </a:r>
            <a:r>
              <a:rPr lang="ru-RU" sz="1800" dirty="0" smtClean="0"/>
              <a:t>определение </a:t>
            </a:r>
            <a:r>
              <a:rPr lang="ru-RU" sz="1800" dirty="0"/>
              <a:t>правил экологически грамотного </a:t>
            </a:r>
            <a:r>
              <a:rPr lang="ru-RU" sz="1800" dirty="0" smtClean="0"/>
              <a:t>поведения;</a:t>
            </a:r>
            <a:endParaRPr lang="en-US" sz="1800" dirty="0" smtClean="0"/>
          </a:p>
          <a:p>
            <a:r>
              <a:rPr lang="en-US" sz="1800" dirty="0" smtClean="0"/>
              <a:t>- </a:t>
            </a:r>
            <a:r>
              <a:rPr lang="ru-RU" sz="1800" dirty="0" smtClean="0"/>
              <a:t>воспитывать  бережное  отношение  к  природе;</a:t>
            </a:r>
            <a:endParaRPr lang="ru-RU" sz="1800" dirty="0"/>
          </a:p>
          <a:p>
            <a:r>
              <a:rPr lang="ru-RU" sz="1800" dirty="0" smtClean="0"/>
              <a:t>     </a:t>
            </a:r>
            <a:endParaRPr lang="ru-RU" sz="1800" dirty="0"/>
          </a:p>
          <a:p>
            <a:r>
              <a:rPr lang="ru-RU" sz="1800" dirty="0" smtClean="0"/>
              <a:t>                          </a:t>
            </a:r>
            <a:r>
              <a:rPr lang="ru-RU" sz="1800" b="1" dirty="0" smtClean="0"/>
              <a:t>План экскурсии.</a:t>
            </a:r>
          </a:p>
          <a:p>
            <a:r>
              <a:rPr lang="ru-RU" sz="1800" dirty="0"/>
              <a:t>      Главные остановки во время экскурсии:</a:t>
            </a:r>
          </a:p>
          <a:p>
            <a:r>
              <a:rPr lang="ru-RU" sz="1800" dirty="0"/>
              <a:t>1.     «Травянистые растения».</a:t>
            </a:r>
          </a:p>
          <a:p>
            <a:r>
              <a:rPr lang="ru-RU" sz="1800" dirty="0"/>
              <a:t>2.      «Кустарники».</a:t>
            </a:r>
          </a:p>
          <a:p>
            <a:r>
              <a:rPr lang="ru-RU" sz="1800" dirty="0"/>
              <a:t>3.     «Деревья».</a:t>
            </a:r>
          </a:p>
          <a:p>
            <a:r>
              <a:rPr lang="ru-RU" sz="1800" dirty="0"/>
              <a:t>4.     «Танцующий лес»</a:t>
            </a:r>
          </a:p>
        </p:txBody>
      </p:sp>
      <p:pic>
        <p:nvPicPr>
          <p:cNvPr id="8196" name="Picture 4" descr="F:\для презентаций\0_94ffe_5cf94313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380339" cy="253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Дидактические  игры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i="1" dirty="0" smtClean="0"/>
              <a:t>1.  </a:t>
            </a:r>
            <a:r>
              <a:rPr lang="ru-RU" sz="3200" i="1" dirty="0" smtClean="0"/>
              <a:t>«</a:t>
            </a:r>
            <a:r>
              <a:rPr lang="ru-RU" sz="3200" i="1" dirty="0" smtClean="0"/>
              <a:t>Деревья  и  кусты</a:t>
            </a:r>
            <a:r>
              <a:rPr lang="ru-RU" sz="3200" i="1" dirty="0" smtClean="0"/>
              <a:t>».</a:t>
            </a:r>
            <a:endParaRPr lang="ru-RU" sz="3200" i="1" dirty="0" smtClean="0"/>
          </a:p>
          <a:p>
            <a:r>
              <a:rPr lang="ru-RU" sz="3200" i="1" dirty="0" smtClean="0"/>
              <a:t>2. «</a:t>
            </a:r>
            <a:r>
              <a:rPr lang="ru-RU" sz="3200" i="1" dirty="0" smtClean="0"/>
              <a:t>Кто  раньше  придёт».</a:t>
            </a:r>
            <a:endParaRPr lang="ru-RU" sz="3200" i="1" dirty="0" smtClean="0"/>
          </a:p>
          <a:p>
            <a:r>
              <a:rPr lang="ru-RU" sz="3200" i="1" dirty="0" smtClean="0"/>
              <a:t>(Игры  проводятся  с  опорой на  изученный  материал. Например: о растительном  мире  </a:t>
            </a:r>
            <a:r>
              <a:rPr lang="ru-RU" sz="3200" i="1" dirty="0" smtClean="0"/>
              <a:t>определённой   </a:t>
            </a:r>
            <a:r>
              <a:rPr lang="ru-RU" sz="3200" i="1" dirty="0" smtClean="0"/>
              <a:t>местности, о  животном  мире  степей;</a:t>
            </a:r>
          </a:p>
          <a:p>
            <a:r>
              <a:rPr lang="ru-RU" sz="3200" i="1" dirty="0" smtClean="0"/>
              <a:t>Казахстана.)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Загадки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05530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Белый на белом</a:t>
            </a:r>
            <a:br>
              <a:rPr lang="ru-RU" dirty="0" smtClean="0"/>
            </a:br>
            <a:r>
              <a:rPr lang="ru-RU" dirty="0" smtClean="0"/>
              <a:t>Напис</a:t>
            </a:r>
            <a:r>
              <a:rPr lang="ru-RU" i="1" dirty="0" smtClean="0"/>
              <a:t>а</a:t>
            </a:r>
            <a:r>
              <a:rPr lang="ru-RU" dirty="0" smtClean="0"/>
              <a:t>л, где бегал,</a:t>
            </a:r>
            <a:br>
              <a:rPr lang="ru-RU" dirty="0" smtClean="0"/>
            </a:br>
            <a:r>
              <a:rPr lang="ru-RU" dirty="0" smtClean="0"/>
              <a:t>Рыжая прочтет - белого найдет.</a:t>
            </a:r>
          </a:p>
          <a:p>
            <a:r>
              <a:rPr lang="ru-RU" dirty="0" smtClean="0"/>
              <a:t>Не воин, а со шпорами, не караульщик, а кричит.</a:t>
            </a:r>
          </a:p>
          <a:p>
            <a:r>
              <a:rPr lang="ru-RU" dirty="0" smtClean="0"/>
              <a:t>Ни зверь, ни птица, в носу спица;</a:t>
            </a:r>
            <a:br>
              <a:rPr lang="ru-RU" dirty="0" smtClean="0"/>
            </a:br>
            <a:r>
              <a:rPr lang="ru-RU" dirty="0" smtClean="0"/>
              <a:t>Собой тонка, голосом звонка;</a:t>
            </a:r>
            <a:br>
              <a:rPr lang="ru-RU" dirty="0" smtClean="0"/>
            </a:br>
            <a:r>
              <a:rPr lang="ru-RU" dirty="0" smtClean="0"/>
              <a:t>Орды от нее стонут, знатные дрожат;</a:t>
            </a:r>
            <a:br>
              <a:rPr lang="ru-RU" dirty="0" smtClean="0"/>
            </a:br>
            <a:r>
              <a:rPr lang="ru-RU" dirty="0" smtClean="0"/>
              <a:t>Кто ее убьет, тот кровь свою прольет.</a:t>
            </a:r>
          </a:p>
          <a:p>
            <a:r>
              <a:rPr lang="ru-RU" dirty="0" smtClean="0"/>
              <a:t>Красные лапки, длинная шея, щиплет за пятки, беги без оглядки.</a:t>
            </a:r>
          </a:p>
          <a:p>
            <a:endParaRPr lang="ru-RU" dirty="0"/>
          </a:p>
        </p:txBody>
      </p:sp>
      <p:pic>
        <p:nvPicPr>
          <p:cNvPr id="1026" name="Picture 2" descr="E:\для презентаций\a5dc1e6f3f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2042310" cy="20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b="1" dirty="0" smtClean="0"/>
              <a:t>Сочинение  загадок  о  данных  персонажах</a:t>
            </a:r>
            <a:br>
              <a:rPr lang="ru-RU" sz="2800" b="1" dirty="0" smtClean="0"/>
            </a:br>
            <a:r>
              <a:rPr lang="ru-RU" sz="2800" b="1" dirty="0" smtClean="0"/>
              <a:t> из  сказок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643050"/>
            <a:ext cx="1581150" cy="1428750"/>
          </a:xfrm>
          <a:prstGeom prst="rect">
            <a:avLst/>
          </a:prstGeom>
          <a:noFill/>
        </p:spPr>
      </p:pic>
      <p:pic>
        <p:nvPicPr>
          <p:cNvPr id="1038" name="Picture 14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4286256"/>
            <a:ext cx="1371611" cy="1714502"/>
          </a:xfrm>
          <a:prstGeom prst="rect">
            <a:avLst/>
          </a:prstGeom>
          <a:noFill/>
        </p:spPr>
      </p:pic>
      <p:pic>
        <p:nvPicPr>
          <p:cNvPr id="1040" name="Picture 16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38235"/>
            <a:ext cx="1285884" cy="1819647"/>
          </a:xfrm>
          <a:prstGeom prst="rect">
            <a:avLst/>
          </a:prstGeom>
          <a:noFill/>
        </p:spPr>
      </p:pic>
      <p:pic>
        <p:nvPicPr>
          <p:cNvPr id="1042" name="Picture 18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16259"/>
            <a:ext cx="1143008" cy="2255937"/>
          </a:xfrm>
          <a:prstGeom prst="rect">
            <a:avLst/>
          </a:prstGeom>
          <a:noFill/>
        </p:spPr>
      </p:pic>
      <p:pic>
        <p:nvPicPr>
          <p:cNvPr id="1044" name="Picture 20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7" y="1571612"/>
            <a:ext cx="1971677" cy="1643064"/>
          </a:xfrm>
          <a:prstGeom prst="rect">
            <a:avLst/>
          </a:prstGeom>
          <a:noFill/>
        </p:spPr>
      </p:pic>
      <p:pic>
        <p:nvPicPr>
          <p:cNvPr id="1046" name="Picture 22" descr="&amp;Bcy;&amp;iecy;&amp;zcy; &amp;ncy;&amp;acy;&amp;zcy;&amp;vcy;&amp;acy;&amp;ncy;&amp;icy;&amp;yacy; - &amp;Lcy;&amp;acy;&amp;rcy;&amp;icy;&amp;scy;&amp;acy; &amp;Acy;&amp;ncy;&amp;acy;&amp;tcy;&amp;ocy;&amp;lcy;&amp;softcy;&amp;iecy;&amp;vcy;&amp;ncy;&amp;acy; &amp;Gcy;&amp;ocy;&amp;rcy;&amp;bcy;&amp;ucy;&amp;ncy;&amp;ocy;&amp;v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757110"/>
            <a:ext cx="1500198" cy="18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Варианты мотивирующих высказываний воспитателя</a:t>
            </a:r>
            <a:br>
              <a:rPr lang="ru-RU" sz="3200" dirty="0" smtClean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"Как люди становятся умными? Прочитал 100 или 1000 умных книг и стал умным? Нет. Человек становится умным тогда, когда думает, ищет на каждый вопрос свой ответ. Сначала на маленькие вопросы, не очень трудные, а постепенно на сложные и большие. Вот и мы с вами будем развивать свой ум прямо сейчас, выполняя задание по познанию  мира…"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"Сейчас нам предстоит решать трудную задачу. Тот, кто постарается, не просто получит завтра хорошую отметку. Он укрепит свою волю. Сильная воля очень нужна в жизни каждому человеку: волевой человек может преодолеть многие трудности, страх. И подвиги совершают только волевые люди. А воспитывается сила воли каждый день, по капельке: нужно доводить начатое дело до конца, тратить на него как можно больше своих сил и терпения…"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для презентаций\pictur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0472" cy="60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260</Words>
  <Application>Microsoft Office PowerPoint</Application>
  <PresentationFormat>Экран (4:3)</PresentationFormat>
  <Paragraphs>49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Группа  продлённого  дня – мой  второй  дом</vt:lpstr>
      <vt:lpstr>Необходимые  условия  для  повышения  мотивации  обучения  учащихся.</vt:lpstr>
      <vt:lpstr>Наши  дела: </vt:lpstr>
      <vt:lpstr>     Тема прогулки - экскурсии: «Природа вокруг нас». </vt:lpstr>
      <vt:lpstr>Дидактические  игры </vt:lpstr>
      <vt:lpstr>Загадки</vt:lpstr>
      <vt:lpstr>  Сочинение  загадок  о  данных  персонажах  из  сказок</vt:lpstr>
      <vt:lpstr>Варианты мотивирующих высказываний воспитателя </vt:lpstr>
      <vt:lpstr>Презентация PowerPoint</vt:lpstr>
    </vt:vector>
  </TitlesOfParts>
  <Company>ОСШ№60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 продленного  дня – мой  второй  дом</dc:title>
  <dc:creator>школа</dc:creator>
  <cp:lastModifiedBy>1</cp:lastModifiedBy>
  <cp:revision>14</cp:revision>
  <dcterms:created xsi:type="dcterms:W3CDTF">2012-11-05T06:08:12Z</dcterms:created>
  <dcterms:modified xsi:type="dcterms:W3CDTF">2012-11-07T03:54:37Z</dcterms:modified>
</cp:coreProperties>
</file>