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20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74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99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787715-CA26-4D5E-8EDD-03EA1171ED9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A8FF65-C3A7-40C3-A4BF-CFBFC3975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18.xml"/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1.wav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almatykitap.kz/images/w/norm/800/77c56558ef2540950578998441b7ec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9782">
            <a:off x="927714" y="1926434"/>
            <a:ext cx="2286016" cy="3286148"/>
          </a:xfrm>
          <a:prstGeom prst="rect">
            <a:avLst/>
          </a:prstGeom>
          <a:noFill/>
        </p:spPr>
      </p:pic>
      <p:pic>
        <p:nvPicPr>
          <p:cNvPr id="1034" name="Picture 10" descr="http://almatykitap.kz/images/00/ab46b6d810dd37d98891e7eb2a135c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134859" flipH="1" flipV="1">
            <a:off x="6373092" y="1957093"/>
            <a:ext cx="2214578" cy="3357586"/>
          </a:xfrm>
          <a:prstGeom prst="rect">
            <a:avLst/>
          </a:prstGeom>
          <a:noFill/>
        </p:spPr>
      </p:pic>
      <p:pic>
        <p:nvPicPr>
          <p:cNvPr id="1038" name="Picture 14" descr="http://www.bookcity.kz/pics/97860128242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857364"/>
            <a:ext cx="2494425" cy="325522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14480" y="428604"/>
            <a:ext cx="58892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kk-K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шық  сабақ </a:t>
            </a:r>
          </a:p>
          <a:p>
            <a:pPr algn="ctr"/>
            <a:r>
              <a:rPr lang="kk-K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</a:t>
            </a:r>
            <a:r>
              <a:rPr lang="kk-K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kk-K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kk-K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  сыныбы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5572140"/>
            <a:ext cx="81037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Пән мұғалімі: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Лапиева Г.Қ.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714356"/>
            <a:ext cx="4972056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2-күн Сейсенбінің тапсырмасы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3954483"/>
          </a:xfrm>
        </p:spPr>
        <p:txBody>
          <a:bodyPr>
            <a:normAutofit lnSpcReduction="10000"/>
          </a:bodyPr>
          <a:lstStyle/>
          <a:p>
            <a:pPr algn="ctr"/>
            <a:r>
              <a:rPr lang="kk-KZ" b="1" dirty="0" smtClean="0">
                <a:solidFill>
                  <a:srgbClr val="000099"/>
                </a:solidFill>
              </a:rPr>
              <a:t>№2  Нәтижесі 7-ге тең болатын қосу амалына мысалдар құрастыру:</a:t>
            </a:r>
            <a:endParaRPr lang="ru-RU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kk-KZ" dirty="0" smtClean="0"/>
              <a:t>           </a:t>
            </a:r>
          </a:p>
          <a:p>
            <a:pPr>
              <a:buNone/>
            </a:pPr>
            <a:r>
              <a:rPr lang="kk-KZ" dirty="0" smtClean="0"/>
              <a:t>            +1 =7                +3=7</a:t>
            </a:r>
            <a:r>
              <a:rPr lang="ru-RU" dirty="0" smtClean="0"/>
              <a:t>           </a:t>
            </a:r>
            <a:r>
              <a:rPr lang="kk-KZ" dirty="0" smtClean="0"/>
              <a:t>5+              =7             </a:t>
            </a:r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dirty="0" smtClean="0"/>
              <a:t>             +0=7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857628"/>
            <a:ext cx="500066" cy="571504"/>
          </a:xfrm>
          <a:prstGeom prst="rect">
            <a:avLst/>
          </a:prstGeom>
          <a:solidFill>
            <a:schemeClr val="bg1"/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3786190"/>
            <a:ext cx="500066" cy="571504"/>
          </a:xfrm>
          <a:prstGeom prst="rect">
            <a:avLst/>
          </a:prstGeom>
          <a:solidFill>
            <a:schemeClr val="bg1"/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3786190"/>
            <a:ext cx="500066" cy="571504"/>
          </a:xfrm>
          <a:prstGeom prst="rect">
            <a:avLst/>
          </a:prstGeom>
          <a:solidFill>
            <a:schemeClr val="bg1"/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929198"/>
            <a:ext cx="500066" cy="571504"/>
          </a:xfrm>
          <a:prstGeom prst="rect">
            <a:avLst/>
          </a:prstGeom>
          <a:solidFill>
            <a:schemeClr val="bg1"/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dapamoga.ru/uploads/image/3d_rz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170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3-күн Сәрсенбінің тапсырмасы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1214414" y="1785926"/>
            <a:ext cx="4500594" cy="2928958"/>
            <a:chOff x="9207" y="5607"/>
            <a:chExt cx="2520" cy="1260"/>
          </a:xfrm>
        </p:grpSpPr>
        <p:sp>
          <p:nvSpPr>
            <p:cNvPr id="8194" name="Line 2"/>
            <p:cNvSpPr>
              <a:spLocks noChangeShapeType="1"/>
            </p:cNvSpPr>
            <p:nvPr/>
          </p:nvSpPr>
          <p:spPr bwMode="auto">
            <a:xfrm>
              <a:off x="9207" y="5730"/>
              <a:ext cx="1498" cy="0"/>
            </a:xfrm>
            <a:prstGeom prst="line">
              <a:avLst/>
            </a:prstGeom>
            <a:noFill/>
            <a:ln w="3175">
              <a:solidFill>
                <a:srgbClr val="003366"/>
              </a:solidFill>
              <a:round/>
              <a:headEnd type="oval" w="med" len="med"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5" name="Line 3"/>
            <p:cNvSpPr>
              <a:spLocks noChangeShapeType="1"/>
            </p:cNvSpPr>
            <p:nvPr/>
          </p:nvSpPr>
          <p:spPr bwMode="auto">
            <a:xfrm>
              <a:off x="11727" y="5653"/>
              <a:ext cx="0" cy="700"/>
            </a:xfrm>
            <a:prstGeom prst="line">
              <a:avLst/>
            </a:prstGeom>
            <a:noFill/>
            <a:ln w="3175">
              <a:solidFill>
                <a:srgbClr val="003366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6" name="Line 4"/>
            <p:cNvSpPr>
              <a:spLocks noChangeShapeType="1"/>
            </p:cNvSpPr>
            <p:nvPr/>
          </p:nvSpPr>
          <p:spPr bwMode="auto">
            <a:xfrm>
              <a:off x="9207" y="6296"/>
              <a:ext cx="1226" cy="0"/>
            </a:xfrm>
            <a:prstGeom prst="line">
              <a:avLst/>
            </a:prstGeom>
            <a:noFill/>
            <a:ln w="3175">
              <a:solidFill>
                <a:srgbClr val="003366"/>
              </a:solidFill>
              <a:round/>
              <a:headEnd type="oval" w="med" len="med"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10842" y="6170"/>
              <a:ext cx="272" cy="2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9241" y="6656"/>
              <a:ext cx="272" cy="2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10195" y="6661"/>
              <a:ext cx="272" cy="2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11250" y="6661"/>
              <a:ext cx="273" cy="2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10842" y="5607"/>
              <a:ext cx="272" cy="2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929322" y="2000240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см     ?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29322" y="3143248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см     ?</a:t>
            </a:r>
            <a:endParaRPr lang="ru-RU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714480" y="4929198"/>
            <a:ext cx="28575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 -          см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         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357686" y="5286388"/>
            <a:ext cx="24288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 – 6 = 1 см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 см &gt; 6 см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 см &lt; 7 см</a:t>
            </a:r>
            <a:endParaRPr kumimoji="0" lang="kk-KZ" sz="3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4-күн Бейсенбінің тапсырмасы:</a:t>
            </a:r>
            <a:b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Орындықтардың 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нөмірлерін анықта.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428596" y="1714488"/>
            <a:ext cx="8072494" cy="2143140"/>
            <a:chOff x="594" y="1965"/>
            <a:chExt cx="15660" cy="7380"/>
          </a:xfrm>
        </p:grpSpPr>
        <p:grpSp>
          <p:nvGrpSpPr>
            <p:cNvPr id="32771" name="Group 3"/>
            <p:cNvGrpSpPr>
              <a:grpSpLocks/>
            </p:cNvGrpSpPr>
            <p:nvPr/>
          </p:nvGrpSpPr>
          <p:grpSpPr bwMode="auto">
            <a:xfrm>
              <a:off x="594" y="1965"/>
              <a:ext cx="6840" cy="7380"/>
              <a:chOff x="234" y="1701"/>
              <a:chExt cx="13148" cy="9000"/>
            </a:xfrm>
          </p:grpSpPr>
          <p:pic>
            <p:nvPicPr>
              <p:cNvPr id="32772" name="Picture 4" descr="200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34" y="1701"/>
                <a:ext cx="4508" cy="9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73" name="Picture 5" descr="200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54" y="1701"/>
                <a:ext cx="4508" cy="9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74" name="Picture 6" descr="200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874" y="1701"/>
                <a:ext cx="4508" cy="9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775" name="Picture 7" descr="20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54" y="1965"/>
              <a:ext cx="2345" cy="7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Picture 8" descr="20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01" y="1965"/>
              <a:ext cx="2346" cy="7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Picture 9" descr="20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49" y="1965"/>
              <a:ext cx="2345" cy="7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8" name="Picture 10" descr="20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909" y="1965"/>
              <a:ext cx="2345" cy="7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9" name="Oval 11"/>
            <p:cNvSpPr>
              <a:spLocks noChangeArrowheads="1"/>
            </p:cNvSpPr>
            <p:nvPr/>
          </p:nvSpPr>
          <p:spPr bwMode="auto">
            <a:xfrm>
              <a:off x="3114" y="3045"/>
              <a:ext cx="162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0" name="Oval 12"/>
            <p:cNvSpPr>
              <a:spLocks noChangeArrowheads="1"/>
            </p:cNvSpPr>
            <p:nvPr/>
          </p:nvSpPr>
          <p:spPr bwMode="auto">
            <a:xfrm>
              <a:off x="954" y="3045"/>
              <a:ext cx="162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kk-KZ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2" name="Oval 14"/>
            <p:cNvSpPr>
              <a:spLocks noChangeArrowheads="1"/>
            </p:cNvSpPr>
            <p:nvPr/>
          </p:nvSpPr>
          <p:spPr bwMode="auto">
            <a:xfrm>
              <a:off x="5454" y="3045"/>
              <a:ext cx="162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3" name="Oval 15"/>
            <p:cNvSpPr>
              <a:spLocks noChangeArrowheads="1"/>
            </p:cNvSpPr>
            <p:nvPr/>
          </p:nvSpPr>
          <p:spPr bwMode="auto">
            <a:xfrm>
              <a:off x="12114" y="3045"/>
              <a:ext cx="162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4" name="Oval 16"/>
            <p:cNvSpPr>
              <a:spLocks noChangeArrowheads="1"/>
            </p:cNvSpPr>
            <p:nvPr/>
          </p:nvSpPr>
          <p:spPr bwMode="auto">
            <a:xfrm>
              <a:off x="9774" y="3045"/>
              <a:ext cx="162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5" name="Oval 17"/>
            <p:cNvSpPr>
              <a:spLocks noChangeArrowheads="1"/>
            </p:cNvSpPr>
            <p:nvPr/>
          </p:nvSpPr>
          <p:spPr bwMode="auto">
            <a:xfrm>
              <a:off x="14274" y="3045"/>
              <a:ext cx="162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5444" y="3045"/>
              <a:ext cx="162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kk-KZ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9879" y="3045"/>
              <a:ext cx="162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kk-KZ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Oval 12"/>
            <p:cNvSpPr>
              <a:spLocks noChangeArrowheads="1"/>
            </p:cNvSpPr>
            <p:nvPr/>
          </p:nvSpPr>
          <p:spPr bwMode="auto">
            <a:xfrm>
              <a:off x="9802" y="3045"/>
              <a:ext cx="162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kk-KZ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" name="Picture 8" descr="20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681" y="1965"/>
              <a:ext cx="2346" cy="7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Oval 12"/>
            <p:cNvSpPr>
              <a:spLocks noChangeArrowheads="1"/>
            </p:cNvSpPr>
            <p:nvPr/>
          </p:nvSpPr>
          <p:spPr bwMode="auto">
            <a:xfrm>
              <a:off x="12010" y="3045"/>
              <a:ext cx="162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kk-KZ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786" name="Group 18"/>
          <p:cNvGrpSpPr>
            <a:grpSpLocks/>
          </p:cNvGrpSpPr>
          <p:nvPr/>
        </p:nvGrpSpPr>
        <p:grpSpPr bwMode="auto">
          <a:xfrm>
            <a:off x="571472" y="2071678"/>
            <a:ext cx="7929618" cy="4429156"/>
            <a:chOff x="594" y="-5451"/>
            <a:chExt cx="15533" cy="15252"/>
          </a:xfrm>
        </p:grpSpPr>
        <p:grpSp>
          <p:nvGrpSpPr>
            <p:cNvPr id="32787" name="Group 19"/>
            <p:cNvGrpSpPr>
              <a:grpSpLocks/>
            </p:cNvGrpSpPr>
            <p:nvPr/>
          </p:nvGrpSpPr>
          <p:grpSpPr bwMode="auto">
            <a:xfrm>
              <a:off x="594" y="2421"/>
              <a:ext cx="15533" cy="7380"/>
              <a:chOff x="594" y="2421"/>
              <a:chExt cx="15533" cy="7380"/>
            </a:xfrm>
          </p:grpSpPr>
          <p:grpSp>
            <p:nvGrpSpPr>
              <p:cNvPr id="32788" name="Group 20"/>
              <p:cNvGrpSpPr>
                <a:grpSpLocks/>
              </p:cNvGrpSpPr>
              <p:nvPr/>
            </p:nvGrpSpPr>
            <p:grpSpPr bwMode="auto">
              <a:xfrm>
                <a:off x="594" y="2421"/>
                <a:ext cx="6660" cy="7380"/>
                <a:chOff x="954" y="2781"/>
                <a:chExt cx="8087" cy="5573"/>
              </a:xfrm>
            </p:grpSpPr>
            <p:pic>
              <p:nvPicPr>
                <p:cNvPr id="32789" name="Picture 21" descr="стулья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54" y="2781"/>
                  <a:ext cx="2687" cy="55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90" name="Picture 22" descr="стулья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654" y="2781"/>
                  <a:ext cx="2687" cy="55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91" name="Picture 23" descr="стулья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354" y="2781"/>
                  <a:ext cx="2687" cy="55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2792" name="Picture 24" descr="стулья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26" y="2421"/>
                <a:ext cx="2213" cy="7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93" name="Picture 25" descr="стулья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450" y="2421"/>
                <a:ext cx="2212" cy="7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94" name="Picture 26" descr="стулья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701" y="2421"/>
                <a:ext cx="2213" cy="7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95" name="Picture 27" descr="стулья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914" y="2421"/>
                <a:ext cx="2213" cy="7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2796" name="Oval 28"/>
            <p:cNvSpPr>
              <a:spLocks noChangeArrowheads="1"/>
            </p:cNvSpPr>
            <p:nvPr/>
          </p:nvSpPr>
          <p:spPr bwMode="auto">
            <a:xfrm>
              <a:off x="954" y="3321"/>
              <a:ext cx="144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kk-KZ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98" name="Oval 30"/>
            <p:cNvSpPr>
              <a:spLocks noChangeArrowheads="1"/>
            </p:cNvSpPr>
            <p:nvPr/>
          </p:nvSpPr>
          <p:spPr bwMode="auto">
            <a:xfrm>
              <a:off x="3156" y="3224"/>
              <a:ext cx="144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0" name="Oval 32"/>
            <p:cNvSpPr>
              <a:spLocks noChangeArrowheads="1"/>
            </p:cNvSpPr>
            <p:nvPr/>
          </p:nvSpPr>
          <p:spPr bwMode="auto">
            <a:xfrm>
              <a:off x="12114" y="3321"/>
              <a:ext cx="144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1" name="Oval 33"/>
            <p:cNvSpPr>
              <a:spLocks noChangeArrowheads="1"/>
            </p:cNvSpPr>
            <p:nvPr/>
          </p:nvSpPr>
          <p:spPr bwMode="auto">
            <a:xfrm>
              <a:off x="9954" y="3321"/>
              <a:ext cx="144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2" name="Oval 34"/>
            <p:cNvSpPr>
              <a:spLocks noChangeArrowheads="1"/>
            </p:cNvSpPr>
            <p:nvPr/>
          </p:nvSpPr>
          <p:spPr bwMode="auto">
            <a:xfrm>
              <a:off x="14274" y="3321"/>
              <a:ext cx="144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30"/>
            <p:cNvSpPr>
              <a:spLocks noChangeArrowheads="1"/>
            </p:cNvSpPr>
            <p:nvPr/>
          </p:nvSpPr>
          <p:spPr bwMode="auto">
            <a:xfrm>
              <a:off x="7311" y="-5451"/>
              <a:ext cx="144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28"/>
            <p:cNvSpPr>
              <a:spLocks noChangeArrowheads="1"/>
            </p:cNvSpPr>
            <p:nvPr/>
          </p:nvSpPr>
          <p:spPr bwMode="auto">
            <a:xfrm>
              <a:off x="5492" y="3321"/>
              <a:ext cx="144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28"/>
            <p:cNvSpPr>
              <a:spLocks noChangeArrowheads="1"/>
            </p:cNvSpPr>
            <p:nvPr/>
          </p:nvSpPr>
          <p:spPr bwMode="auto">
            <a:xfrm>
              <a:off x="7591" y="3159"/>
              <a:ext cx="144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kk-KZ" sz="2000" b="1" dirty="0" smtClean="0">
                  <a:latin typeface="Calibri" pitchFamily="34" charset="0"/>
                  <a:cs typeface="Arial" pitchFamily="34" charset="0"/>
                </a:rPr>
                <a:t>4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Дәптермен жұмыс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0373" y="2463375"/>
            <a:ext cx="914400" cy="914400"/>
          </a:xfrm>
          <a:prstGeom prst="ellipse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6"/>
          </p:cNvCxnSpPr>
          <p:nvPr/>
        </p:nvCxnSpPr>
        <p:spPr>
          <a:xfrm>
            <a:off x="1484773" y="2920575"/>
            <a:ext cx="6572522" cy="62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286248" y="1714488"/>
            <a:ext cx="914400" cy="914400"/>
          </a:xfrm>
          <a:prstGeom prst="ellipse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14612" y="3286124"/>
            <a:ext cx="914400" cy="914400"/>
          </a:xfrm>
          <a:prstGeom prst="ellipse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74376" y="3286124"/>
            <a:ext cx="914400" cy="914400"/>
          </a:xfrm>
          <a:prstGeom prst="ellipse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72198" y="3357562"/>
            <a:ext cx="914400" cy="914400"/>
          </a:xfrm>
          <a:prstGeom prst="ellipse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572396" y="3286124"/>
            <a:ext cx="914400" cy="914400"/>
          </a:xfrm>
          <a:prstGeom prst="ellipse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71736" y="1714488"/>
            <a:ext cx="914400" cy="914400"/>
          </a:xfrm>
          <a:prstGeom prst="ellipse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944488" y="1714488"/>
            <a:ext cx="914400" cy="914400"/>
          </a:xfrm>
          <a:prstGeom prst="ellipse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429520" y="1714488"/>
            <a:ext cx="914400" cy="914400"/>
          </a:xfrm>
          <a:prstGeom prst="ellipse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endCxn id="8" idx="2"/>
          </p:cNvCxnSpPr>
          <p:nvPr/>
        </p:nvCxnSpPr>
        <p:spPr>
          <a:xfrm>
            <a:off x="1785918" y="2928934"/>
            <a:ext cx="928694" cy="814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2" idx="2"/>
          </p:cNvCxnSpPr>
          <p:nvPr/>
        </p:nvCxnSpPr>
        <p:spPr>
          <a:xfrm flipV="1">
            <a:off x="1785918" y="2171688"/>
            <a:ext cx="785818" cy="757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286116" y="2428868"/>
            <a:ext cx="1000132" cy="500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000628" y="2357430"/>
            <a:ext cx="1000132" cy="614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4" idx="3"/>
          </p:cNvCxnSpPr>
          <p:nvPr/>
        </p:nvCxnSpPr>
        <p:spPr>
          <a:xfrm flipV="1">
            <a:off x="6357950" y="2494977"/>
            <a:ext cx="1205481" cy="505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286116" y="2928934"/>
            <a:ext cx="928694" cy="814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072066" y="2928934"/>
            <a:ext cx="928694" cy="814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11" idx="2"/>
          </p:cNvCxnSpPr>
          <p:nvPr/>
        </p:nvCxnSpPr>
        <p:spPr>
          <a:xfrm>
            <a:off x="6429388" y="2928934"/>
            <a:ext cx="1143008" cy="814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1472" y="4714884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kk-KZ" sz="2400" b="1" dirty="0" smtClean="0">
                <a:solidFill>
                  <a:srgbClr val="000099"/>
                </a:solidFill>
              </a:rPr>
              <a:t>5 +   </a:t>
            </a:r>
            <a:r>
              <a:rPr lang="en-US" sz="2400" b="1" dirty="0" smtClean="0">
                <a:solidFill>
                  <a:srgbClr val="000099"/>
                </a:solidFill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</a:rPr>
              <a:t>     =				7 см  -  1 см =</a:t>
            </a:r>
          </a:p>
          <a:p>
            <a:pPr marL="342900" indent="-342900"/>
            <a:r>
              <a:rPr lang="ru-RU" sz="2400" b="1" dirty="0" smtClean="0">
                <a:solidFill>
                  <a:srgbClr val="000099"/>
                </a:solidFill>
              </a:rPr>
              <a:t> 	4  +  3     =				7 см -    2 см =</a:t>
            </a:r>
          </a:p>
          <a:p>
            <a:pPr marL="342900" indent="-342900"/>
            <a:r>
              <a:rPr lang="ru-RU" sz="2400" b="1" dirty="0" smtClean="0">
                <a:solidFill>
                  <a:srgbClr val="000099"/>
                </a:solidFill>
              </a:rPr>
              <a:t>     6  +  1     =				7 см  - 3 см    =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57224" y="2500306"/>
            <a:ext cx="357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lub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</p:spPr>
      </p:pic>
      <p:pic>
        <p:nvPicPr>
          <p:cNvPr id="4100" name="Picture 4" descr="d3365a70f64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673"/>
          <a:stretch>
            <a:fillRect/>
          </a:stretch>
        </p:blipFill>
        <p:spPr bwMode="auto">
          <a:xfrm>
            <a:off x="1187450" y="2420938"/>
            <a:ext cx="1873250" cy="1709737"/>
          </a:xfrm>
          <a:prstGeom prst="rect">
            <a:avLst/>
          </a:prstGeom>
          <a:noFill/>
        </p:spPr>
      </p:pic>
      <p:pic>
        <p:nvPicPr>
          <p:cNvPr id="4101" name="Picture 5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804025" y="476250"/>
            <a:ext cx="1871663" cy="1606550"/>
          </a:xfrm>
          <a:prstGeom prst="rect">
            <a:avLst/>
          </a:prstGeom>
          <a:noFill/>
        </p:spPr>
      </p:pic>
      <p:pic>
        <p:nvPicPr>
          <p:cNvPr id="4102" name="Picture 6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539750" y="4797425"/>
            <a:ext cx="1800225" cy="1606550"/>
          </a:xfrm>
          <a:prstGeom prst="rect">
            <a:avLst/>
          </a:prstGeom>
          <a:noFill/>
        </p:spPr>
      </p:pic>
      <p:pic>
        <p:nvPicPr>
          <p:cNvPr id="4103" name="Picture 7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395288" y="260350"/>
            <a:ext cx="1800225" cy="1606550"/>
          </a:xfrm>
          <a:prstGeom prst="rect">
            <a:avLst/>
          </a:prstGeom>
          <a:noFill/>
        </p:spPr>
      </p:pic>
      <p:pic>
        <p:nvPicPr>
          <p:cNvPr id="4104" name="Picture 8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902"/>
          <a:stretch>
            <a:fillRect/>
          </a:stretch>
        </p:blipFill>
        <p:spPr bwMode="auto">
          <a:xfrm>
            <a:off x="6732588" y="4868863"/>
            <a:ext cx="1798637" cy="1606550"/>
          </a:xfrm>
          <a:prstGeom prst="rect">
            <a:avLst/>
          </a:prstGeom>
          <a:noFill/>
        </p:spPr>
      </p:pic>
      <p:pic>
        <p:nvPicPr>
          <p:cNvPr id="41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</p:spPr>
      </p:pic>
      <p:sp>
        <p:nvSpPr>
          <p:cNvPr id="4106" name="AutoShap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4325 C 0.08282 -0.10985 0.17761 -0.23474 0.29393 -0.23474 C 0.41094 -0.23474 0.50591 -0.10985 0.50591 0.04325 C 0.50573 0.19611 0.4106 0.32123 0.29428 0.32123 C 0.17761 0.32123 0.08282 0.19611 0.08282 0.04325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-0.33449 C 0.20486 -0.33449 0.14566 -0.25857 0.14566 -0.16528 C 0.14566 -0.05579 0.21111 -0.01621 0.25069 0.00046 L 0.30278 0.01782 C 0.34219 0.03495 0.40781 0.07685 0.40781 0.20069 C 0.40781 0.28032 0.34861 0.3706 0.27673 0.3706 C 0.20486 0.3706 0.14566 0.28032 0.14566 0.20069 C 0.14566 0.07685 0.21128 0.03495 0.25069 0.01782 L 0.30278 0.00046 C 0.34219 -0.01621 0.40781 -0.05579 0.40781 -0.16528 C 0.40781 -0.25857 0.34861 -0.33449 0.27673 -0.33449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  <p:bldLst>
      <p:bldP spid="41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5-күн Жұманың тапсырмасы:</a:t>
            </a:r>
            <a:b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математикалық  жұмбақ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4757742" cy="434023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kk-KZ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Жаңа ғана шалғында,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 бұзау жүр еді,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Әлде шаршап қалды ма?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Жатып қапты біреуі.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Нешеуі енді жайылып,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Жүргенін айт айырып.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000372"/>
            <a:ext cx="3071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kk-KZ" sz="6000" b="1" dirty="0" smtClean="0">
                <a:solidFill>
                  <a:srgbClr val="FF0000"/>
                </a:solidFill>
              </a:rPr>
              <a:t>7 – 1 </a:t>
            </a:r>
            <a:r>
              <a:rPr lang="en-US" sz="6000" b="1" dirty="0" smtClean="0">
                <a:solidFill>
                  <a:srgbClr val="FF0000"/>
                </a:solidFill>
              </a:rPr>
              <a:t>=</a:t>
            </a:r>
            <a:r>
              <a:rPr lang="kk-KZ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6</a:t>
            </a:r>
            <a:endParaRPr lang="ru-RU" sz="6000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 descr="http://zooclub.ru/attach/fotogal/clip/cow/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357818" y="2214554"/>
            <a:ext cx="3071834" cy="2745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57356" y="642918"/>
            <a:ext cx="5572164" cy="4525963"/>
          </a:xfrm>
        </p:spPr>
        <p:txBody>
          <a:bodyPr/>
          <a:lstStyle/>
          <a:p>
            <a:pPr algn="ctr">
              <a:buNone/>
            </a:pPr>
            <a:r>
              <a:rPr lang="kk-KZ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2) Алма бағы жайнаған,</a:t>
            </a:r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Қызыл алма айналып.</a:t>
            </a:r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Алдым үзіп 5-еуін</a:t>
            </a:r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Тағы да алдым 2-еуін</a:t>
            </a:r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Алдым сонда нешеуін </a:t>
            </a:r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4786322"/>
            <a:ext cx="1214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7200" b="1" dirty="0" smtClean="0">
                <a:solidFill>
                  <a:srgbClr val="FF0000"/>
                </a:solidFill>
              </a:rPr>
              <a:t>7</a:t>
            </a:r>
            <a:endParaRPr lang="ru-RU" sz="7200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fotosnova.ru/gallery/art/pic/pavelmoscow_DSC01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929066"/>
            <a:ext cx="364125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/>
          <p:nvPr/>
        </p:nvPicPr>
        <p:blipFill>
          <a:blip r:embed="rId2"/>
          <a:srcRect l="59072" t="17007" r="27714" b="69971"/>
          <a:stretch>
            <a:fillRect/>
          </a:stretch>
        </p:blipFill>
        <p:spPr bwMode="auto">
          <a:xfrm>
            <a:off x="714348" y="2000240"/>
            <a:ext cx="1357322" cy="15001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/>
          </a:bodyPr>
          <a:lstStyle/>
          <a:p>
            <a:r>
              <a:rPr lang="kk-KZ" sz="3600" b="1" dirty="0" smtClean="0">
                <a:solidFill>
                  <a:srgbClr val="000099"/>
                </a:solidFill>
              </a:rPr>
              <a:t>6-күн Сенбінің тапсырмасы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8229600" cy="582273"/>
          </a:xfrm>
        </p:spPr>
        <p:txBody>
          <a:bodyPr/>
          <a:lstStyle/>
          <a:p>
            <a:r>
              <a:rPr lang="kk-KZ" b="1" dirty="0" smtClean="0"/>
              <a:t>      </a:t>
            </a:r>
            <a:r>
              <a:rPr lang="kk-KZ" b="1" i="1" dirty="0" smtClean="0"/>
              <a:t>Қайсысы аптаның қай күндері туған?</a:t>
            </a:r>
            <a:endParaRPr lang="ru-RU" i="1" dirty="0"/>
          </a:p>
        </p:txBody>
      </p:sp>
      <p:pic>
        <p:nvPicPr>
          <p:cNvPr id="28" name="Рисунок 27"/>
          <p:cNvPicPr/>
          <p:nvPr/>
        </p:nvPicPr>
        <p:blipFill>
          <a:blip r:embed="rId2"/>
          <a:srcRect l="21499" t="35147" r="66012" b="49864"/>
          <a:stretch>
            <a:fillRect/>
          </a:stretch>
        </p:blipFill>
        <p:spPr bwMode="auto">
          <a:xfrm>
            <a:off x="3071802" y="1785926"/>
            <a:ext cx="1143008" cy="168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2"/>
          <a:srcRect l="39836" t="15489" r="48041" b="70621"/>
          <a:stretch>
            <a:fillRect/>
          </a:stretch>
        </p:blipFill>
        <p:spPr bwMode="auto">
          <a:xfrm>
            <a:off x="5357818" y="1785926"/>
            <a:ext cx="1214446" cy="174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/>
          <p:nvPr/>
        </p:nvPicPr>
        <p:blipFill>
          <a:blip r:embed="rId2"/>
          <a:srcRect l="45034" t="36228" r="40136" b="50158"/>
          <a:stretch>
            <a:fillRect/>
          </a:stretch>
        </p:blipFill>
        <p:spPr bwMode="auto">
          <a:xfrm>
            <a:off x="7429520" y="1857364"/>
            <a:ext cx="1181101" cy="151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2"/>
          <a:srcRect l="63401" t="35512" r="21688" b="49929"/>
          <a:stretch>
            <a:fillRect/>
          </a:stretch>
        </p:blipFill>
        <p:spPr bwMode="auto">
          <a:xfrm>
            <a:off x="1714480" y="4643446"/>
            <a:ext cx="118110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/>
          <p:cNvPicPr/>
          <p:nvPr/>
        </p:nvPicPr>
        <p:blipFill>
          <a:blip r:embed="rId2"/>
          <a:srcRect l="78912" t="16746" r="6313" b="70909"/>
          <a:stretch>
            <a:fillRect/>
          </a:stretch>
        </p:blipFill>
        <p:spPr bwMode="auto">
          <a:xfrm>
            <a:off x="4357686" y="4857760"/>
            <a:ext cx="10477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/>
          <p:cNvPicPr/>
          <p:nvPr/>
        </p:nvPicPr>
        <p:blipFill>
          <a:blip r:embed="rId2"/>
          <a:srcRect l="18095" t="14943" r="67459" b="71264"/>
          <a:stretch>
            <a:fillRect/>
          </a:stretch>
        </p:blipFill>
        <p:spPr bwMode="auto">
          <a:xfrm>
            <a:off x="6500826" y="4714884"/>
            <a:ext cx="1009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2357422" y="3214686"/>
            <a:ext cx="793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</a:rPr>
              <a:t>4-2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3214686"/>
            <a:ext cx="917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6-3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0034" y="3429000"/>
            <a:ext cx="928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</a:rPr>
              <a:t>2-1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28596" y="1643050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714612" y="1643050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929190" y="1643050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86578" y="3214686"/>
            <a:ext cx="806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</a:rPr>
              <a:t>3+1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7000892" y="1643050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928662" y="6072206"/>
            <a:ext cx="726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</a:rPr>
              <a:t>7-2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868" y="6072206"/>
            <a:ext cx="806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</a:rPr>
              <a:t>3+3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29322" y="6072206"/>
            <a:ext cx="806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</a:rPr>
              <a:t>4+3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428728" y="4214818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929058" y="4214818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072198" y="4214818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85720" y="1428736"/>
            <a:ext cx="21431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kk-KZ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Дүйсенбі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714612" y="1428736"/>
            <a:ext cx="21431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kk-KZ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Сейсенбі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857752" y="1428736"/>
            <a:ext cx="21431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kk-KZ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Сәрсенбі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858016" y="1428736"/>
            <a:ext cx="21431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kk-KZ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Бей</a:t>
            </a:r>
            <a:r>
              <a:rPr lang="kk-KZ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сенбі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85852" y="4286256"/>
            <a:ext cx="21431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kk-KZ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Жұма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14744" y="4286256"/>
            <a:ext cx="21431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kk-KZ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Сенбі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857884" y="4286256"/>
            <a:ext cx="21431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kk-KZ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Жекс</a:t>
            </a:r>
            <a:r>
              <a:rPr lang="kk-KZ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енбі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3" grpId="0" animBg="1"/>
      <p:bldP spid="48" grpId="0" animBg="1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7-7sb3aeo2d.xn--80aa7apdes.xn--p1ai/upload/medialibrary/5fe/5fe65859bf3d021d6ab15e826a0e32b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7166"/>
            <a:ext cx="2648376" cy="26717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6643702" cy="1143000"/>
          </a:xfrm>
        </p:spPr>
        <p:txBody>
          <a:bodyPr>
            <a:noAutofit/>
          </a:bodyPr>
          <a:lstStyle/>
          <a:p>
            <a:pPr algn="ctr"/>
            <a:r>
              <a:rPr lang="kk-KZ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Сабақты қорытындылау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857496"/>
            <a:ext cx="16430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санының </a:t>
            </a:r>
          </a:p>
          <a:p>
            <a:pPr algn="ctr"/>
            <a:r>
              <a:rPr lang="kk-K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құрамы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85720" y="2000240"/>
            <a:ext cx="2714644" cy="235745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2285992"/>
            <a:ext cx="235745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Салыстыр</a:t>
            </a:r>
          </a:p>
          <a:p>
            <a:pPr marL="342900" indent="-342900" algn="ctr">
              <a:buAutoNum type="arabicPlain" startAt="7"/>
            </a:pPr>
            <a:r>
              <a:rPr lang="kk-KZ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 6 </a:t>
            </a:r>
          </a:p>
          <a:p>
            <a:pPr marL="342900" indent="-342900" algn="ctr"/>
            <a:r>
              <a:rPr lang="kk-KZ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  *  7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57554" y="2214554"/>
            <a:ext cx="2714644" cy="21431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5072074"/>
            <a:ext cx="23574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6+ 1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  7</a:t>
            </a:r>
            <a:endParaRPr lang="kk-KZ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kk-KZ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– 1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 6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4643446"/>
            <a:ext cx="2428892" cy="19288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5357826"/>
            <a:ext cx="23574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6+ 1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  7</a:t>
            </a:r>
            <a:endParaRPr lang="kk-KZ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+ 6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 7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5000636"/>
            <a:ext cx="3214710" cy="15001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5357850" cy="3143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Рахмет!</a:t>
            </a:r>
          </a:p>
          <a:p>
            <a:pPr>
              <a:buNone/>
            </a:pPr>
            <a:r>
              <a:rPr lang="kk-KZ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Ұнадыңдар, балалар!</a:t>
            </a:r>
          </a:p>
          <a:p>
            <a:pPr>
              <a:buNone/>
            </a:pPr>
            <a:r>
              <a:rPr lang="kk-KZ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Құштарсыңдар білімге.</a:t>
            </a:r>
          </a:p>
          <a:p>
            <a:pPr>
              <a:buNone/>
            </a:pPr>
            <a:r>
              <a:rPr lang="kk-KZ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Аяқтап мен сабақты,</a:t>
            </a:r>
          </a:p>
          <a:p>
            <a:pPr>
              <a:buNone/>
            </a:pPr>
            <a:r>
              <a:rPr lang="kk-KZ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Рахмет айтам сендерге.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047.radikal.ru/1205/1f/c8a65975f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428868"/>
            <a:ext cx="3467272" cy="3857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ro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928802"/>
            <a:ext cx="4500594" cy="4357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928686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</a:rPr>
              <a:t>     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2571744"/>
            <a:ext cx="4443386" cy="2571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6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“7 санының құрамы”</a:t>
            </a:r>
            <a:endParaRPr lang="ru-RU" sz="6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data:image/jpeg;base64,/9j/4AAQSkZJRgABAQAAAQABAAD/2wBDAAkGBwgHBgkIBwgKCgkLDRYPDQwMDRsUFRAWIB0iIiAdHx8kKDQsJCYxJx8fLT0tMTU3Ojo6Iys/RD84QzQ5Ojf/2wBDAQoKCg0MDRoPDxo3JR8lNzc3Nzc3Nzc3Nzc3Nzc3Nzc3Nzc3Nzc3Nzc3Nzc3Nzc3Nzc3Nzc3Nzc3Nzc3Nzc3Nzf/wAARCACdAKYDASIAAhEBAxEB/8QAHAAAAQUBAQEAAAAAAAAAAAAAAAMEBQYHAQII/8QAPBAAAgEDAgQDBgQEBgEFAAAAAQIDAAQRBSEGEjFBE1FhBxQicYGRIzKhsRVCwfAWUmJy0eEzF4Oy0vH/xAAaAQACAwEBAAAAAAAAAAAAAAAAAwIEBQEG/8QALxEAAgIBBAEDAwMCBwAAAAAAAAECAxEEEiExBRMiUUFCoSNxkRQyUmGBscHR8P/aAAwDAQACEQMRAD8A3GiiigAooooAKKKKACiiigAooooAKKKKACiivLNgZ7UAeqKThmjmTnidXXplSCKZ6hqsNgypIru7bgIBsPM1xtJZAkKKZ2OoQXq5hbfGSDS091BblRNKkfMcLzHGaNyxkFyLUUmkqSDKOjD0Oa95FGUB2iuZoroHaKKKACiiigAooooAKKKKACiiigArhNdpG8SSW2ljhfkkZGVWI6EjY0MBB9Stlvls+YmZugAyOmcfaoji2JdV4buJLKV3aIeIngP+YruVOOo9Kgf8Oarp08V7NxDBFFCPx58crIDscc2Qeo60wvtKkvL+G1XjATWa/izSrdRQtGM7/CmB09KruUmuUcXK5JzhqTUhpRv5p0srbBaQzxkk4AHNjbyAznt0paHVk1K5tYXWF2m2jnR/hcjOSp+m64yCD2qEbTuIZ7qTSdM4n9/04piZrmBXaIEZA8QfmOCD6ZqRg0i3j1Kz0h9buPereNp4YoVWMIv5WIKr1PN3Pc0crCJxjjsa65xXb8JloTZtJfliUhzgBT/MT5E9utVjTJdd4ou5b/UboW46RIycob0A7L67k+tXGTh6Cxtn1bwvfL3lVwbl856ZGcdfXG1O9Sgjnk8a3iKZUdSSzfekWOE36bfPeDuXBbooa2HDl6tuzvdSiUE5ERUgdxseu2O9LWdpqscnKZ55N+iW7KfqXwP1NeuG77Uk1prK7WY2zRkqXQ/C2fP71b6ZDT144B3Sk8jW0jnSP8djn/dn+lFO6Ks7URyFFFFSOBRRRQAUVzIppdatp1nn3u+tocdfElVcfc0HUm+h5XKr83HHC0Rw+vWB/wBkob9qZTe0nhGLrq6tj/JDI37LUXKPyMVFr6i/4LbmmN7rGm6eM39/a2w85ZlX96zPif2q2cqywaK8hQLtJyspkPlv0HrWXG8Goais+pu8hdxzEnZR8qrS1PuaS6L9HjJzjuseD6XsOI9G1F+Sw1WyuH6YjmVj9s041a3e80+aCO5e2Zl/8sY+JR1OK+eba95ishESyp0MS8oPlnzxjr6itF4Z4/EFt7tqcU04AASRSCfUHP70uOtW7bNYXyF/jJRjmvksGnaaupwvd2momSKRuVuaE4kZBgMcnOeYA/Sp+ytX9yji1HwriYLiSTkAD+uKgYuOdLwFSC4A8lQY/SnMXF+nyMF8OcE/6B/zU1qtNH70U5aa9dxZKWul2enxTLp9ukCyuXcIMAsepx57CowWrW1/NeQ2rTTGPkHKArEE5xk9thUvDfwTIGXmAPmK8ykhsLvnoT/fypGophbZGafRCMnFNFWj1TWzqDJ/DRPbcgAgE6qRjGNztmrFp8njxh5rF7aQbcspVj9CpIpOe1QNzkBifzKd8jvTiJjygMNx3z+byohZFtv6o44/A/XBr1SUR2pWtCDzHJBhRRRUzgUVyovXeINL0C2941a8jt0/lBOWY+QUbmgCVpCW7toW5ZriKNuuGcA1jHFHtivLnmg4cthbRHb3mdcuf9q9B9azm51W8u52uLuaSeVzlnkYkmpbGTVbfZ9G8U8QJZ26R2c8RkmyOdXB5AMZ+u9fPWslP4xekxq5Nw55izEnLE0naXEk0nJnl9ac3M01pKsbkHmUMpXuDVWenfqOcpcfBpaS11JxhHLGq2l1cRq8dsvKehDAfua9pp90qNzWoZz0JdcD9amLAiSCOWRm+Jc4AqWOnK4UwTjdOdhIwBHTy8znHy3q4tNV9V+TOn5bWN+yS/gqg065J+K2H0kUClU02fI/CjUeWc/rVji09pbQSiZVcsR4ZG5x3HnXiawmjl8NV8T4gqlDnmJ6Aetd/pqF9Bb8n5D/ABfhETDazJsZAPMFc/1p7As6flljH/tCn15HHEYtPgCtKrfjSDfmk6co/wBK7j1OT5Vy2ghETT3Dq0YIRAvN8TEdeg2A3OPTzqNel0tkd2zsrW+V8guFP8IIRqJXmjuFHqIV/wCKcwfxRWU+/wCBnsij+leY51MY8LkQpgAxu+O/UNt6UvHdiRfiVeYgDmAx0PkPSnLx2kf2IzLvMeQXdn4RfOF76WYvbzS85A22x5VYrqR47Dx4yvMgzhjgN6Z7fOsr0TWPcuKobdm+GWHIz8j/AMVq+lyQ31hsA6bqykZBrLshFXOET0MXKenha/uRXLrX1gupJZVQICoAYsCVIye2NjkeVT2k3SahYw3cW6SrkHHrj7bU3uOEtFuGXxrCNlXonMQv2zUxbWsVtEkMEaxxIMKiDAUegqEdLXFe1cvsUpTz7nwKRjalK4Biu1cisLAMKKKKkBWeJIuKr2IxcOz6daIdjNPztJ9ABgfPesxv/ZJxZe3L3N3qlhczPu0ks8hb/wCFbdD8LNGexyPkaS1RbprKUWDKtwR8BbpUY2NRySi+cHzpxP7Pda4Y08ahqM1g8BkEf4MrE5OcdVG21N7PhPUpLM3j6bK0QAI8WQx82fJQCx/Stm4hunlEVteQRgo6y4aTnKsBgHoMf3ioPTb59QurtlGEtJjGQWwBjv65wapXeQlnbXHODSq0uYb5sqWjcFXVwYrqCwgxnlx76/Ih7+IjoHGOux32p9d8IXV9Y3UtxHELiBikaQgJkBtuvcjfGwAbuRU9Z8S2OtPexWEk6vYXUUE0qfCsytJyHlYHJHUg7HbtmvGp6x/B0mtoQJuWV2jDPzhiTzYffJxnGM52pMrbJPD4f+Z2qLjLMTPJFm0zwbS7ieJ+XA5iDn022oiaOUOXuEiI3AZc83XP126d89qX/g13daZ49xfyXV3E7yyZPOqLj4VG+xyTtvgVHaRd2EE5kurWW8mwRHAIwUU7fEd/i77bDuSelbOnuVkG2+V2ZGo07rswljI7MSKJjJe2xEanl8N88zADoCAcb4zUjoXgWtrJqF3dx2zurJZ5ySzbhnGBtjoD5nzGKjLjRjLfiMQXtuksmfFuo0UIgHM7ELt0yQBt2pObWNMlmd5LOaSNU5LeNm5VjVRhBsQTk5Zum579+ylG17IvK+v/AF/qJ2OH9w9sriOC5hadldSVY+G2eXcddvLtTq1mjd+UsvISxXnO2/UZ7ZwPqBUV71p7xsLXT7j41JEkj5w2QRjG3LjIxuem/WpKC/swsDSaaOdAAeVyq9/Ulj0OT+tOfAtwz2PrQQW7GRpYudRmNBLzBmAOM+QBwfpjvXqwtJp91ZW655Tk5xntTe2ubWOEN7kZnO5eQnCnsBj75P0x1KU0yvLzxRCJcDCqTtt1+Zp1cnkzdRUsCV05j4l0tx/t3+Z/5rYeALgyW1zET+RwR9v+qxi93vLCXP5Hz+orUvZlciS9vI89Y1YfQ/8Adef1La8ij1ulju8RB/C/5NCoooq+UAooooAKKKKAGcj41CBFO5Ryw9Nv606JGKq3Ec1lw/errt3NIzfkEXMBkYxgefbbzNMNO9peg38qxeLJaSMcKLleVSfUgkVWVqg2pd5Gem2k0QfEt068UXiyFsc45Ry4yAOvr33qv6lDi5luLSd4Xnx464JV8DY+hxtVx9oVi9/bwavZgsYcxzKP5e4O3b18iDVQspjcyJEsTySeSjJ/SsW/fVc3F9nptI6rdPHd9OB7w/EtuwIAznnAAwC+CASe+MnHTr54rumwzpdTrfWQmjlcmZnk+FyepUeX2r00j2khimjMRABIPakn1JBnLnP9arynOTxIsKmGPZ0xbUI7eG3mWJpfDIKooI59+gHmaq3Dmjaho19Ld3kcXhiPkJWTJGSNwP3/AK1KHVA8+D2IwpxkGnFzeILaQOyqNsMDnJ7UyOosqrlUl/cJs0sZzja3xEc6hKl1ZPA+CHXH9+lUSzlkiebwdJFxbpK1v4qRZZRIx2zuC22FONvqKsBedgYoFaWXOAqAnm8sVWYrbWLO0NxASIzKVwGVmV1O/Kp3B65K9gc7ZFa/g65RjPPRkedUIuEY9i8F3NZrNbzaKju8iyl5YmkkUbYXJ6dv7NOveormUrFpjIIlbKcpwp6nnxjYAYxtjG56mm8h4gtYVJuCYGuAkZVlceK+SeXAwCDkEjoTgUtp8WoWNuXtL2Dwy4eXEqnlIBwWDbZ6jzzW60YW9kwLvUNUnhjfwnmlAVB4KKegG2BsMD6YptexCzlMRkWTHVkzy59M9fnTrT7uZI769u5PEu3xbq7MDj/Mcjbpt9TSE95aTIY7i1Ctj4XQ1manWyqltrJvTQtWZIQ5RN4bDBAJ6VdPZPcD/Ec8Oc5tGP2ZP/tVX0/T5EsriVgcu3IvbHUb1YvZoix8fzIjAgWEh2Of5ohv5VXbdtqsl2aelxDSupPKSf8AubBRRRV4ohRRRQAUUUUAZl7Sn9+1i3tDvFbxjmz/AJm3/YD71nur6THyO0ajkJ7ncE9K0DUZymo3cl1EpkmcsokXoOw36HGPtVb12JEsTclI1GQHVG/lzvgdK8/ZqG72a9VEvSTRzTuKrzhvho6fqNpczC7gPhuV+Eo2QoD9B8OevTaoM+0LU7M+Fp0Gn2Kjf8niN9Scb/SozVdXvtSLw3EzGCGTkgUgArgY698CouTxCgjXd2YIhBO+Tt+nf1FXIQXckLSxwvqXFOJ7riJUXUZbb36NmzKVMaeGAMKRjck52Hkc9RTPSrkNdxTawnu1gqv4pRG5iQegLbYPXI+XWp7SbWCysIbZY0LRoAWKjdu5++aeXSw3MQjlQMB09KzZ62tTeImvDTXKCjuIiSxsBDenSmkkVZuceLLzcu3RTnHb9vSouC6dsoFZ8/5VzVhUQW0AigVUTG6gYqia08k138SqqgEKFJIwCd67S/Xm89D0vRgk2SupWuo3HIsCRwIo3czohP65+lRn8CmLEy32mqx6lrxCa8aRZ3Wr6la6XarEZp35Y/EXC5wTucVoOmeyTVzewnVLi0SyDZmEDHnKjsNhgnpn1rZondXBQhjH7GRqtPpJ2Oy2byUq00s2jl01nSY3IwH8XmZNsZU4OD6il7TSrTxEjTV7SSQ7IkMcjsT6ACtQ1rgLhvUbKSz06OLT7qEBkkQFmPUfFk7jPXvSfBns/uOFNTOrXOoW1yvglAiREEEkbgk+n61N3Xv7+P2RT9DRbG+c/DM9uWXSiLTU0lVMlkHhPE/zAYDPbtS0F/ZyvBFZ3bvJylQTBysgAP0O3rV69qS2+r8GT3LhlubGcNGA2f5wh7dCrZx8qzngvT+fXIhdBvd2jYEhgDnGarOuEp5b7HJUuhya5ReLqe0t7bE7pHGhMjZ2APQd+uB082rx7Fo5r/iLV9XnLMqRCBGJBHxMGIyNtgq/erbpnCumz6arapbpIjfiNHLk5HUA777VZrG2tNPto4LKCK3hG6xxIFH2FW9qU85KdVyhS4Y5Y/opFriJGRZHCmQ4QHqTSopyaZXO0UUV0AooooApPGehXGqajbywTcirC3N+EzZxuBsMVUtR4d1yN3gXTZ7hiq8rRqCpyM4ycDrtvjFbDj0ruKpW6Guye99mhR5G2mGxYwfOeqcFcQaPp/vd/YBURvxHV0fdvTOcb4zUVZabMtxBfXKxiJTlACMsd8bZOMY7/wCmvp6aJJY2jkUMrAgjzFZnq3sula6Mul3yLG7n8KVSAin1B3qN9E0v0yel1FTnm14KilyOXqa616F3LBdu5p/wtwhd8QLfSR3iW4tLt7Vw6FiWTqRv60rxFomkcG6joxv7r3uKSWR7pJMAFRGxUcvXdsfPpWZHx03y+Ebc/J0xeE8sS02ylutNu9VnhZLCBHw5OOeTYKAOvU/piq5dab789xcSXUMAhgWSOI7tLliuAB653+XnVs1viC71bTk0+OGKz093VeSFPyqCpG3lkrVTs7a6vLnAPhjK27sDnlC5JP2DY9QKnGNcX7DOlfO7Ll/5Fy4Nijk1jRfDhRYLUO4kCd8EEk/PNahY6jDepM6DlSOQplu+OprItMubuz09SjyQo8aiRM4wFwAM/MdPU09ttTZuYyu4xGeReYnLetENY6FhLJnTr9SePgn9flW21Ay2syyKCf8AxnOAeqn+/Kn9pq8c2jXNtJKolh5TGGO7KSP6/wBKrEV4JJIE2AIClQuSST1x505vdGultzfWCi4lwRNA2zKPJQD2/wDyl1am2blKKGyrSSTI/iqbxNGvrdtjLynlOx/Mv/FRWhw6baWCX91cSicE45MFUHTBHXP/AFXmO+ivruG2uLUMZJVDMXJ/mBIIPyIpPU9UuZbvEkVkYwpEcZt1JiGdsHHp06elaGgrdicpfQVqbvTW1GjDX7chXAYQy/AI3XBB7HHkRkfMVLW+oRTi4ujKojRuVSenKBufqcj6VnKaot3pUd7qccfNa3KRZjUR86FWIU48iP1NJfxcSXLvbuqwfEI4gchQT8/73ovudcmsCIxyaUVS8uLfUJuaNrcAeFzbDmAOTUvBcRys6wnmVDhmHTPlWeDXfGhEcSt4zxrHIxbY4BwQPPBP3q1WN28cMVhpsIlkjUeLI35EJ3PzNRp1S9R/D/k662kWAHJrtN7VJ1GbiUOx/wAq4ApxWnFtrLQkKKKKkAUUUUAFRPFFzHa8P6hJK5jHu7qG5iDzFSBjG+cntUtULxLw7b8Q2yQXNzd24Qkg20gUnPmCCD9qjLOOOzscZ5My9iWpzprF/oq3LTWvhm6Yyr8ZlJAY83UjYdfOmntb4X1nUeOo59LsJ72OWzRyFXYchIK8xwM43xnO9aNwr7P9E4XvXvrD3qW8dChmuJeY8pIJGAAN8DtVrCgdK4o+3DGu3E90TBtG1FwU028gkiuACBA8bGcHthcAnp2Harevs5vFHNDqCJzAFgUwc+uK0nkXOcDPnQdhVVaKpZbJS1En0Zv/AOnWoH82pRn5g1WOL9OueGbi0t/GSaSZGkyFOAFHT5mtPg4niuHk8CLxEAzGFbBb71VtW1A6vqCTTwIjw8yxZX4lUnf67VVuhpox9vY+ic96clwRXCkF5NEbnUIhFJnESqOnqQT+lXLTJTCSZcKg679CfL0qupDMHaWIln5tznqB2I8xU5pUsrcrYWSPYFCPiX19R6UuhKL4RO6TlyRvG/C7kDXdFXF3ARJNEoBEmDksB5+Y7/vQG1GWUmWXSI5nO5MbsgP0wa1Li3XLvh/TEl02NLiabmVYmXOO/N16Dy75HSshvNQuY5pHlgdRIxZvgwMkk7VYttlTL9J8vsZpNEtTFub/AGOazd6lqllBaPDa6Tp6yeKoiLPNM+CM+bbHHQDzNR4nka6jhgiKBnA3GXO/n2+QqzWFnPNbXN9dwufxmZiq5/C58A57KF6HpgVfdA4Hg5UuJZYwjDI8AhiR/v6faoyc7XjGX+CMlXSssr0GlXcbiQAEDIyP+qvfC/vLWqhWhhjXdlALO57kntUpb6NYW8Yjjt1Cjpuc07gtobdeWFAg9Klp9FOue9spTtUljAqK7RRWmICiiigAooooAKKKKACiiigArhrtcPSgCh8SJY6Vq0Xg+LE0p52HLiPPof3FOGtINUhMjmOG7Rc8zHCv8zVrvrG1v4DDeQrLGezD9vKq3NoCWCG1juHktWBKRyjmKemc7j51m20uDbxwy1CzctueSKjR4nBOBIDgjs3/AHXbnXbDTJMli0p/NAm5J9fL+9qdppR1WVrH3lre3QDxPDQczjsAT+UVZNK0LTdKjC2VrGhHVyMuT5ljvUaqJy5jwSssjHgolrper8V3zXcy+62x2DOpGFHZR3+dWyw4O0q1VfFia4kHV5WO/wBBtVhxXatV6SuDy+WIldJ9cCMNtFBGIoYkjjHRUUAfauwxJCipEioijAVRgAUrRVlJLoUFFFFdAKKKKACi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data:image/jpeg;base64,/9j/4AAQSkZJRgABAQAAAQABAAD/2wBDAAkGBwgHBgkIBwgKCgkLDRYPDQwMDRsUFRAWIB0iIiAdHx8kKDQsJCYxJx8fLT0tMTU3Ojo6Iys/RD84QzQ5Ojf/2wBDAQoKCg0MDRoPDxo3JR8lNzc3Nzc3Nzc3Nzc3Nzc3Nzc3Nzc3Nzc3Nzc3Nzc3Nzc3Nzc3Nzc3Nzc3Nzc3Nzc3Nzf/wAARCACdAKYDASIAAhEBAxEB/8QAHAAAAQUBAQEAAAAAAAAAAAAAAAMEBQYHAQII/8QAPBAAAgEDAgQDBgQEBgEFAAAAAQIDAAQRBSEGEjFBE1FhBxQicYGRIzKhsRVCwfAWUmJy0eEzF4Oy0vH/xAAaAQACAwEBAAAAAAAAAAAAAAAAAwIEBQEG/8QALxEAAgIBBAEDAwMCBwAAAAAAAAECAxEEEiExBRMiUUFCoSNxkRQyUmGBscHR8P/aAAwDAQACEQMRAD8A3GiiigAooooAKKKKACiiigAooooAKKKKACiivLNgZ7UAeqKThmjmTnidXXplSCKZ6hqsNgypIru7bgIBsPM1xtJZAkKKZ2OoQXq5hbfGSDS091BblRNKkfMcLzHGaNyxkFyLUUmkqSDKOjD0Oa95FGUB2iuZoroHaKKKACiiigAooooAKKKKACiiigArhNdpG8SSW2ljhfkkZGVWI6EjY0MBB9Stlvls+YmZugAyOmcfaoji2JdV4buJLKV3aIeIngP+YruVOOo9Kgf8Oarp08V7NxDBFFCPx58crIDscc2Qeo60wvtKkvL+G1XjATWa/izSrdRQtGM7/CmB09KruUmuUcXK5JzhqTUhpRv5p0srbBaQzxkk4AHNjbyAznt0paHVk1K5tYXWF2m2jnR/hcjOSp+m64yCD2qEbTuIZ7qTSdM4n9/04piZrmBXaIEZA8QfmOCD6ZqRg0i3j1Kz0h9buPereNp4YoVWMIv5WIKr1PN3Pc0crCJxjjsa65xXb8JloTZtJfliUhzgBT/MT5E9utVjTJdd4ou5b/UboW46RIycob0A7L67k+tXGTh6Cxtn1bwvfL3lVwbl856ZGcdfXG1O9Sgjnk8a3iKZUdSSzfekWOE36bfPeDuXBbooa2HDl6tuzvdSiUE5ERUgdxseu2O9LWdpqscnKZ55N+iW7KfqXwP1NeuG77Uk1prK7WY2zRkqXQ/C2fP71b6ZDT144B3Sk8jW0jnSP8djn/dn+lFO6Ks7URyFFFFSOBRRRQAUVzIppdatp1nn3u+tocdfElVcfc0HUm+h5XKr83HHC0Rw+vWB/wBkob9qZTe0nhGLrq6tj/JDI37LUXKPyMVFr6i/4LbmmN7rGm6eM39/a2w85ZlX96zPif2q2cqywaK8hQLtJyspkPlv0HrWXG8Goais+pu8hdxzEnZR8qrS1PuaS6L9HjJzjuseD6XsOI9G1F+Sw1WyuH6YjmVj9s041a3e80+aCO5e2Zl/8sY+JR1OK+eba95ishESyp0MS8oPlnzxjr6itF4Z4/EFt7tqcU04AASRSCfUHP70uOtW7bNYXyF/jJRjmvksGnaaupwvd2momSKRuVuaE4kZBgMcnOeYA/Sp+ytX9yji1HwriYLiSTkAD+uKgYuOdLwFSC4A8lQY/SnMXF+nyMF8OcE/6B/zU1qtNH70U5aa9dxZKWul2enxTLp9ukCyuXcIMAsepx57CowWrW1/NeQ2rTTGPkHKArEE5xk9thUvDfwTIGXmAPmK8ykhsLvnoT/fypGophbZGafRCMnFNFWj1TWzqDJ/DRPbcgAgE6qRjGNztmrFp8njxh5rF7aQbcspVj9CpIpOe1QNzkBifzKd8jvTiJjygMNx3z+byohZFtv6o44/A/XBr1SUR2pWtCDzHJBhRRRUzgUVyovXeINL0C2941a8jt0/lBOWY+QUbmgCVpCW7toW5ZriKNuuGcA1jHFHtivLnmg4cthbRHb3mdcuf9q9B9azm51W8u52uLuaSeVzlnkYkmpbGTVbfZ9G8U8QJZ26R2c8RkmyOdXB5AMZ+u9fPWslP4xekxq5Nw55izEnLE0naXEk0nJnl9ac3M01pKsbkHmUMpXuDVWenfqOcpcfBpaS11JxhHLGq2l1cRq8dsvKehDAfua9pp90qNzWoZz0JdcD9amLAiSCOWRm+Jc4AqWOnK4UwTjdOdhIwBHTy8znHy3q4tNV9V+TOn5bWN+yS/gqg065J+K2H0kUClU02fI/CjUeWc/rVji09pbQSiZVcsR4ZG5x3HnXiawmjl8NV8T4gqlDnmJ6Aetd/pqF9Bb8n5D/ABfhETDazJsZAPMFc/1p7As6flljH/tCn15HHEYtPgCtKrfjSDfmk6co/wBK7j1OT5Vy2ghETT3Dq0YIRAvN8TEdeg2A3OPTzqNel0tkd2zsrW+V8guFP8IIRqJXmjuFHqIV/wCKcwfxRWU+/wCBnsij+leY51MY8LkQpgAxu+O/UNt6UvHdiRfiVeYgDmAx0PkPSnLx2kf2IzLvMeQXdn4RfOF76WYvbzS85A22x5VYrqR47Dx4yvMgzhjgN6Z7fOsr0TWPcuKobdm+GWHIz8j/AMVq+lyQ31hsA6bqykZBrLshFXOET0MXKenha/uRXLrX1gupJZVQICoAYsCVIye2NjkeVT2k3SahYw3cW6SrkHHrj7bU3uOEtFuGXxrCNlXonMQv2zUxbWsVtEkMEaxxIMKiDAUegqEdLXFe1cvsUpTz7nwKRjalK4Biu1cisLAMKKKKkBWeJIuKr2IxcOz6daIdjNPztJ9ABgfPesxv/ZJxZe3L3N3qlhczPu0ks8hb/wCFbdD8LNGexyPkaS1RbprKUWDKtwR8BbpUY2NRySi+cHzpxP7Pda4Y08ahqM1g8BkEf4MrE5OcdVG21N7PhPUpLM3j6bK0QAI8WQx82fJQCx/Stm4hunlEVteQRgo6y4aTnKsBgHoMf3ioPTb59QurtlGEtJjGQWwBjv65wapXeQlnbXHODSq0uYb5sqWjcFXVwYrqCwgxnlx76/Ih7+IjoHGOux32p9d8IXV9Y3UtxHELiBikaQgJkBtuvcjfGwAbuRU9Z8S2OtPexWEk6vYXUUE0qfCsytJyHlYHJHUg7HbtmvGp6x/B0mtoQJuWV2jDPzhiTzYffJxnGM52pMrbJPD4f+Z2qLjLMTPJFm0zwbS7ieJ+XA5iDn022oiaOUOXuEiI3AZc83XP126d89qX/g13daZ49xfyXV3E7yyZPOqLj4VG+xyTtvgVHaRd2EE5kurWW8mwRHAIwUU7fEd/i77bDuSelbOnuVkG2+V2ZGo07rswljI7MSKJjJe2xEanl8N88zADoCAcb4zUjoXgWtrJqF3dx2zurJZ5ySzbhnGBtjoD5nzGKjLjRjLfiMQXtuksmfFuo0UIgHM7ELt0yQBt2pObWNMlmd5LOaSNU5LeNm5VjVRhBsQTk5Zum579+ylG17IvK+v/AF/qJ2OH9w9sriOC5hadldSVY+G2eXcddvLtTq1mjd+UsvISxXnO2/UZ7ZwPqBUV71p7xsLXT7j41JEkj5w2QRjG3LjIxuem/WpKC/swsDSaaOdAAeVyq9/Ulj0OT+tOfAtwz2PrQQW7GRpYudRmNBLzBmAOM+QBwfpjvXqwtJp91ZW655Tk5xntTe2ubWOEN7kZnO5eQnCnsBj75P0x1KU0yvLzxRCJcDCqTtt1+Zp1cnkzdRUsCV05j4l0tx/t3+Z/5rYeALgyW1zET+RwR9v+qxi93vLCXP5Hz+orUvZlciS9vI89Y1YfQ/8Adef1La8ij1ulju8RB/C/5NCoooq+UAooooAKKKKAGcj41CBFO5Ryw9Nv606JGKq3Ec1lw/errt3NIzfkEXMBkYxgefbbzNMNO9peg38qxeLJaSMcKLleVSfUgkVWVqg2pd5Gem2k0QfEt068UXiyFsc45Ry4yAOvr33qv6lDi5luLSd4Xnx464JV8DY+hxtVx9oVi9/bwavZgsYcxzKP5e4O3b18iDVQspjcyJEsTySeSjJ/SsW/fVc3F9nptI6rdPHd9OB7w/EtuwIAznnAAwC+CASe+MnHTr54rumwzpdTrfWQmjlcmZnk+FyepUeX2r00j2khimjMRABIPakn1JBnLnP9arynOTxIsKmGPZ0xbUI7eG3mWJpfDIKooI59+gHmaq3Dmjaho19Ld3kcXhiPkJWTJGSNwP3/AK1KHVA8+D2IwpxkGnFzeILaQOyqNsMDnJ7UyOosqrlUl/cJs0sZzja3xEc6hKl1ZPA+CHXH9+lUSzlkiebwdJFxbpK1v4qRZZRIx2zuC22FONvqKsBedgYoFaWXOAqAnm8sVWYrbWLO0NxASIzKVwGVmV1O/Kp3B65K9gc7ZFa/g65RjPPRkedUIuEY9i8F3NZrNbzaKju8iyl5YmkkUbYXJ6dv7NOveormUrFpjIIlbKcpwp6nnxjYAYxtjG56mm8h4gtYVJuCYGuAkZVlceK+SeXAwCDkEjoTgUtp8WoWNuXtL2Dwy4eXEqnlIBwWDbZ6jzzW60YW9kwLvUNUnhjfwnmlAVB4KKegG2BsMD6YptexCzlMRkWTHVkzy59M9fnTrT7uZI769u5PEu3xbq7MDj/Mcjbpt9TSE95aTIY7i1Ctj4XQ1manWyqltrJvTQtWZIQ5RN4bDBAJ6VdPZPcD/Ec8Oc5tGP2ZP/tVX0/T5EsriVgcu3IvbHUb1YvZoix8fzIjAgWEh2Of5ohv5VXbdtqsl2aelxDSupPKSf8AubBRRRV4ohRRRQAUUUUAZl7Sn9+1i3tDvFbxjmz/AJm3/YD71nur6THyO0ajkJ7ncE9K0DUZymo3cl1EpkmcsokXoOw36HGPtVb12JEsTclI1GQHVG/lzvgdK8/ZqG72a9VEvSTRzTuKrzhvho6fqNpczC7gPhuV+Eo2QoD9B8OevTaoM+0LU7M+Fp0Gn2Kjf8niN9Scb/SozVdXvtSLw3EzGCGTkgUgArgY698CouTxCgjXd2YIhBO+Tt+nf1FXIQXckLSxwvqXFOJ7riJUXUZbb36NmzKVMaeGAMKRjck52Hkc9RTPSrkNdxTawnu1gqv4pRG5iQegLbYPXI+XWp7SbWCysIbZY0LRoAWKjdu5++aeXSw3MQjlQMB09KzZ62tTeImvDTXKCjuIiSxsBDenSmkkVZuceLLzcu3RTnHb9vSouC6dsoFZ8/5VzVhUQW0AigVUTG6gYqia08k138SqqgEKFJIwCd67S/Xm89D0vRgk2SupWuo3HIsCRwIo3czohP65+lRn8CmLEy32mqx6lrxCa8aRZ3Wr6la6XarEZp35Y/EXC5wTucVoOmeyTVzewnVLi0SyDZmEDHnKjsNhgnpn1rZondXBQhjH7GRqtPpJ2Oy2byUq00s2jl01nSY3IwH8XmZNsZU4OD6il7TSrTxEjTV7SSQ7IkMcjsT6ACtQ1rgLhvUbKSz06OLT7qEBkkQFmPUfFk7jPXvSfBns/uOFNTOrXOoW1yvglAiREEEkbgk+n61N3Xv7+P2RT9DRbG+c/DM9uWXSiLTU0lVMlkHhPE/zAYDPbtS0F/ZyvBFZ3bvJylQTBysgAP0O3rV69qS2+r8GT3LhlubGcNGA2f5wh7dCrZx8qzngvT+fXIhdBvd2jYEhgDnGarOuEp5b7HJUuhya5ReLqe0t7bE7pHGhMjZ2APQd+uB082rx7Fo5r/iLV9XnLMqRCBGJBHxMGIyNtgq/erbpnCumz6arapbpIjfiNHLk5HUA777VZrG2tNPto4LKCK3hG6xxIFH2FW9qU85KdVyhS4Y5Y/opFriJGRZHCmQ4QHqTSopyaZXO0UUV0AooooApPGehXGqajbywTcirC3N+EzZxuBsMVUtR4d1yN3gXTZ7hiq8rRqCpyM4ycDrtvjFbDj0ruKpW6Guye99mhR5G2mGxYwfOeqcFcQaPp/vd/YBURvxHV0fdvTOcb4zUVZabMtxBfXKxiJTlACMsd8bZOMY7/wCmvp6aJJY2jkUMrAgjzFZnq3sula6Mul3yLG7n8KVSAin1B3qN9E0v0yel1FTnm14KilyOXqa616F3LBdu5p/wtwhd8QLfSR3iW4tLt7Vw6FiWTqRv60rxFomkcG6joxv7r3uKSWR7pJMAFRGxUcvXdsfPpWZHx03y+Ebc/J0xeE8sS02ylutNu9VnhZLCBHw5OOeTYKAOvU/piq5dab789xcSXUMAhgWSOI7tLliuAB653+XnVs1viC71bTk0+OGKz093VeSFPyqCpG3lkrVTs7a6vLnAPhjK27sDnlC5JP2DY9QKnGNcX7DOlfO7Ll/5Fy4Nijk1jRfDhRYLUO4kCd8EEk/PNahY6jDepM6DlSOQplu+OprItMubuz09SjyQo8aiRM4wFwAM/MdPU09ttTZuYyu4xGeReYnLetENY6FhLJnTr9SePgn9flW21Ay2syyKCf8AxnOAeqn+/Kn9pq8c2jXNtJKolh5TGGO7KSP6/wBKrEV4JJIE2AIClQuSST1x505vdGultzfWCi4lwRNA2zKPJQD2/wDyl1am2blKKGyrSSTI/iqbxNGvrdtjLynlOx/Mv/FRWhw6baWCX91cSicE45MFUHTBHXP/AFXmO+ivruG2uLUMZJVDMXJ/mBIIPyIpPU9UuZbvEkVkYwpEcZt1JiGdsHHp06elaGgrdicpfQVqbvTW1GjDX7chXAYQy/AI3XBB7HHkRkfMVLW+oRTi4ujKojRuVSenKBufqcj6VnKaot3pUd7qccfNa3KRZjUR86FWIU48iP1NJfxcSXLvbuqwfEI4gchQT8/73ovudcmsCIxyaUVS8uLfUJuaNrcAeFzbDmAOTUvBcRys6wnmVDhmHTPlWeDXfGhEcSt4zxrHIxbY4BwQPPBP3q1WN28cMVhpsIlkjUeLI35EJ3PzNRp1S9R/D/k662kWAHJrtN7VJ1GbiUOx/wAq4ApxWnFtrLQkKKKKkAUUUUAFRPFFzHa8P6hJK5jHu7qG5iDzFSBjG+cntUtULxLw7b8Q2yQXNzd24Qkg20gUnPmCCD9qjLOOOzscZ5My9iWpzprF/oq3LTWvhm6Yyr8ZlJAY83UjYdfOmntb4X1nUeOo59LsJ72OWzRyFXYchIK8xwM43xnO9aNwr7P9E4XvXvrD3qW8dChmuJeY8pIJGAAN8DtVrCgdK4o+3DGu3E90TBtG1FwU028gkiuACBA8bGcHthcAnp2Harevs5vFHNDqCJzAFgUwc+uK0nkXOcDPnQdhVVaKpZbJS1En0Zv/AOnWoH82pRn5g1WOL9OueGbi0t/GSaSZGkyFOAFHT5mtPg4niuHk8CLxEAzGFbBb71VtW1A6vqCTTwIjw8yxZX4lUnf67VVuhpox9vY+ic96clwRXCkF5NEbnUIhFJnESqOnqQT+lXLTJTCSZcKg679CfL0qupDMHaWIln5tznqB2I8xU5pUsrcrYWSPYFCPiX19R6UuhKL4RO6TlyRvG/C7kDXdFXF3ARJNEoBEmDksB5+Y7/vQG1GWUmWXSI5nO5MbsgP0wa1Li3XLvh/TEl02NLiabmVYmXOO/N16Dy75HSshvNQuY5pHlgdRIxZvgwMkk7VYttlTL9J8vsZpNEtTFub/AGOazd6lqllBaPDa6Tp6yeKoiLPNM+CM+bbHHQDzNR4nka6jhgiKBnA3GXO/n2+QqzWFnPNbXN9dwufxmZiq5/C58A57KF6HpgVfdA4Hg5UuJZYwjDI8AhiR/v6faoyc7XjGX+CMlXSssr0GlXcbiQAEDIyP+qvfC/vLWqhWhhjXdlALO57kntUpb6NYW8Yjjt1Cjpuc07gtobdeWFAg9Klp9FOue9spTtUljAqK7RRWmICiiigAooooAKKKKACiiigArhrtcPSgCh8SJY6Vq0Xg+LE0p52HLiPPof3FOGtINUhMjmOG7Rc8zHCv8zVrvrG1v4DDeQrLGezD9vKq3NoCWCG1juHktWBKRyjmKemc7j51m20uDbxwy1CzctueSKjR4nBOBIDgjs3/AHXbnXbDTJMli0p/NAm5J9fL+9qdppR1WVrH3lre3QDxPDQczjsAT+UVZNK0LTdKjC2VrGhHVyMuT5ljvUaqJy5jwSssjHgolrper8V3zXcy+62x2DOpGFHZR3+dWyw4O0q1VfFia4kHV5WO/wBBtVhxXatV6SuDy+WIldJ9cCMNtFBGIoYkjjHRUUAfauwxJCipEioijAVRgAUrRVlJLoUFFFFdAKKKKACi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://uroki.es/images/stories/uroki/uroki.jpg"/>
          <p:cNvSpPr>
            <a:spLocks noChangeAspect="1" noChangeArrowheads="1"/>
          </p:cNvSpPr>
          <p:nvPr/>
        </p:nvSpPr>
        <p:spPr bwMode="auto">
          <a:xfrm>
            <a:off x="155575" y="-1722438"/>
            <a:ext cx="3810000" cy="3600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://uroki.es/images/stories/uroki/uroki.jpg"/>
          <p:cNvSpPr>
            <a:spLocks noChangeAspect="1" noChangeArrowheads="1"/>
          </p:cNvSpPr>
          <p:nvPr/>
        </p:nvSpPr>
        <p:spPr bwMode="auto">
          <a:xfrm>
            <a:off x="155575" y="-1722438"/>
            <a:ext cx="3810000" cy="3600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857232"/>
            <a:ext cx="3186106" cy="928694"/>
          </a:xfrm>
        </p:spPr>
        <p:txBody>
          <a:bodyPr/>
          <a:lstStyle/>
          <a:p>
            <a:r>
              <a:rPr lang="kk-K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kk-KZ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8215370" cy="4389120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Білімділік</a:t>
            </a:r>
            <a:r>
              <a:rPr lang="kk-KZ" b="1" dirty="0" smtClean="0">
                <a:solidFill>
                  <a:srgbClr val="000099"/>
                </a:solidFill>
              </a:rPr>
              <a:t>:</a:t>
            </a:r>
            <a:r>
              <a:rPr lang="kk-KZ" dirty="0" smtClean="0">
                <a:solidFill>
                  <a:srgbClr val="000099"/>
                </a:solidFill>
              </a:rPr>
              <a:t>  Оқушыларды 7 санының құрамын ажыратуға  үйрету, теңдіктер жазуға машықтандыру</a:t>
            </a:r>
          </a:p>
          <a:p>
            <a:r>
              <a:rPr lang="kk-KZ" b="1" dirty="0" smtClean="0">
                <a:solidFill>
                  <a:srgbClr val="FF0000"/>
                </a:solidFill>
              </a:rPr>
              <a:t>Дамытушылық</a:t>
            </a:r>
            <a:r>
              <a:rPr lang="kk-KZ" dirty="0" smtClean="0"/>
              <a:t>: </a:t>
            </a:r>
            <a:r>
              <a:rPr lang="kk-KZ" dirty="0" smtClean="0">
                <a:solidFill>
                  <a:srgbClr val="000099"/>
                </a:solidFill>
              </a:rPr>
              <a:t>Алған білімдерін саралау, санды санға қосуға, саннан санды азайтуға үйрету. Белгісіз санды азайтуға төселдіру. Ойлау, есте сақтау қабілеттерін, ауызша есептеу дағдыларын, логикалық ойлау қабілеттерін дамыту;</a:t>
            </a:r>
          </a:p>
          <a:p>
            <a:r>
              <a:rPr lang="kk-KZ" b="1" dirty="0" smtClean="0">
                <a:solidFill>
                  <a:srgbClr val="FF0000"/>
                </a:solidFill>
              </a:rPr>
              <a:t>Тәрбиелілік</a:t>
            </a:r>
            <a:r>
              <a:rPr lang="kk-KZ" dirty="0" smtClean="0"/>
              <a:t>: </a:t>
            </a:r>
            <a:r>
              <a:rPr lang="kk-KZ" dirty="0" smtClean="0">
                <a:solidFill>
                  <a:srgbClr val="000099"/>
                </a:solidFill>
              </a:rPr>
              <a:t>Еңбекқорлыққа, достыққа, мейірімділікке тәрбиелеу.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27650" name="AutoShape 2" descr="http://3.bp.blogspot.com/-utEqUlzVngY/T2BSkuLoVII/AAAAAAAAC1s/dFZPb60A6Fs/s1600/11%25282%2529.png"/>
          <p:cNvSpPr>
            <a:spLocks noChangeAspect="1" noChangeArrowheads="1"/>
          </p:cNvSpPr>
          <p:nvPr/>
        </p:nvSpPr>
        <p:spPr bwMode="auto">
          <a:xfrm>
            <a:off x="155575" y="-2528888"/>
            <a:ext cx="5276850" cy="527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1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214290"/>
            <a:ext cx="1882601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06175142_sun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14137">
            <a:off x="417997" y="788182"/>
            <a:ext cx="3286999" cy="321468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3000372"/>
            <a:ext cx="6143668" cy="3493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Үлкенге де </a:t>
            </a:r>
            <a:r>
              <a:rPr lang="kk-KZ" sz="40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СІЗ,</a:t>
            </a:r>
          </a:p>
          <a:p>
            <a:pPr algn="ctr">
              <a:buNone/>
            </a:pPr>
            <a:r>
              <a:rPr lang="kk-KZ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Кішіге де </a:t>
            </a:r>
            <a:r>
              <a:rPr lang="kk-KZ" sz="40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</a:p>
          <a:p>
            <a:pPr algn="ctr">
              <a:buNone/>
            </a:pPr>
            <a:r>
              <a:rPr lang="kk-KZ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Сәлем бердік </a:t>
            </a:r>
            <a:r>
              <a:rPr lang="kk-KZ" sz="40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СІЗДЕРГЕ</a:t>
            </a:r>
          </a:p>
          <a:p>
            <a:pPr algn="ctr">
              <a:buNone/>
            </a:pPr>
            <a:r>
              <a:rPr lang="kk-KZ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Құрметпенен </a:t>
            </a:r>
            <a:r>
              <a:rPr lang="kk-KZ" sz="40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БІЗ.</a:t>
            </a:r>
            <a:endParaRPr lang="ru-RU" sz="40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714356"/>
            <a:ext cx="5429287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Психологиялық</a:t>
            </a:r>
            <a:r>
              <a:rPr lang="kk-K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kk-KZ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дайындық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/>
            </a:endParaRPr>
          </a:p>
        </p:txBody>
      </p:sp>
      <p:sp>
        <p:nvSpPr>
          <p:cNvPr id="28674" name="AutoShape 2" descr="http://i.allday.ru/d8/a4/b2/1306175142_sun-4.jpg"/>
          <p:cNvSpPr>
            <a:spLocks noChangeAspect="1" noChangeArrowheads="1"/>
          </p:cNvSpPr>
          <p:nvPr/>
        </p:nvSpPr>
        <p:spPr bwMode="auto">
          <a:xfrm>
            <a:off x="155575" y="-2232025"/>
            <a:ext cx="476250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://i.allday.ru/d8/a4/b2/1306175142_sun-4.jpg"/>
          <p:cNvSpPr>
            <a:spLocks noChangeAspect="1" noChangeArrowheads="1"/>
          </p:cNvSpPr>
          <p:nvPr/>
        </p:nvSpPr>
        <p:spPr bwMode="auto">
          <a:xfrm>
            <a:off x="155575" y="-2232025"/>
            <a:ext cx="476250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714620"/>
            <a:ext cx="8229600" cy="1428760"/>
          </a:xfrm>
        </p:spPr>
        <p:txBody>
          <a:bodyPr>
            <a:normAutofit/>
          </a:bodyPr>
          <a:lstStyle/>
          <a:p>
            <a:r>
              <a:rPr lang="kk-KZ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Үйге берілген 6 санының құрамы бойынша сұрап шығу 0-ден 7-ге дейін оңға және кері санату. Өтілген сандар құрамын анықтау.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428604"/>
            <a:ext cx="52149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Үй тапсырмасын тексеру: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4000504"/>
            <a:ext cx="60007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0 . . . . . .  7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5286388"/>
            <a:ext cx="57150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7 . . . . . . 0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http://school84.centerstart.ru/userfiles/360d90ada58f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1472" y="214290"/>
            <a:ext cx="2428892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65008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Келіңдер, </a:t>
            </a:r>
            <a:r>
              <a:rPr lang="ru-RU" sz="4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бірге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ойланайық!</a:t>
            </a:r>
            <a:endParaRPr lang="ru-RU" sz="4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643050"/>
            <a:ext cx="53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39290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785926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364331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43834" y="178592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57158" y="2571744"/>
            <a:ext cx="1517560" cy="2143139"/>
            <a:chOff x="285720" y="2786059"/>
            <a:chExt cx="1517560" cy="2143139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 flipH="1">
              <a:off x="946024" y="3144346"/>
              <a:ext cx="1143008" cy="5715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380337" y="3120070"/>
              <a:ext cx="1178830" cy="5108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/>
            <p:cNvSpPr/>
            <p:nvPr/>
          </p:nvSpPr>
          <p:spPr>
            <a:xfrm>
              <a:off x="285720" y="4000504"/>
              <a:ext cx="857256" cy="9286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Овал 19"/>
          <p:cNvSpPr/>
          <p:nvPr/>
        </p:nvSpPr>
        <p:spPr>
          <a:xfrm>
            <a:off x="1500166" y="3786190"/>
            <a:ext cx="85725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3500430" y="2357430"/>
            <a:ext cx="2025101" cy="2162931"/>
            <a:chOff x="2118271" y="4052151"/>
            <a:chExt cx="2025101" cy="2162931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2118271" y="4052151"/>
              <a:ext cx="1517560" cy="2143139"/>
              <a:chOff x="285720" y="2786059"/>
              <a:chExt cx="1517560" cy="2143139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 rot="16200000" flipH="1">
                <a:off x="946024" y="3144346"/>
                <a:ext cx="1143008" cy="571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>
                <a:off x="380337" y="3120070"/>
                <a:ext cx="1178830" cy="5108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Овал 27"/>
              <p:cNvSpPr/>
              <p:nvPr/>
            </p:nvSpPr>
            <p:spPr>
              <a:xfrm>
                <a:off x="285720" y="4000504"/>
                <a:ext cx="857256" cy="9286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3286116" y="5286388"/>
              <a:ext cx="857256" cy="9286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071670" y="4357694"/>
            <a:ext cx="2025101" cy="2162931"/>
            <a:chOff x="2118271" y="4052151"/>
            <a:chExt cx="2025101" cy="2162931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2118271" y="4052151"/>
              <a:ext cx="1517560" cy="2143139"/>
              <a:chOff x="285720" y="2786059"/>
              <a:chExt cx="1517560" cy="2143139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 rot="16200000" flipH="1">
                <a:off x="946024" y="3144346"/>
                <a:ext cx="1143008" cy="571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5400000">
                <a:off x="380337" y="3120070"/>
                <a:ext cx="1178830" cy="5108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Овал 35"/>
              <p:cNvSpPr/>
              <p:nvPr/>
            </p:nvSpPr>
            <p:spPr>
              <a:xfrm>
                <a:off x="285720" y="4000504"/>
                <a:ext cx="857256" cy="9286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Овал 32"/>
            <p:cNvSpPr/>
            <p:nvPr/>
          </p:nvSpPr>
          <p:spPr>
            <a:xfrm>
              <a:off x="3286116" y="5286388"/>
              <a:ext cx="857256" cy="9286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429256" y="4143380"/>
            <a:ext cx="2025101" cy="2162931"/>
            <a:chOff x="2118271" y="4052151"/>
            <a:chExt cx="2025101" cy="2162931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2118271" y="4052151"/>
              <a:ext cx="1517560" cy="2143139"/>
              <a:chOff x="285720" y="2786059"/>
              <a:chExt cx="1517560" cy="2143139"/>
            </a:xfrm>
          </p:grpSpPr>
          <p:cxnSp>
            <p:nvCxnSpPr>
              <p:cNvPr id="40" name="Прямая соединительная линия 39"/>
              <p:cNvCxnSpPr/>
              <p:nvPr/>
            </p:nvCxnSpPr>
            <p:spPr>
              <a:xfrm rot="16200000" flipH="1">
                <a:off x="946024" y="3144346"/>
                <a:ext cx="1143008" cy="571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rot="5400000">
                <a:off x="380337" y="3120070"/>
                <a:ext cx="1178830" cy="5108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Овал 41"/>
              <p:cNvSpPr/>
              <p:nvPr/>
            </p:nvSpPr>
            <p:spPr>
              <a:xfrm>
                <a:off x="285720" y="4000504"/>
                <a:ext cx="857256" cy="9286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3286116" y="5286388"/>
              <a:ext cx="857256" cy="9286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929454" y="2357430"/>
            <a:ext cx="2025101" cy="2162931"/>
            <a:chOff x="2118271" y="4052151"/>
            <a:chExt cx="2025101" cy="2162931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118271" y="4052151"/>
              <a:ext cx="1517560" cy="2143139"/>
              <a:chOff x="285720" y="2786059"/>
              <a:chExt cx="1517560" cy="2143139"/>
            </a:xfrm>
          </p:grpSpPr>
          <p:cxnSp>
            <p:nvCxnSpPr>
              <p:cNvPr id="46" name="Прямая соединительная линия 45"/>
              <p:cNvCxnSpPr/>
              <p:nvPr/>
            </p:nvCxnSpPr>
            <p:spPr>
              <a:xfrm rot="16200000" flipH="1">
                <a:off x="946024" y="3144346"/>
                <a:ext cx="1143008" cy="571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rot="5400000">
                <a:off x="380337" y="3120070"/>
                <a:ext cx="1178830" cy="5108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Овал 47"/>
              <p:cNvSpPr/>
              <p:nvPr/>
            </p:nvSpPr>
            <p:spPr>
              <a:xfrm>
                <a:off x="285720" y="4000504"/>
                <a:ext cx="857256" cy="9286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Овал 44"/>
            <p:cNvSpPr/>
            <p:nvPr/>
          </p:nvSpPr>
          <p:spPr>
            <a:xfrm>
              <a:off x="3286116" y="5286388"/>
              <a:ext cx="857256" cy="9286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571472" y="3786190"/>
            <a:ext cx="357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929190" y="3575170"/>
            <a:ext cx="357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287082" y="5572140"/>
            <a:ext cx="357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143768" y="3575170"/>
            <a:ext cx="357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858016" y="5429264"/>
            <a:ext cx="357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http://900igr.net/datai/geometrija/Tretij-priznak-ravenstva-treugolnikov/0007-009-Domashnee-zadan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14290"/>
            <a:ext cx="2357454" cy="1611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74321-s-027.edusite.ru/images/0511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1857388" cy="2357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785794"/>
            <a:ext cx="3071834" cy="785818"/>
          </a:xfrm>
        </p:spPr>
        <p:txBody>
          <a:bodyPr>
            <a:noAutofit/>
          </a:bodyPr>
          <a:lstStyle/>
          <a:p>
            <a:pPr algn="ctr"/>
            <a:r>
              <a:rPr lang="kk-KZ" sz="4800" b="1" dirty="0" smtClean="0">
                <a:solidFill>
                  <a:srgbClr val="FF0000"/>
                </a:solidFill>
              </a:rPr>
              <a:t>Жұмбақ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1571612"/>
            <a:ext cx="685804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Жаңылмастан  жетеуі</a:t>
            </a:r>
            <a:endParaRPr lang="ru-RU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/>
            </a:endParaRPr>
          </a:p>
          <a:p>
            <a:r>
              <a:rPr lang="kk-KZ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Кезек қызмет етеді.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/>
            </a:endParaRPr>
          </a:p>
        </p:txBody>
      </p:sp>
      <p:sp>
        <p:nvSpPr>
          <p:cNvPr id="30722" name="AutoShape 2" descr="http://cambodia50.narod.ru/pages/im2/zvon.jpg"/>
          <p:cNvSpPr>
            <a:spLocks noChangeAspect="1" noChangeArrowheads="1"/>
          </p:cNvSpPr>
          <p:nvPr/>
        </p:nvSpPr>
        <p:spPr bwMode="auto">
          <a:xfrm>
            <a:off x="8929718" y="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4429132"/>
            <a:ext cx="4830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Аптаның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күні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2" name="Picture 4" descr="http://www.dreamstime.com/person-holding-question-mark-thumb55059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000372"/>
            <a:ext cx="6357982" cy="3643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57422" y="714356"/>
            <a:ext cx="62865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«Әліппе серігіне</a:t>
            </a:r>
            <a:r>
              <a:rPr lang="ru-RU" sz="5400" b="1" cap="none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kk-KZ" sz="5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шолу</a:t>
            </a:r>
            <a:endParaRPr lang="ru-RU" sz="5400" b="1" cap="none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8" name="Picture 4" descr="http://s.flip.kz/prod/270/269981_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2714644" cy="3447168"/>
          </a:xfrm>
          <a:prstGeom prst="rect">
            <a:avLst/>
          </a:prstGeom>
          <a:noFill/>
        </p:spPr>
      </p:pic>
      <p:pic>
        <p:nvPicPr>
          <p:cNvPr id="11266" name="Picture 2" descr="http://www.bookcity.kz/pics/97860128245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81732">
            <a:off x="889847" y="3349406"/>
            <a:ext cx="2405066" cy="30384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4071942"/>
            <a:ext cx="63579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Бір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аптада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r>
              <a:rPr lang="ru-RU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өлеңі</a:t>
            </a:r>
            <a:endParaRPr lang="ru-RU" sz="54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72560" cy="642942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1-кү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ДҮЙСЕНБІНІҢ 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тапсырмасы:</a:t>
            </a:r>
            <a:b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4983179"/>
          </a:xfrm>
        </p:spPr>
        <p:txBody>
          <a:bodyPr>
            <a:normAutofit lnSpcReduction="10000"/>
          </a:bodyPr>
          <a:lstStyle/>
          <a:p>
            <a:pPr algn="ctr"/>
            <a:r>
              <a:rPr lang="kk-KZ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№1 сұраққа жауап бер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arenR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Барлығы 7 гүл. Олардың сарысы 4,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қызылы 3. Оң жақта -2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Сол жақта -5</a:t>
            </a:r>
          </a:p>
          <a:p>
            <a:pPr marL="514350" indent="-514350"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2) Азайғышы 7 болатын немесе айырма құруға болады. (Ауызша орындалады.)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MP900427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32439">
            <a:off x="1371845" y="3265873"/>
            <a:ext cx="714380" cy="1105581"/>
          </a:xfrm>
          <a:prstGeom prst="rect">
            <a:avLst/>
          </a:prstGeom>
        </p:spPr>
      </p:pic>
      <p:pic>
        <p:nvPicPr>
          <p:cNvPr id="7" name="Рисунок 6" descr="MP900427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984">
            <a:off x="2641890" y="3316398"/>
            <a:ext cx="714380" cy="1109569"/>
          </a:xfrm>
          <a:prstGeom prst="rect">
            <a:avLst/>
          </a:prstGeom>
        </p:spPr>
      </p:pic>
      <p:pic>
        <p:nvPicPr>
          <p:cNvPr id="8" name="Рисунок 7" descr="MP9004277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2857496"/>
            <a:ext cx="571504" cy="1214446"/>
          </a:xfrm>
          <a:prstGeom prst="rect">
            <a:avLst/>
          </a:prstGeom>
        </p:spPr>
      </p:pic>
      <p:pic>
        <p:nvPicPr>
          <p:cNvPr id="9" name="Рисунок 8" descr="MP9004277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76595">
            <a:off x="524478" y="2895396"/>
            <a:ext cx="829418" cy="1361108"/>
          </a:xfrm>
          <a:prstGeom prst="rect">
            <a:avLst/>
          </a:prstGeom>
        </p:spPr>
      </p:pic>
      <p:pic>
        <p:nvPicPr>
          <p:cNvPr id="10244" name="Picture 4" descr="Просмотреть подробност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3214686"/>
            <a:ext cx="107157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Просмотреть подробност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214686"/>
            <a:ext cx="1071570" cy="1071570"/>
          </a:xfrm>
          <a:prstGeom prst="rect">
            <a:avLst/>
          </a:prstGeom>
          <a:noFill/>
        </p:spPr>
      </p:pic>
      <p:pic>
        <p:nvPicPr>
          <p:cNvPr id="15" name="Picture 4" descr="Просмотреть подробност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214686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415</Words>
  <Application>Microsoft Office PowerPoint</Application>
  <PresentationFormat>Экран (4:3)</PresentationFormat>
  <Paragraphs>117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Тема Office</vt:lpstr>
      <vt:lpstr>Поток</vt:lpstr>
      <vt:lpstr>Справедливость</vt:lpstr>
      <vt:lpstr>Эркер</vt:lpstr>
      <vt:lpstr>Слайд 1</vt:lpstr>
      <vt:lpstr>      Сабақтың тақырыбы:</vt:lpstr>
      <vt:lpstr>Мақсаты:</vt:lpstr>
      <vt:lpstr>Слайд 4</vt:lpstr>
      <vt:lpstr>Слайд 5</vt:lpstr>
      <vt:lpstr>Слайд 6</vt:lpstr>
      <vt:lpstr>Жұмбақ</vt:lpstr>
      <vt:lpstr>Слайд 8</vt:lpstr>
      <vt:lpstr>1-күн ДҮЙСЕНБІНІҢ  тапсырмасы: </vt:lpstr>
      <vt:lpstr>2-күн Сейсенбінің тапсырмасы</vt:lpstr>
      <vt:lpstr>3-күн Сәрсенбінің тапсырмасы</vt:lpstr>
      <vt:lpstr>4-күн Бейсенбінің тапсырмасы: Орындықтардың нөмірлерін анықта.</vt:lpstr>
      <vt:lpstr>Дәптермен жұмыс</vt:lpstr>
      <vt:lpstr>Слайд 14</vt:lpstr>
      <vt:lpstr> 5-күн Жұманың тапсырмасы: математикалық  жұмбақ  </vt:lpstr>
      <vt:lpstr>Слайд 16</vt:lpstr>
      <vt:lpstr>6-күн Сенбінің тапсырмасы</vt:lpstr>
      <vt:lpstr>Сабақты қорытындылау</vt:lpstr>
      <vt:lpstr>Слайд 19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teacher</cp:lastModifiedBy>
  <cp:revision>32</cp:revision>
  <dcterms:created xsi:type="dcterms:W3CDTF">2012-11-20T01:31:34Z</dcterms:created>
  <dcterms:modified xsi:type="dcterms:W3CDTF">2012-11-21T08:52:59Z</dcterms:modified>
</cp:coreProperties>
</file>