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57" r:id="rId5"/>
    <p:sldId id="260" r:id="rId6"/>
    <p:sldId id="266" r:id="rId7"/>
    <p:sldId id="258" r:id="rId8"/>
    <p:sldId id="264" r:id="rId9"/>
    <p:sldId id="259"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12.09.2012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12.09.2012</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ru.wikipedia.org/wiki/1912_%D0%B3%D0%BE%D0%B4" TargetMode="External"/><Relationship Id="rId7" Type="http://schemas.openxmlformats.org/officeDocument/2006/relationships/image" Target="../media/image3.jpeg"/><Relationship Id="rId2" Type="http://schemas.openxmlformats.org/officeDocument/2006/relationships/hyperlink" Target="http://ru.wikipedia.org/wiki/%D0%9A%D0%B0%D0%B7%D0%B0%D1%85%D1%81%D0%BA%D0%B8%D0%B9_%D0%B0%D0%BB%D1%84%D0%B0%D0%B2%D0%B8%D1%82#.D0.90.D1.80.D0.B0.D0.B1.D1.81.D0.BA.D0.BE.D0.B5_.D0.BF.D0.B8.D1.81.D1.8C.D0.BC.D0.BE" TargetMode="External"/><Relationship Id="rId1" Type="http://schemas.openxmlformats.org/officeDocument/2006/relationships/slideLayout" Target="../slideLayouts/slideLayout2.xml"/><Relationship Id="rId6" Type="http://schemas.openxmlformats.org/officeDocument/2006/relationships/hyperlink" Target="http://ru.wikipedia.org/wiki/%D0%98%D1%80%D0%B0%D0%BD" TargetMode="External"/><Relationship Id="rId5" Type="http://schemas.openxmlformats.org/officeDocument/2006/relationships/hyperlink" Target="http://ru.wikipedia.org/wiki/%D0%90%D1%84%D0%B3%D0%B0%D0%BD%D0%B8%D1%81%D1%82%D0%B0%D0%BD" TargetMode="External"/><Relationship Id="rId4" Type="http://schemas.openxmlformats.org/officeDocument/2006/relationships/hyperlink" Target="http://ru.wikipedia.org/wiki/%D0%9A%D0%B8%D1%82%D0%B0%D0%B9"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ru.wikipedia.org/wiki/1895_%D0%B3%D0%BE%D0%B4" TargetMode="External"/><Relationship Id="rId13" Type="http://schemas.openxmlformats.org/officeDocument/2006/relationships/hyperlink" Target="http://ru.wikipedia.org/wiki/%D0%9A%D0%B0%D1%80%D0%BA%D0%B0%D1%80%D0%B0%D0%BB%D0%B8%D0%BD%D1%81%D0%BA" TargetMode="External"/><Relationship Id="rId3" Type="http://schemas.openxmlformats.org/officeDocument/2006/relationships/hyperlink" Target="http://ru.wikipedia.org/wiki/1872_%D0%B3%D0%BE%D0%B4" TargetMode="External"/><Relationship Id="rId7" Type="http://schemas.openxmlformats.org/officeDocument/2006/relationships/hyperlink" Target="http://ru.wikipedia.org/wiki/%D0%98%D0%B1%D1%80%D0%B0%D0%B9_%D0%90%D0%BB%D1%82%D1%8B%D0%BD%D1%81%D0%B0%D1%80%D0%B8%D0%BD" TargetMode="External"/><Relationship Id="rId12" Type="http://schemas.openxmlformats.org/officeDocument/2006/relationships/hyperlink" Target="http://ru.wikipedia.org/wiki/%D0%9A%D1%83%D1%81%D1%82%D0%B0%D0%BD%D0%B0%D0%B9" TargetMode="External"/><Relationship Id="rId2" Type="http://schemas.openxmlformats.org/officeDocument/2006/relationships/hyperlink" Target="http://ru.wikipedia.org/wiki/5_%D1%81%D0%B5%D0%BD%D1%82%D1%8F%D0%B1%D1%80%D1%8F" TargetMode="External"/><Relationship Id="rId1" Type="http://schemas.openxmlformats.org/officeDocument/2006/relationships/slideLayout" Target="../slideLayouts/slideLayout2.xml"/><Relationship Id="rId6" Type="http://schemas.openxmlformats.org/officeDocument/2006/relationships/hyperlink" Target="http://ru.wikipedia.org/wiki/%D0%9E%D1%80%D0%B5%D0%BD%D0%B1%D1%83%D1%80%D0%B3" TargetMode="External"/><Relationship Id="rId11" Type="http://schemas.openxmlformats.org/officeDocument/2006/relationships/hyperlink" Target="http://ru.wikipedia.org/wiki/%D0%90%D0%BA%D1%82%D1%8E%D0%B1%D0%B8%D0%BD%D1%81%D0%BA" TargetMode="External"/><Relationship Id="rId5" Type="http://schemas.openxmlformats.org/officeDocument/2006/relationships/hyperlink" Target="http://ru.wikipedia.org/wiki/%D0%A1%D0%B8%D0%B1%D0%B8%D1%80%D1%8C" TargetMode="External"/><Relationship Id="rId10" Type="http://schemas.openxmlformats.org/officeDocument/2006/relationships/hyperlink" Target="http://ru.wikipedia.org/wiki/1909_%D0%B3%D0%BE%D0%B4" TargetMode="External"/><Relationship Id="rId4" Type="http://schemas.openxmlformats.org/officeDocument/2006/relationships/hyperlink" Target="http://ru.wikipedia.org/wiki/%D0%9F%D0%BE%D0%BB%D0%BA%D0%BE%D0%B2%D0%BD%D0%B8%D0%BA" TargetMode="External"/><Relationship Id="rId9" Type="http://schemas.openxmlformats.org/officeDocument/2006/relationships/hyperlink" Target="http://ru.wikipedia.org/wiki/1895" TargetMode="External"/><Relationship Id="rId14" Type="http://schemas.openxmlformats.org/officeDocument/2006/relationships/image" Target="../media/image4.jpeg"/></Relationships>
</file>

<file path=ppt/slides/_rels/slide4.xml.rels><?xml version="1.0" encoding="UTF-8" standalone="yes"?>
<Relationships xmlns="http://schemas.openxmlformats.org/package/2006/relationships"><Relationship Id="rId8" Type="http://schemas.openxmlformats.org/officeDocument/2006/relationships/hyperlink" Target="http://ru.wikipedia.org/wiki/1913_%D0%B3%D0%BE%D0%B4" TargetMode="External"/><Relationship Id="rId13" Type="http://schemas.openxmlformats.org/officeDocument/2006/relationships/hyperlink" Target="http://ru.wikipedia.org/w/index.php?title=%D0%9A%D0%B0%D0%B7%D0%B0%D1%85_%28%D0%B3%D0%B0%D0%B7%D0%B5%D1%82%D0%B0%29&amp;action=edit&amp;redlink=1" TargetMode="External"/><Relationship Id="rId3" Type="http://schemas.openxmlformats.org/officeDocument/2006/relationships/hyperlink" Target="http://ru.wikipedia.org/wiki/%D0%9E%D0%BC%D1%81%D0%BA" TargetMode="External"/><Relationship Id="rId7" Type="http://schemas.openxmlformats.org/officeDocument/2006/relationships/hyperlink" Target="http://ru.wikipedia.org/wiki/1907_%D0%B3%D0%BE%D0%B4" TargetMode="External"/><Relationship Id="rId12" Type="http://schemas.openxmlformats.org/officeDocument/2006/relationships/hyperlink" Target="http://ru.wikipedia.org/wiki/%D0%9E%D1%80%D0%B5%D0%BD%D0%B1%D1%83%D1%80%D0%B3" TargetMode="External"/><Relationship Id="rId2" Type="http://schemas.openxmlformats.org/officeDocument/2006/relationships/hyperlink" Target="http://ru.wikipedia.org/wiki/%D0%9A%D1%83%D1%81%D1%82%D0%B0%D0%BD%D0%B0%D0%B9" TargetMode="External"/><Relationship Id="rId1" Type="http://schemas.openxmlformats.org/officeDocument/2006/relationships/slideLayout" Target="../slideLayouts/slideLayout2.xml"/><Relationship Id="rId6" Type="http://schemas.openxmlformats.org/officeDocument/2006/relationships/hyperlink" Target="http://ru.wikipedia.org/wiki/1905_%D0%B3%D0%BE%D0%B4" TargetMode="External"/><Relationship Id="rId11" Type="http://schemas.openxmlformats.org/officeDocument/2006/relationships/hyperlink" Target="http://ru.wikipedia.org/wiki/%D0%9C%D0%B8%D1%80%D0%B6%D0%B0%D0%BA%D0%B8%D0%BF_%D0%94%D1%83%D0%BB%D0%B0%D1%82%D0%BE%D0%B2" TargetMode="External"/><Relationship Id="rId5" Type="http://schemas.openxmlformats.org/officeDocument/2006/relationships/hyperlink" Target="http://ru.wikipedia.org/wiki/1909_%D0%B3%D0%BE%D0%B4" TargetMode="External"/><Relationship Id="rId10" Type="http://schemas.openxmlformats.org/officeDocument/2006/relationships/hyperlink" Target="http://ru.wikipedia.org/wiki/%D0%90%D0%BB%D0%B8%D1%85%D0%B0%D0%BD_%D0%91%D1%83%D0%BA%D0%B5%D0%B9%D1%85%D0%B0%D0%BD%D0%BE%D0%B2" TargetMode="External"/><Relationship Id="rId4" Type="http://schemas.openxmlformats.org/officeDocument/2006/relationships/hyperlink" Target="http://ru.wikipedia.org/wiki/%D0%9A%D0%B0%D1%80%D0%BA%D0%B0%D1%80%D0%B0%D0%BB%D0%B8%D0%BD%D1%81%D0%BA" TargetMode="External"/><Relationship Id="rId9" Type="http://schemas.openxmlformats.org/officeDocument/2006/relationships/hyperlink" Target="http://ru.wikipedia.org/wiki/%D0%93%D0%BE%D1%81%D1%83%D0%B4%D0%B0%D1%80%D1%81%D1%82%D0%B2%D0%B5%D0%BD%D0%BD%D0%B0%D1%8F_%D0%94%D1%83%D0%BC%D0%B0_%D0%A0%D0%BE%D1%81%D1%81%D0%B8%D0%B9%D1%81%D0%BA%D0%BE%D0%B9_%D0%B8%D0%BC%D0%BF%D0%B5%D1%80%D0%B8%D0%B8"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ru.wikipedia.org/wiki/1919_%D0%B3%D0%BE%D0%B4" TargetMode="External"/><Relationship Id="rId13" Type="http://schemas.openxmlformats.org/officeDocument/2006/relationships/hyperlink" Target="http://ru.wikipedia.org/wiki/%D0%9C%D0%B0%D0%BA%D1%81%D0%B8%D0%BC_%D0%93%D0%BE%D1%80%D1%8C%D0%BA%D0%B8%D0%B9" TargetMode="External"/><Relationship Id="rId18" Type="http://schemas.openxmlformats.org/officeDocument/2006/relationships/hyperlink" Target="http://ru.wikipedia.org/wiki/1988_%D0%B3%D0%BE%D0%B4" TargetMode="External"/><Relationship Id="rId3" Type="http://schemas.openxmlformats.org/officeDocument/2006/relationships/hyperlink" Target="http://ru.wikipedia.org/wiki/1917_%D0%B3%D0%BE%D0%B4" TargetMode="External"/><Relationship Id="rId7" Type="http://schemas.openxmlformats.org/officeDocument/2006/relationships/hyperlink" Target="http://ru.wikipedia.org/wiki/4_%D0%B0%D0%BF%D1%80%D0%B5%D0%BB%D1%8F" TargetMode="External"/><Relationship Id="rId12" Type="http://schemas.openxmlformats.org/officeDocument/2006/relationships/hyperlink" Target="http://ru.wikipedia.org/wiki/%D0%9F%D0%B5%D1%88%D0%BA%D0%BE%D0%B2%D0%B0,_%D0%95%D0%BA%D0%B0%D1%82%D0%B5%D1%80%D0%B8%D0%BD%D0%B0_%D0%9F%D0%B0%D0%B2%D0%BB%D0%BE%D0%B2%D0%BD%D0%B0" TargetMode="External"/><Relationship Id="rId17" Type="http://schemas.openxmlformats.org/officeDocument/2006/relationships/hyperlink" Target="http://ru.wikipedia.org/wiki/%D0%92%D1%80%D0%B0%D0%B3_%D0%BD%D0%B0%D1%80%D0%BE%D0%B4%D0%B0" TargetMode="External"/><Relationship Id="rId2" Type="http://schemas.openxmlformats.org/officeDocument/2006/relationships/hyperlink" Target="http://ru.wikipedia.org/wiki/1918_%D0%B3%D0%BE%D0%B4" TargetMode="External"/><Relationship Id="rId16" Type="http://schemas.openxmlformats.org/officeDocument/2006/relationships/hyperlink" Target="http://ru.wikipedia.org/wiki/1937_%D0%B3%D0%BE%D0%B4" TargetMode="External"/><Relationship Id="rId1" Type="http://schemas.openxmlformats.org/officeDocument/2006/relationships/slideLayout" Target="../slideLayouts/slideLayout2.xml"/><Relationship Id="rId6" Type="http://schemas.openxmlformats.org/officeDocument/2006/relationships/hyperlink" Target="http://ru.wikipedia.org/wiki/%D0%92%D0%A6%D0%98%D0%9A" TargetMode="External"/><Relationship Id="rId11" Type="http://schemas.openxmlformats.org/officeDocument/2006/relationships/hyperlink" Target="http://ru.wikipedia.org/wiki/1934_%D0%B3%D0%BE%D0%B4" TargetMode="External"/><Relationship Id="rId5" Type="http://schemas.openxmlformats.org/officeDocument/2006/relationships/hyperlink" Target="http://ru.wikipedia.org/wiki/%D0%90%D0%BB%D0%B0%D1%88-%D0%9E%D1%80%D0%B4%D0%B0" TargetMode="External"/><Relationship Id="rId15" Type="http://schemas.openxmlformats.org/officeDocument/2006/relationships/hyperlink" Target="http://ru.wikipedia.org/wiki/%D0%90%D0%BB%D0%BC%D0%B0-%D0%90%D1%82%D0%B0" TargetMode="External"/><Relationship Id="rId10" Type="http://schemas.openxmlformats.org/officeDocument/2006/relationships/hyperlink" Target="http://ru.wikipedia.org/wiki/%D0%9D%D0%B0%D1%80%D0%BE%D0%B4%D0%BD%D1%8B%D0%B9_%D0%BA%D0%BE%D0%BC%D0%B8%D1%81%D1%81%D0%B0%D1%80%D0%B8%D0%B0%D1%82_%D0%B2%D0%BD%D1%83%D1%82%D1%80%D0%B5%D0%BD%D0%BD%D0%B8%D1%85_%D0%B4%D0%B5%D0%BB_%D0%A1%D0%A1%D0%A1%D0%A0" TargetMode="External"/><Relationship Id="rId4" Type="http://schemas.openxmlformats.org/officeDocument/2006/relationships/hyperlink" Target="http://ru.wikipedia.org/wiki/%D0%9F%D0%B0%D1%80%D1%82%D0%B8%D1%8F_%D0%90%D0%BB%D0%B0%D1%88" TargetMode="External"/><Relationship Id="rId9" Type="http://schemas.openxmlformats.org/officeDocument/2006/relationships/hyperlink" Target="http://ru.wikipedia.org/wiki/1929_%D0%B3%D0%BE%D0%B4" TargetMode="External"/><Relationship Id="rId14" Type="http://schemas.openxmlformats.org/officeDocument/2006/relationships/hyperlink" Target="http://ru.wikipedia.org/wiki/%D0%9C%D0%B5%D0%B6%D0%B4%D1%83%D0%BD%D0%B0%D1%80%D0%BE%D0%B4%D0%BD%D1%8B%D0%B9_%D0%9A%D0%BE%D0%BC%D0%B8%D1%82%D0%B5%D1%82_%D0%9A%D1%80%D0%B0%D1%81%D0%BD%D0%BE%D0%B3%D0%BE_%D0%9A%D1%80%D0%B5%D1%81%D1%82%D0%B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hyperlink" Target="http://ru.wikipedia.org/wiki/%D0%9B%D0%B0%D1%82%D0%B8%D0%BD%D0%B8%D0%B7%D0%B0%D1%86%D0%B8%D1%8F" TargetMode="External"/><Relationship Id="rId7" Type="http://schemas.openxmlformats.org/officeDocument/2006/relationships/image" Target="../media/image8.jpeg"/><Relationship Id="rId2" Type="http://schemas.openxmlformats.org/officeDocument/2006/relationships/hyperlink" Target="http://ru.wikipedia.org/wiki/%D0%9F%D0%BE%D0%BB%D0%B8%D0%B2%D0%B0%D0%BD%D0%BE%D0%B2_%D0%95%D0%B2%D0%B3%D0%B5%D0%BD%D0%B8%D0%B9_%D0%94%D0%BC%D0%B8%D1%82%D1%80%D0%B8%D0%B5%D0%B2%D0%B8%D1%87" TargetMode="External"/><Relationship Id="rId1" Type="http://schemas.openxmlformats.org/officeDocument/2006/relationships/slideLayout" Target="../slideLayouts/slideLayout2.xml"/><Relationship Id="rId6" Type="http://schemas.openxmlformats.org/officeDocument/2006/relationships/hyperlink" Target="http://ru.wikipedia.org/wiki/1940" TargetMode="External"/><Relationship Id="rId5" Type="http://schemas.openxmlformats.org/officeDocument/2006/relationships/hyperlink" Target="http://ru.wikipedia.org/wiki/%D0%9A%D0%B8%D1%80%D0%B8%D0%BB%D0%BB%D0%B8%D0%B7%D0%B0%D1%86%D0%B8%D1%8F" TargetMode="External"/><Relationship Id="rId4" Type="http://schemas.openxmlformats.org/officeDocument/2006/relationships/hyperlink" Target="http://ru.wikipedia.org/wiki/1928"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ru.wikipedia.org/wiki/1914" TargetMode="External"/><Relationship Id="rId3" Type="http://schemas.openxmlformats.org/officeDocument/2006/relationships/hyperlink" Target="http://ru.wikipedia.org/wiki/1911_%D0%B3%D0%BE%D0%B4" TargetMode="External"/><Relationship Id="rId7" Type="http://schemas.openxmlformats.org/officeDocument/2006/relationships/hyperlink" Target="http://ru.wikipedia.org/wiki/1912" TargetMode="External"/><Relationship Id="rId2" Type="http://schemas.openxmlformats.org/officeDocument/2006/relationships/hyperlink" Target="http://ru.wikipedia.org/wiki/1909" TargetMode="External"/><Relationship Id="rId1" Type="http://schemas.openxmlformats.org/officeDocument/2006/relationships/slideLayout" Target="../slideLayouts/slideLayout2.xml"/><Relationship Id="rId6" Type="http://schemas.openxmlformats.org/officeDocument/2006/relationships/hyperlink" Target="http://ru.wikipedia.org/wiki/1926_%D0%B3%D0%BE%D0%B4" TargetMode="External"/><Relationship Id="rId5" Type="http://schemas.openxmlformats.org/officeDocument/2006/relationships/hyperlink" Target="http://ru.wikipedia.org/wiki/1926" TargetMode="External"/><Relationship Id="rId10" Type="http://schemas.openxmlformats.org/officeDocument/2006/relationships/hyperlink" Target="http://ru.wikipedia.org/wiki/1928" TargetMode="External"/><Relationship Id="rId4" Type="http://schemas.openxmlformats.org/officeDocument/2006/relationships/hyperlink" Target="http://ru.wikipedia.org/wiki/1923_%D0%B3%D0%BE%D0%B4" TargetMode="External"/><Relationship Id="rId9" Type="http://schemas.openxmlformats.org/officeDocument/2006/relationships/hyperlink" Target="http://ru.wikipedia.org/wiki/1924"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ru.wikipedia.org/wiki/2004" TargetMode="External"/><Relationship Id="rId3" Type="http://schemas.openxmlformats.org/officeDocument/2006/relationships/hyperlink" Target="http://ru.wikipedia.org/wiki/%D0%9A%D0%B0%D0%B7%D0%B0%D1%85%D1%81%D1%82%D0%B0%D0%BD" TargetMode="External"/><Relationship Id="rId7" Type="http://schemas.openxmlformats.org/officeDocument/2006/relationships/hyperlink" Target="http://ru.wikipedia.org/wiki/2000" TargetMode="External"/><Relationship Id="rId2" Type="http://schemas.openxmlformats.org/officeDocument/2006/relationships/hyperlink" Target="http://ru.wikipedia.org/wiki/%D0%9F%D0%BE%D1%87%D1%82%D0%BE%D0%B2%D0%B0%D1%8F_%D0%BC%D0%B0%D1%80%D0%BA%D0%B0" TargetMode="External"/><Relationship Id="rId1" Type="http://schemas.openxmlformats.org/officeDocument/2006/relationships/slideLayout" Target="../slideLayouts/slideLayout2.xml"/><Relationship Id="rId6" Type="http://schemas.openxmlformats.org/officeDocument/2006/relationships/hyperlink" Target="http://ru.wikipedia.org/wiki/%D0%9C%D0%B8%D1%85%D0%B5%D0%BB%D1%8C_%28%D0%BA%D0%B0%D1%82%D0%B0%D0%BB%D0%BE%D0%B3_%D0%BC%D0%B0%D1%80%D0%BE%D0%BA%29" TargetMode="External"/><Relationship Id="rId11" Type="http://schemas.openxmlformats.org/officeDocument/2006/relationships/image" Target="../media/image9.jpeg"/><Relationship Id="rId5" Type="http://schemas.openxmlformats.org/officeDocument/2006/relationships/hyperlink" Target="http://ru.wikipedia.org/wiki/%D0%A2%D0%B5%D0%BD%D0%B3%D0%B5" TargetMode="External"/><Relationship Id="rId10" Type="http://schemas.openxmlformats.org/officeDocument/2006/relationships/hyperlink" Target="http://ru.wikipedia.org/wiki/2005_%D0%B3%D0%BE%D0%B4" TargetMode="External"/><Relationship Id="rId4" Type="http://schemas.openxmlformats.org/officeDocument/2006/relationships/hyperlink" Target="http://ru.wikipedia.org/wiki/2005" TargetMode="External"/><Relationship Id="rId9" Type="http://schemas.openxmlformats.org/officeDocument/2006/relationships/hyperlink" Target="http://ru.wikipedia.org/wiki/%D0%9A%D0%BE%D1%81%D1%82%D0%B0%D0%BD%D0%B0%D0%B9%D1%81%D0%BA%D0%B8%D0%B9_%D0%B3%D0%BE%D1%81%D1%83%D0%B4%D0%B0%D1%80%D1%81%D1%82%D0%B2%D0%B5%D0%BD%D0%BD%D1%8B%D0%B9_%D1%83%D0%BD%D0%B8%D0%B2%D0%B5%D1%80%D1%81%D0%B8%D1%82%D0%B5%D1%8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2285992"/>
            <a:ext cx="7772400" cy="1143008"/>
          </a:xfrm>
        </p:spPr>
        <p:txBody>
          <a:bodyPr>
            <a:normAutofit fontScale="90000"/>
          </a:bodyPr>
          <a:lstStyle/>
          <a:p>
            <a:r>
              <a:rPr lang="ru-RU" sz="6000" b="1" i="1" dirty="0" err="1" smtClean="0"/>
              <a:t>Ахмет</a:t>
            </a:r>
            <a:r>
              <a:rPr lang="ru-RU" sz="6000" b="1" i="1" dirty="0" smtClean="0"/>
              <a:t> </a:t>
            </a:r>
            <a:r>
              <a:rPr lang="ru-RU" sz="6000" b="1" i="1" dirty="0" err="1" smtClean="0"/>
              <a:t>Байтурсынов</a:t>
            </a:r>
            <a:endParaRPr lang="ru-RU" sz="6000" b="1"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86874" cy="6500858"/>
          </a:xfrm>
        </p:spPr>
        <p:txBody>
          <a:bodyPr>
            <a:normAutofit/>
          </a:bodyPr>
          <a:lstStyle/>
          <a:p>
            <a:pPr lvl="6"/>
            <a:r>
              <a:rPr lang="ru-RU" sz="2000" b="1" i="1" dirty="0" err="1" smtClean="0"/>
              <a:t>Ахмет</a:t>
            </a:r>
            <a:r>
              <a:rPr lang="ru-RU" sz="2000" b="1" i="1" dirty="0" smtClean="0"/>
              <a:t> </a:t>
            </a:r>
            <a:r>
              <a:rPr lang="ru-RU" sz="2000" b="1" i="1" dirty="0" err="1" smtClean="0"/>
              <a:t>Байтурсынов</a:t>
            </a:r>
            <a:r>
              <a:rPr lang="ru-RU" sz="2000" b="1" i="1" dirty="0" smtClean="0"/>
              <a:t> </a:t>
            </a:r>
            <a:r>
              <a:rPr lang="ru-RU" sz="2000" i="1" dirty="0" smtClean="0"/>
              <a:t> — казахский общественный и государственный деятель, просветитель, ученый-лингвист, литературовед, тюрколог, переводчик.</a:t>
            </a:r>
          </a:p>
          <a:p>
            <a:pPr lvl="6"/>
            <a:r>
              <a:rPr lang="ru-RU" sz="2000" i="1" dirty="0" err="1" smtClean="0"/>
              <a:t>Байтурсынов</a:t>
            </a:r>
            <a:r>
              <a:rPr lang="ru-RU" sz="2000" i="1" dirty="0" smtClean="0"/>
              <a:t> был блестящим литератором, педагогом, лингвистом. Он реформировал </a:t>
            </a:r>
            <a:r>
              <a:rPr lang="ru-RU" sz="2000" i="1" dirty="0" smtClean="0">
                <a:hlinkClick r:id="rId2" tooltip="Казахский алфавит"/>
              </a:rPr>
              <a:t>казахскую письменность</a:t>
            </a:r>
            <a:r>
              <a:rPr lang="ru-RU" sz="2000" i="1" dirty="0" smtClean="0"/>
              <a:t> на основе арабской графики, дав возможность пользоваться ею миллионам казахов, живущих за границей. В </a:t>
            </a:r>
            <a:r>
              <a:rPr lang="ru-RU" sz="2000" i="1" dirty="0" smtClean="0">
                <a:hlinkClick r:id="rId3" tooltip="1912 год"/>
              </a:rPr>
              <a:t>1912 году</a:t>
            </a:r>
            <a:r>
              <a:rPr lang="ru-RU" sz="2000" i="1" dirty="0" smtClean="0"/>
              <a:t> </a:t>
            </a:r>
            <a:r>
              <a:rPr lang="ru-RU" sz="2000" i="1" dirty="0" err="1" smtClean="0"/>
              <a:t>Ахмет</a:t>
            </a:r>
            <a:r>
              <a:rPr lang="ru-RU" sz="2000" i="1" dirty="0" smtClean="0"/>
              <a:t> </a:t>
            </a:r>
            <a:r>
              <a:rPr lang="ru-RU" sz="2000" i="1" dirty="0" err="1" smtClean="0"/>
              <a:t>Байтурсынов</a:t>
            </a:r>
            <a:r>
              <a:rPr lang="ru-RU" sz="2000" i="1" dirty="0" smtClean="0"/>
              <a:t> исключил все чисто арабские буквы, не используемые в казахском языке, и добавил буквы, специфические для казахского языка. Новый алфавит, получивший название «</a:t>
            </a:r>
            <a:r>
              <a:rPr lang="ru-RU" sz="2000" i="1" dirty="0" err="1" smtClean="0"/>
              <a:t>Жаңа Емле</a:t>
            </a:r>
            <a:r>
              <a:rPr lang="ru-RU" sz="2000" i="1" dirty="0" smtClean="0"/>
              <a:t>» («Новая орфография»), до сих пор применяется казахами, живущими в </a:t>
            </a:r>
            <a:r>
              <a:rPr lang="ru-RU" sz="2000" i="1" dirty="0" smtClean="0">
                <a:hlinkClick r:id="rId4" tooltip="Китай"/>
              </a:rPr>
              <a:t>Китае</a:t>
            </a:r>
            <a:r>
              <a:rPr lang="ru-RU" sz="2000" i="1" dirty="0" smtClean="0"/>
              <a:t>, </a:t>
            </a:r>
            <a:r>
              <a:rPr lang="ru-RU" sz="2000" i="1" dirty="0" smtClean="0">
                <a:hlinkClick r:id="rId5" tooltip="Афганистан"/>
              </a:rPr>
              <a:t>Афганистане</a:t>
            </a:r>
            <a:r>
              <a:rPr lang="ru-RU" sz="2000" i="1" dirty="0" smtClean="0"/>
              <a:t>, </a:t>
            </a:r>
            <a:r>
              <a:rPr lang="ru-RU" sz="2000" i="1" dirty="0" smtClean="0">
                <a:hlinkClick r:id="rId6" tooltip="Иран"/>
              </a:rPr>
              <a:t>Иране</a:t>
            </a:r>
            <a:r>
              <a:rPr lang="ru-RU" sz="2000" i="1" dirty="0" smtClean="0"/>
              <a:t>.</a:t>
            </a:r>
          </a:p>
          <a:p>
            <a:pPr lvl="6"/>
            <a:r>
              <a:rPr lang="ru-RU" sz="2000" i="1" dirty="0" err="1" smtClean="0"/>
              <a:t>Ахмет</a:t>
            </a:r>
            <a:r>
              <a:rPr lang="ru-RU" sz="2000" i="1" dirty="0" smtClean="0"/>
              <a:t> </a:t>
            </a:r>
            <a:r>
              <a:rPr lang="ru-RU" sz="2000" i="1" dirty="0" err="1" smtClean="0"/>
              <a:t>Байтурсынулы</a:t>
            </a:r>
            <a:r>
              <a:rPr lang="ru-RU" sz="2000" i="1" dirty="0" smtClean="0"/>
              <a:t> разработал основы казахского языкознания, научную терминологию для определения казахской грамматики.</a:t>
            </a:r>
          </a:p>
          <a:p>
            <a:endParaRPr lang="ru-RU" dirty="0"/>
          </a:p>
        </p:txBody>
      </p:sp>
      <p:pic>
        <p:nvPicPr>
          <p:cNvPr id="2050" name="Picture 2" descr="C:\Users\User\Desktop\200px-Baitursinov_Ahmet.jpg"/>
          <p:cNvPicPr>
            <a:picLocks noChangeAspect="1" noChangeArrowheads="1"/>
          </p:cNvPicPr>
          <p:nvPr/>
        </p:nvPicPr>
        <p:blipFill>
          <a:blip r:embed="rId7" cstate="print"/>
          <a:srcRect/>
          <a:stretch>
            <a:fillRect/>
          </a:stretch>
        </p:blipFill>
        <p:spPr bwMode="auto">
          <a:xfrm>
            <a:off x="285720" y="285728"/>
            <a:ext cx="2714644" cy="428628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86874" cy="6429420"/>
          </a:xfrm>
        </p:spPr>
        <p:txBody>
          <a:bodyPr>
            <a:normAutofit/>
          </a:bodyPr>
          <a:lstStyle/>
          <a:p>
            <a:pPr lvl="6"/>
            <a:r>
              <a:rPr lang="ru-RU" sz="1900" i="1" dirty="0" smtClean="0"/>
              <a:t>Родился </a:t>
            </a:r>
            <a:r>
              <a:rPr lang="ru-RU" sz="1900" i="1" dirty="0" smtClean="0">
                <a:hlinkClick r:id="rId2" tooltip="5 сентября"/>
              </a:rPr>
              <a:t>5 сентября</a:t>
            </a:r>
            <a:r>
              <a:rPr lang="ru-RU" sz="1900" i="1" dirty="0" smtClean="0"/>
              <a:t> </a:t>
            </a:r>
            <a:r>
              <a:rPr lang="ru-RU" sz="1900" i="1" dirty="0" smtClean="0">
                <a:hlinkClick r:id="rId3" tooltip="1872 год"/>
              </a:rPr>
              <a:t>1872 года</a:t>
            </a:r>
            <a:r>
              <a:rPr lang="ru-RU" sz="1900" i="1" dirty="0" smtClean="0"/>
              <a:t>.</a:t>
            </a:r>
          </a:p>
          <a:p>
            <a:pPr lvl="6"/>
            <a:r>
              <a:rPr lang="ru-RU" sz="1900" i="1" dirty="0" smtClean="0"/>
              <a:t>Когда Ахмету было тринадцать лет, к ним в аул приехали полицейские во главе с </a:t>
            </a:r>
            <a:r>
              <a:rPr lang="ru-RU" sz="1900" i="1" dirty="0" smtClean="0">
                <a:hlinkClick r:id="rId4" tooltip="Полковник"/>
              </a:rPr>
              <a:t>полковником</a:t>
            </a:r>
            <a:r>
              <a:rPr lang="ru-RU" sz="1900" i="1" dirty="0" smtClean="0"/>
              <a:t> Яковлевым и устроили погром, отец Ахмета </a:t>
            </a:r>
            <a:r>
              <a:rPr lang="ru-RU" sz="1900" i="1" dirty="0" err="1" smtClean="0"/>
              <a:t>Байтурсын</a:t>
            </a:r>
            <a:r>
              <a:rPr lang="ru-RU" sz="1900" i="1" dirty="0" smtClean="0"/>
              <a:t> </a:t>
            </a:r>
            <a:r>
              <a:rPr lang="ru-RU" sz="1900" i="1" dirty="0" err="1" smtClean="0"/>
              <a:t>Шошак-улы</a:t>
            </a:r>
            <a:r>
              <a:rPr lang="ru-RU" sz="1900" i="1" dirty="0" smtClean="0"/>
              <a:t> и три брата Ахмета не стерпели издевательств и избили полковника. За это были высланы на 15 лет в </a:t>
            </a:r>
            <a:r>
              <a:rPr lang="ru-RU" sz="1900" i="1" dirty="0" smtClean="0">
                <a:hlinkClick r:id="rId5" tooltip="Сибирь"/>
              </a:rPr>
              <a:t>Сибирь</a:t>
            </a:r>
            <a:r>
              <a:rPr lang="ru-RU" sz="1900" i="1" dirty="0" smtClean="0"/>
              <a:t>.</a:t>
            </a:r>
          </a:p>
          <a:p>
            <a:pPr lvl="6"/>
            <a:r>
              <a:rPr lang="ru-RU" sz="1900" i="1" dirty="0" err="1" smtClean="0"/>
              <a:t>Ахмет</a:t>
            </a:r>
            <a:r>
              <a:rPr lang="ru-RU" sz="1900" i="1" dirty="0" smtClean="0"/>
              <a:t> </a:t>
            </a:r>
            <a:r>
              <a:rPr lang="ru-RU" sz="1900" i="1" dirty="0" err="1" smtClean="0"/>
              <a:t>Байтурсынов</a:t>
            </a:r>
            <a:r>
              <a:rPr lang="ru-RU" sz="1900" i="1" dirty="0" smtClean="0"/>
              <a:t> обучался грамоте у аульных мулл. Родственники отдали его в Тургайское двухклассное русско-казахское училище. Окончив его А. </a:t>
            </a:r>
            <a:r>
              <a:rPr lang="ru-RU" sz="1900" i="1" dirty="0" err="1" smtClean="0"/>
              <a:t>Байтурсынов</a:t>
            </a:r>
            <a:r>
              <a:rPr lang="ru-RU" sz="1900" i="1" dirty="0" smtClean="0"/>
              <a:t> отправляется в </a:t>
            </a:r>
            <a:r>
              <a:rPr lang="ru-RU" sz="1900" i="1" dirty="0" smtClean="0">
                <a:hlinkClick r:id="rId6" tooltip="Оренбург"/>
              </a:rPr>
              <a:t>Оренбург</a:t>
            </a:r>
            <a:r>
              <a:rPr lang="ru-RU" sz="1900" i="1" dirty="0" smtClean="0"/>
              <a:t> для продолжения образования и поступает в четырёхлетнюю учительскую школу, основанную просветителем </a:t>
            </a:r>
            <a:r>
              <a:rPr lang="ru-RU" sz="1900" i="1" dirty="0" err="1" smtClean="0">
                <a:hlinkClick r:id="rId7" tooltip="Ибрай Алтынсарин"/>
              </a:rPr>
              <a:t>Ибраем</a:t>
            </a:r>
            <a:r>
              <a:rPr lang="ru-RU" sz="1900" i="1" dirty="0" smtClean="0">
                <a:hlinkClick r:id="rId7" tooltip="Ибрай Алтынсарин"/>
              </a:rPr>
              <a:t> </a:t>
            </a:r>
            <a:r>
              <a:rPr lang="ru-RU" sz="1900" i="1" dirty="0" err="1" smtClean="0">
                <a:hlinkClick r:id="rId7" tooltip="Ибрай Алтынсарин"/>
              </a:rPr>
              <a:t>Алтынсариным</a:t>
            </a:r>
            <a:r>
              <a:rPr lang="ru-RU" sz="1900" i="1" dirty="0" smtClean="0"/>
              <a:t>. В Оренбурге он испытывал большие финансовые трудности, но всё же окончил школу в </a:t>
            </a:r>
            <a:r>
              <a:rPr lang="ru-RU" sz="1900" i="1" dirty="0" smtClean="0">
                <a:hlinkClick r:id="rId8" tooltip="1895 год"/>
              </a:rPr>
              <a:t>1895 году</a:t>
            </a:r>
            <a:r>
              <a:rPr lang="ru-RU" sz="1900" i="1" dirty="0" smtClean="0"/>
              <a:t>.</a:t>
            </a:r>
          </a:p>
          <a:p>
            <a:pPr lvl="6"/>
            <a:r>
              <a:rPr lang="ru-RU" sz="1900" i="1" dirty="0" smtClean="0"/>
              <a:t>В </a:t>
            </a:r>
            <a:r>
              <a:rPr lang="ru-RU" sz="1900" i="1" dirty="0" smtClean="0">
                <a:hlinkClick r:id="rId9" tooltip="1895"/>
              </a:rPr>
              <a:t>1895</a:t>
            </a:r>
            <a:r>
              <a:rPr lang="ru-RU" sz="1900" i="1" dirty="0" smtClean="0"/>
              <a:t>—</a:t>
            </a:r>
            <a:r>
              <a:rPr lang="ru-RU" sz="1900" i="1" dirty="0" smtClean="0">
                <a:hlinkClick r:id="rId10" tooltip="1909 год"/>
              </a:rPr>
              <a:t>1909 годах</a:t>
            </a:r>
            <a:r>
              <a:rPr lang="ru-RU" sz="1900" i="1" dirty="0" smtClean="0"/>
              <a:t> преподавал в аульных волостных училищах </a:t>
            </a:r>
            <a:r>
              <a:rPr lang="ru-RU" sz="1900" i="1" dirty="0" smtClean="0">
                <a:hlinkClick r:id="rId11" tooltip="Актюбинск"/>
              </a:rPr>
              <a:t>Актюбинска</a:t>
            </a:r>
            <a:r>
              <a:rPr lang="ru-RU" sz="1900" i="1" dirty="0" smtClean="0"/>
              <a:t>, </a:t>
            </a:r>
            <a:r>
              <a:rPr lang="ru-RU" sz="1900" i="1" dirty="0" smtClean="0">
                <a:hlinkClick r:id="rId12" tooltip="Кустанай"/>
              </a:rPr>
              <a:t>Кустанайского</a:t>
            </a:r>
            <a:r>
              <a:rPr lang="ru-RU" sz="1900" i="1" dirty="0" smtClean="0"/>
              <a:t> и </a:t>
            </a:r>
            <a:r>
              <a:rPr lang="ru-RU" sz="1900" i="1" dirty="0" err="1" smtClean="0">
                <a:hlinkClick r:id="rId13" tooltip="Каркаралинск"/>
              </a:rPr>
              <a:t>Каркаралинского</a:t>
            </a:r>
            <a:r>
              <a:rPr lang="ru-RU" sz="1900" i="1" dirty="0" smtClean="0"/>
              <a:t> уездов.</a:t>
            </a:r>
          </a:p>
          <a:p>
            <a:endParaRPr lang="ru-RU" dirty="0"/>
          </a:p>
        </p:txBody>
      </p:sp>
      <p:pic>
        <p:nvPicPr>
          <p:cNvPr id="3074" name="Picture 2" descr="C:\Users\User\Desktop\6cWU9nUw.jpg"/>
          <p:cNvPicPr>
            <a:picLocks noChangeAspect="1" noChangeArrowheads="1"/>
          </p:cNvPicPr>
          <p:nvPr/>
        </p:nvPicPr>
        <p:blipFill>
          <a:blip r:embed="rId14" cstate="print"/>
          <a:srcRect/>
          <a:stretch>
            <a:fillRect/>
          </a:stretch>
        </p:blipFill>
        <p:spPr bwMode="auto">
          <a:xfrm>
            <a:off x="285720" y="285728"/>
            <a:ext cx="2714644" cy="442912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86874" cy="6500858"/>
          </a:xfrm>
        </p:spPr>
        <p:txBody>
          <a:bodyPr>
            <a:normAutofit/>
          </a:bodyPr>
          <a:lstStyle/>
          <a:p>
            <a:r>
              <a:rPr lang="ru-RU" sz="1700" i="1" dirty="0" smtClean="0"/>
              <a:t>Во время работы в Кустанайском уезде </a:t>
            </a:r>
            <a:r>
              <a:rPr lang="ru-RU" sz="1700" i="1" dirty="0" err="1" smtClean="0"/>
              <a:t>Ахмет</a:t>
            </a:r>
            <a:r>
              <a:rPr lang="ru-RU" sz="1700" i="1" dirty="0" smtClean="0"/>
              <a:t> </a:t>
            </a:r>
            <a:r>
              <a:rPr lang="ru-RU" sz="1700" i="1" dirty="0" err="1" smtClean="0"/>
              <a:t>Байтурсынов</a:t>
            </a:r>
            <a:r>
              <a:rPr lang="ru-RU" sz="1700" i="1" dirty="0" smtClean="0"/>
              <a:t> жил в доме у лесника, где полюбил его дочь Александру Ивановну. Они поженились. Брак их был совершен </a:t>
            </a:r>
            <a:r>
              <a:rPr lang="ru-RU" sz="1700" i="1" dirty="0" err="1" smtClean="0"/>
              <a:t>по-мусульмански</a:t>
            </a:r>
            <a:r>
              <a:rPr lang="ru-RU" sz="1700" i="1" dirty="0" smtClean="0"/>
              <a:t> в </a:t>
            </a:r>
            <a:r>
              <a:rPr lang="ru-RU" sz="1700" i="1" dirty="0" smtClean="0">
                <a:hlinkClick r:id="rId2" tooltip="Кустанай"/>
              </a:rPr>
              <a:t>Кустанае</a:t>
            </a:r>
            <a:r>
              <a:rPr lang="ru-RU" sz="1700" i="1" dirty="0" smtClean="0"/>
              <a:t>, и она изменила свое имя и фамилию, стала именоваться </a:t>
            </a:r>
            <a:r>
              <a:rPr lang="ru-RU" sz="1700" i="1" dirty="0" err="1" smtClean="0"/>
              <a:t>Бадриссафой</a:t>
            </a:r>
            <a:r>
              <a:rPr lang="ru-RU" sz="1700" i="1" dirty="0" smtClean="0"/>
              <a:t> </a:t>
            </a:r>
            <a:r>
              <a:rPr lang="ru-RU" sz="1700" i="1" dirty="0" err="1" smtClean="0"/>
              <a:t>Мухаметсадыковной</a:t>
            </a:r>
            <a:r>
              <a:rPr lang="ru-RU" sz="1700" i="1" dirty="0" smtClean="0"/>
              <a:t> </a:t>
            </a:r>
            <a:r>
              <a:rPr lang="ru-RU" sz="1700" i="1" dirty="0" err="1" smtClean="0"/>
              <a:t>Байтурсыновой</a:t>
            </a:r>
            <a:r>
              <a:rPr lang="ru-RU" sz="1700" i="1" dirty="0" smtClean="0"/>
              <a:t>. Они жили в Кустанае, где он работал в русско-казахской школе учителем. На следующий год переехали в </a:t>
            </a:r>
            <a:r>
              <a:rPr lang="ru-RU" sz="1700" i="1" dirty="0" smtClean="0">
                <a:hlinkClick r:id="rId3" tooltip="Омск"/>
              </a:rPr>
              <a:t>Омск</a:t>
            </a:r>
            <a:r>
              <a:rPr lang="ru-RU" sz="1700" i="1" dirty="0" smtClean="0"/>
              <a:t>, затем в </a:t>
            </a:r>
            <a:r>
              <a:rPr lang="ru-RU" sz="1700" i="1" dirty="0" smtClean="0">
                <a:hlinkClick r:id="rId4" tooltip="Каркаралинск"/>
              </a:rPr>
              <a:t>Каркаралинск</a:t>
            </a:r>
            <a:r>
              <a:rPr lang="ru-RU" sz="1700" i="1" dirty="0" smtClean="0"/>
              <a:t>, где пробыли до </a:t>
            </a:r>
            <a:r>
              <a:rPr lang="ru-RU" sz="1700" i="1" dirty="0" smtClean="0">
                <a:hlinkClick r:id="rId5" tooltip="1909 год"/>
              </a:rPr>
              <a:t>1909 года</a:t>
            </a:r>
            <a:r>
              <a:rPr lang="ru-RU" sz="1700" i="1" dirty="0" smtClean="0"/>
              <a:t>. Но детей у них не было.</a:t>
            </a:r>
          </a:p>
          <a:p>
            <a:r>
              <a:rPr lang="ru-RU" sz="1700" i="1" dirty="0" smtClean="0"/>
              <a:t>В </a:t>
            </a:r>
            <a:r>
              <a:rPr lang="ru-RU" sz="1700" i="1" dirty="0" smtClean="0">
                <a:hlinkClick r:id="rId6" tooltip="1905 год"/>
              </a:rPr>
              <a:t>1905 году</a:t>
            </a:r>
            <a:r>
              <a:rPr lang="ru-RU" sz="1700" i="1" dirty="0" smtClean="0"/>
              <a:t> активно включается в политическую деятельность. Один из авторов «</a:t>
            </a:r>
            <a:r>
              <a:rPr lang="ru-RU" sz="1700" i="1" dirty="0" err="1" smtClean="0"/>
              <a:t>Каркаралинской</a:t>
            </a:r>
            <a:r>
              <a:rPr lang="ru-RU" sz="1700" i="1" dirty="0" smtClean="0"/>
              <a:t> петиции», в которой декларировались требования прекратить экспроприацию земли у казахов, приостановить поток переселенцев, учредить народные земства. В </a:t>
            </a:r>
            <a:r>
              <a:rPr lang="ru-RU" sz="1700" i="1" dirty="0" smtClean="0">
                <a:hlinkClick r:id="rId7" tooltip="1907 год"/>
              </a:rPr>
              <a:t>1907 году</a:t>
            </a:r>
            <a:r>
              <a:rPr lang="ru-RU" sz="1700" i="1" dirty="0" smtClean="0"/>
              <a:t> он был впервые заключен в тюрьму за критику царской администрации, а в </a:t>
            </a:r>
            <a:r>
              <a:rPr lang="ru-RU" sz="1700" i="1" dirty="0" smtClean="0">
                <a:hlinkClick r:id="rId5" tooltip="1909 год"/>
              </a:rPr>
              <a:t>1909 году</a:t>
            </a:r>
            <a:r>
              <a:rPr lang="ru-RU" sz="1700" i="1" dirty="0" smtClean="0"/>
              <a:t> </a:t>
            </a:r>
            <a:r>
              <a:rPr lang="ru-RU" sz="1700" i="1" dirty="0" err="1" smtClean="0"/>
              <a:t>Байтурсынов</a:t>
            </a:r>
            <a:r>
              <a:rPr lang="ru-RU" sz="1700" i="1" dirty="0" smtClean="0"/>
              <a:t> был вторично заключён на 8 месяцев без суда в семипалатинскую тюрьму.</a:t>
            </a:r>
          </a:p>
          <a:p>
            <a:r>
              <a:rPr lang="ru-RU" sz="1700" i="1" dirty="0" smtClean="0"/>
              <a:t>В </a:t>
            </a:r>
            <a:r>
              <a:rPr lang="ru-RU" sz="1700" i="1" dirty="0" smtClean="0">
                <a:hlinkClick r:id="rId8" tooltip="1913 год"/>
              </a:rPr>
              <a:t>1913 году</a:t>
            </a:r>
            <a:r>
              <a:rPr lang="ru-RU" sz="1700" i="1" dirty="0" smtClean="0"/>
              <a:t> </a:t>
            </a:r>
            <a:r>
              <a:rPr lang="ru-RU" sz="1700" i="1" dirty="0" err="1" smtClean="0"/>
              <a:t>Байтурсынов</a:t>
            </a:r>
            <a:r>
              <a:rPr lang="ru-RU" sz="1700" i="1" dirty="0" smtClean="0"/>
              <a:t> вместе с бывшим депутатом </a:t>
            </a:r>
            <a:r>
              <a:rPr lang="ru-RU" sz="1700" i="1" dirty="0" smtClean="0">
                <a:hlinkClick r:id="rId9" tooltip="Государственная Дума Российской империи"/>
              </a:rPr>
              <a:t>Первой Государственной думы</a:t>
            </a:r>
            <a:r>
              <a:rPr lang="ru-RU" sz="1700" i="1" dirty="0" smtClean="0"/>
              <a:t> </a:t>
            </a:r>
            <a:r>
              <a:rPr lang="ru-RU" sz="1700" i="1" dirty="0" err="1" smtClean="0">
                <a:hlinkClick r:id="rId10" tooltip="Алихан Букейханов"/>
              </a:rPr>
              <a:t>Алиханом</a:t>
            </a:r>
            <a:r>
              <a:rPr lang="ru-RU" sz="1700" i="1" dirty="0" smtClean="0">
                <a:hlinkClick r:id="rId10" tooltip="Алихан Букейханов"/>
              </a:rPr>
              <a:t> </a:t>
            </a:r>
            <a:r>
              <a:rPr lang="ru-RU" sz="1700" i="1" dirty="0" err="1" smtClean="0">
                <a:hlinkClick r:id="rId10" tooltip="Алихан Букейханов"/>
              </a:rPr>
              <a:t>Букейхановым</a:t>
            </a:r>
            <a:r>
              <a:rPr lang="ru-RU" sz="1700" i="1" dirty="0" smtClean="0"/>
              <a:t> и поэтом и писателем </a:t>
            </a:r>
            <a:r>
              <a:rPr lang="ru-RU" sz="1700" i="1" dirty="0" err="1" smtClean="0">
                <a:hlinkClick r:id="rId11" tooltip="Миржакип Дулатов"/>
              </a:rPr>
              <a:t>Миржакипом</a:t>
            </a:r>
            <a:r>
              <a:rPr lang="ru-RU" sz="1700" i="1" dirty="0" smtClean="0">
                <a:hlinkClick r:id="rId11" tooltip="Миржакип Дулатов"/>
              </a:rPr>
              <a:t> </a:t>
            </a:r>
            <a:r>
              <a:rPr lang="ru-RU" sz="1700" i="1" dirty="0" err="1" smtClean="0">
                <a:hlinkClick r:id="rId11" tooltip="Миржакип Дулатов"/>
              </a:rPr>
              <a:t>Дулатовым</a:t>
            </a:r>
            <a:r>
              <a:rPr lang="ru-RU" sz="1700" i="1" dirty="0" smtClean="0"/>
              <a:t> открывает в </a:t>
            </a:r>
            <a:r>
              <a:rPr lang="ru-RU" sz="1700" i="1" dirty="0" smtClean="0">
                <a:hlinkClick r:id="rId12" tooltip="Оренбург"/>
              </a:rPr>
              <a:t>Оренбурге</a:t>
            </a:r>
            <a:r>
              <a:rPr lang="ru-RU" sz="1700" i="1" dirty="0" smtClean="0"/>
              <a:t> газету «</a:t>
            </a:r>
            <a:r>
              <a:rPr lang="ru-RU" sz="1700" i="1" dirty="0" smtClean="0">
                <a:hlinkClick r:id="rId13" tooltip="Казах (газета) (страница отсутствует)"/>
              </a:rPr>
              <a:t>Казах</a:t>
            </a:r>
            <a:r>
              <a:rPr lang="ru-RU" sz="1700" i="1" dirty="0" smtClean="0"/>
              <a:t>».</a:t>
            </a:r>
          </a:p>
          <a:p>
            <a:r>
              <a:rPr lang="ru-RU" sz="1700" i="1" dirty="0" smtClean="0"/>
              <a:t>Отрывок из газеты «Казах»:</a:t>
            </a:r>
          </a:p>
          <a:p>
            <a:endParaRPr lang="ru-RU" sz="1600" dirty="0"/>
          </a:p>
        </p:txBody>
      </p:sp>
      <p:sp>
        <p:nvSpPr>
          <p:cNvPr id="5" name="Прямоугольник 4"/>
          <p:cNvSpPr/>
          <p:nvPr/>
        </p:nvSpPr>
        <p:spPr>
          <a:xfrm>
            <a:off x="714348" y="4714884"/>
            <a:ext cx="7786742" cy="1754326"/>
          </a:xfrm>
          <a:prstGeom prst="rect">
            <a:avLst/>
          </a:prstGeom>
        </p:spPr>
        <p:txBody>
          <a:bodyPr wrap="square">
            <a:spAutoFit/>
          </a:bodyPr>
          <a:lstStyle/>
          <a:p>
            <a:r>
              <a:rPr lang="ru-RU" b="1" i="1" dirty="0" smtClean="0"/>
              <a:t>«Для того, чтобы сохранить свою самостоятельность, нам необходимо всеми силами и средствами </a:t>
            </a:r>
            <a:r>
              <a:rPr lang="ru-RU" sz="1700" b="1" i="1" dirty="0" smtClean="0"/>
              <a:t>стремиться</a:t>
            </a:r>
            <a:r>
              <a:rPr lang="ru-RU" b="1" i="1" dirty="0" smtClean="0"/>
              <a:t> к просвещению и общей культуре, для этого мы обязаны первым долгом заняться развитием литературы на родном языке. Никогда не нужно забывать, что на самостоятельную жизнь вправе претендовать только тот народ, который говорит на своем языке и имеет свою литературу…».</a:t>
            </a:r>
            <a:endParaRPr lang="ru-RU"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52"/>
            <a:ext cx="8786874" cy="6500858"/>
          </a:xfrm>
        </p:spPr>
        <p:txBody>
          <a:bodyPr>
            <a:noAutofit/>
          </a:bodyPr>
          <a:lstStyle/>
          <a:p>
            <a:r>
              <a:rPr lang="ru-RU" sz="1900" i="1" dirty="0" smtClean="0"/>
              <a:t>Газета просуществовала 5 лет — до осени </a:t>
            </a:r>
            <a:r>
              <a:rPr lang="ru-RU" sz="1900" i="1" dirty="0" smtClean="0">
                <a:hlinkClick r:id="rId2" tooltip="1918 год"/>
              </a:rPr>
              <a:t>1918 года</a:t>
            </a:r>
            <a:r>
              <a:rPr lang="ru-RU" sz="1900" i="1" dirty="0" smtClean="0"/>
              <a:t>. За это время она стала главным национальным общественно-политическим и научно-литературным изданием.</a:t>
            </a:r>
          </a:p>
          <a:p>
            <a:r>
              <a:rPr lang="ru-RU" sz="1900" i="1" dirty="0" smtClean="0"/>
              <a:t>В </a:t>
            </a:r>
            <a:r>
              <a:rPr lang="ru-RU" sz="1900" i="1" dirty="0" smtClean="0">
                <a:hlinkClick r:id="rId3" tooltip="1917 год"/>
              </a:rPr>
              <a:t>1917 году</a:t>
            </a:r>
            <a:r>
              <a:rPr lang="ru-RU" sz="1900" i="1" dirty="0" smtClean="0"/>
              <a:t> на двух </a:t>
            </a:r>
            <a:r>
              <a:rPr lang="ru-RU" sz="1900" i="1" dirty="0" err="1" smtClean="0"/>
              <a:t>Общекиргизских</a:t>
            </a:r>
            <a:r>
              <a:rPr lang="ru-RU" sz="1900" i="1" dirty="0" smtClean="0"/>
              <a:t> съездах в Оренбурге участвовал в создании казахской партии «</a:t>
            </a:r>
            <a:r>
              <a:rPr lang="ru-RU" sz="1900" i="1" dirty="0" err="1" smtClean="0">
                <a:hlinkClick r:id="rId4" tooltip="Партия Алаш"/>
              </a:rPr>
              <a:t>Алаш</a:t>
            </a:r>
            <a:r>
              <a:rPr lang="ru-RU" sz="1900" i="1" dirty="0" smtClean="0"/>
              <a:t>» и был одним из организаторов и руководителей правительства </a:t>
            </a:r>
            <a:r>
              <a:rPr lang="ru-RU" sz="1900" i="1" dirty="0" err="1" smtClean="0">
                <a:hlinkClick r:id="rId5" tooltip="Алаш-Орда"/>
              </a:rPr>
              <a:t>Алаш-Орда</a:t>
            </a:r>
            <a:r>
              <a:rPr lang="ru-RU" sz="1900" i="1" dirty="0" smtClean="0"/>
              <a:t>. Согласно постановлению </a:t>
            </a:r>
            <a:r>
              <a:rPr lang="ru-RU" sz="1900" i="1" dirty="0" smtClean="0">
                <a:hlinkClick r:id="rId6" tooltip="ВЦИК"/>
              </a:rPr>
              <a:t>ВЦИК</a:t>
            </a:r>
            <a:r>
              <a:rPr lang="ru-RU" sz="1900" i="1" dirty="0" smtClean="0"/>
              <a:t> от </a:t>
            </a:r>
            <a:r>
              <a:rPr lang="ru-RU" sz="1900" i="1" dirty="0" smtClean="0">
                <a:hlinkClick r:id="rId7" tooltip="4 апреля"/>
              </a:rPr>
              <a:t>4 апреля</a:t>
            </a:r>
            <a:r>
              <a:rPr lang="ru-RU" sz="1900" i="1" dirty="0" smtClean="0"/>
              <a:t> </a:t>
            </a:r>
            <a:r>
              <a:rPr lang="ru-RU" sz="1900" i="1" dirty="0" smtClean="0">
                <a:hlinkClick r:id="rId8" tooltip="1919 год"/>
              </a:rPr>
              <a:t>1919 года</a:t>
            </a:r>
            <a:r>
              <a:rPr lang="ru-RU" sz="1900" i="1" dirty="0" smtClean="0"/>
              <a:t> был амнистирован. После этого перешёл на сторону советской власти. С </a:t>
            </a:r>
            <a:r>
              <a:rPr lang="ru-RU" sz="1900" i="1" dirty="0" smtClean="0">
                <a:hlinkClick r:id="rId8" tooltip="1919 год"/>
              </a:rPr>
              <a:t>1919 года</a:t>
            </a:r>
            <a:r>
              <a:rPr lang="ru-RU" sz="1900" i="1" dirty="0" smtClean="0"/>
              <a:t> — член </a:t>
            </a:r>
            <a:r>
              <a:rPr lang="ru-RU" sz="1900" i="1" dirty="0" err="1" smtClean="0"/>
              <a:t>Кирревкома</a:t>
            </a:r>
            <a:r>
              <a:rPr lang="ru-RU" sz="1900" i="1" dirty="0" smtClean="0"/>
              <a:t>, нарком просвещения, член ВЦИК, </a:t>
            </a:r>
            <a:r>
              <a:rPr lang="ru-RU" sz="1900" i="1" dirty="0" err="1" smtClean="0"/>
              <a:t>КазЦИК</a:t>
            </a:r>
            <a:r>
              <a:rPr lang="ru-RU" sz="1900" i="1" dirty="0" smtClean="0"/>
              <a:t>.</a:t>
            </a:r>
          </a:p>
          <a:p>
            <a:r>
              <a:rPr lang="ru-RU" sz="1900" i="1" dirty="0" smtClean="0"/>
              <a:t>В июне </a:t>
            </a:r>
            <a:r>
              <a:rPr lang="ru-RU" sz="1900" i="1" dirty="0" smtClean="0">
                <a:hlinkClick r:id="rId9" tooltip="1929 год"/>
              </a:rPr>
              <a:t>1929 года</a:t>
            </a:r>
            <a:r>
              <a:rPr lang="ru-RU" sz="1900" i="1" dirty="0" smtClean="0"/>
              <a:t> ему припомнили политическую деятельность, он был арестован органами </a:t>
            </a:r>
            <a:r>
              <a:rPr lang="ru-RU" sz="1900" i="1" dirty="0" smtClean="0">
                <a:hlinkClick r:id="rId10" tooltip="Народный комиссариат внутренних дел СССР"/>
              </a:rPr>
              <a:t>НКВД</a:t>
            </a:r>
            <a:r>
              <a:rPr lang="ru-RU" sz="1900" i="1" dirty="0" smtClean="0"/>
              <a:t>, сидел в тюрьме в </a:t>
            </a:r>
            <a:r>
              <a:rPr lang="ru-RU" sz="1900" i="1" dirty="0" err="1" smtClean="0"/>
              <a:t>Кызыл-Орде</a:t>
            </a:r>
            <a:r>
              <a:rPr lang="ru-RU" sz="1900" i="1" dirty="0" smtClean="0"/>
              <a:t>, как и в царское время опять с </a:t>
            </a:r>
            <a:r>
              <a:rPr lang="ru-RU" sz="1900" i="1" dirty="0" err="1" smtClean="0"/>
              <a:t>Миржакипом</a:t>
            </a:r>
            <a:r>
              <a:rPr lang="ru-RU" sz="1900" i="1" dirty="0" smtClean="0"/>
              <a:t> </a:t>
            </a:r>
            <a:r>
              <a:rPr lang="ru-RU" sz="1900" i="1" dirty="0" err="1" smtClean="0"/>
              <a:t>Дулатовым</a:t>
            </a:r>
            <a:r>
              <a:rPr lang="ru-RU" sz="1900" i="1" dirty="0" smtClean="0"/>
              <a:t>, и был выслан в Архангельскую область, а жена </a:t>
            </a:r>
            <a:r>
              <a:rPr lang="ru-RU" sz="1900" i="1" dirty="0" err="1" smtClean="0"/>
              <a:t>Бадрисафа</a:t>
            </a:r>
            <a:r>
              <a:rPr lang="ru-RU" sz="1900" i="1" dirty="0" smtClean="0"/>
              <a:t> </a:t>
            </a:r>
            <a:r>
              <a:rPr lang="ru-RU" sz="1900" i="1" dirty="0" err="1" smtClean="0"/>
              <a:t>Мухамедсадыковна</a:t>
            </a:r>
            <a:r>
              <a:rPr lang="ru-RU" sz="1900" i="1" dirty="0" smtClean="0"/>
              <a:t> (до принятия мусульманства — Александра Ивановна) и приёмная дочь </a:t>
            </a:r>
            <a:r>
              <a:rPr lang="ru-RU" sz="1900" i="1" dirty="0" err="1" smtClean="0"/>
              <a:t>Шолпан</a:t>
            </a:r>
            <a:r>
              <a:rPr lang="ru-RU" sz="1900" i="1" dirty="0" smtClean="0"/>
              <a:t> отправлены в Томск. В </a:t>
            </a:r>
            <a:r>
              <a:rPr lang="ru-RU" sz="1900" i="1" dirty="0" smtClean="0">
                <a:hlinkClick r:id="rId11" tooltip="1934 год"/>
              </a:rPr>
              <a:t>1934 году</a:t>
            </a:r>
            <a:r>
              <a:rPr lang="ru-RU" sz="1900" i="1" dirty="0" smtClean="0"/>
              <a:t> по ходатайству </a:t>
            </a:r>
            <a:r>
              <a:rPr lang="ru-RU" sz="1900" i="1" dirty="0" smtClean="0">
                <a:hlinkClick r:id="rId12" tooltip="Пешкова, Екатерина Павловна"/>
              </a:rPr>
              <a:t>Е. Пешковой</a:t>
            </a:r>
            <a:r>
              <a:rPr lang="ru-RU" sz="1900" i="1" dirty="0" smtClean="0"/>
              <a:t> (жена </a:t>
            </a:r>
            <a:r>
              <a:rPr lang="ru-RU" sz="1900" i="1" dirty="0" smtClean="0">
                <a:hlinkClick r:id="rId13" tooltip="Максим Горький"/>
              </a:rPr>
              <a:t>Максима Горького</a:t>
            </a:r>
            <a:r>
              <a:rPr lang="ru-RU" sz="1900" i="1" dirty="0" smtClean="0"/>
              <a:t>), работавшей тогда в комиссии </a:t>
            </a:r>
            <a:r>
              <a:rPr lang="ru-RU" sz="1900" i="1" dirty="0" smtClean="0">
                <a:hlinkClick r:id="rId14" tooltip="Международный Комитет Красного Креста"/>
              </a:rPr>
              <a:t>Красного Креста</a:t>
            </a:r>
            <a:r>
              <a:rPr lang="ru-RU" sz="1900" i="1" dirty="0" smtClean="0"/>
              <a:t>, </a:t>
            </a:r>
            <a:r>
              <a:rPr lang="ru-RU" sz="1900" i="1" dirty="0" err="1" smtClean="0"/>
              <a:t>Ахмет</a:t>
            </a:r>
            <a:r>
              <a:rPr lang="ru-RU" sz="1900" i="1" dirty="0" smtClean="0"/>
              <a:t> </a:t>
            </a:r>
            <a:r>
              <a:rPr lang="ru-RU" sz="1900" i="1" dirty="0" err="1" smtClean="0"/>
              <a:t>Байтурсынов</a:t>
            </a:r>
            <a:r>
              <a:rPr lang="ru-RU" sz="1900" i="1" dirty="0" smtClean="0"/>
              <a:t> был освобожден. Тогда же он вместе с семьёй (уже трое приёмных детей) вернулся в </a:t>
            </a:r>
            <a:r>
              <a:rPr lang="ru-RU" sz="1900" i="1" dirty="0" smtClean="0">
                <a:hlinkClick r:id="rId15" tooltip="Алма-Ата"/>
              </a:rPr>
              <a:t>Алма-Ату</a:t>
            </a:r>
            <a:r>
              <a:rPr lang="ru-RU" sz="1900" i="1" dirty="0" smtClean="0"/>
              <a:t> и жил в доме, позже ставшем его Домом-музеем. В октябре </a:t>
            </a:r>
            <a:r>
              <a:rPr lang="ru-RU" sz="1900" i="1" dirty="0" smtClean="0">
                <a:hlinkClick r:id="rId16" tooltip="1937 год"/>
              </a:rPr>
              <a:t>1937 года</a:t>
            </a:r>
            <a:r>
              <a:rPr lang="ru-RU" sz="1900" i="1" dirty="0" smtClean="0"/>
              <a:t> </a:t>
            </a:r>
            <a:r>
              <a:rPr lang="ru-RU" sz="1900" i="1" dirty="0" err="1" smtClean="0"/>
              <a:t>Ахмет</a:t>
            </a:r>
            <a:r>
              <a:rPr lang="ru-RU" sz="1900" i="1" dirty="0" smtClean="0"/>
              <a:t> </a:t>
            </a:r>
            <a:r>
              <a:rPr lang="ru-RU" sz="1900" i="1" dirty="0" err="1" smtClean="0"/>
              <a:t>Байтурсынов</a:t>
            </a:r>
            <a:r>
              <a:rPr lang="ru-RU" sz="1900" i="1" dirty="0" smtClean="0"/>
              <a:t> был снова арестован, а спустя два месяца, 8 декабря расстрелян как «</a:t>
            </a:r>
            <a:r>
              <a:rPr lang="ru-RU" sz="1900" i="1" dirty="0" smtClean="0">
                <a:hlinkClick r:id="rId17" tooltip="Враг народа"/>
              </a:rPr>
              <a:t>враг народа</a:t>
            </a:r>
            <a:r>
              <a:rPr lang="ru-RU" sz="1900" i="1" dirty="0" smtClean="0"/>
              <a:t>».</a:t>
            </a:r>
          </a:p>
          <a:p>
            <a:r>
              <a:rPr lang="ru-RU" sz="1900" i="1" dirty="0" smtClean="0"/>
              <a:t>В </a:t>
            </a:r>
            <a:r>
              <a:rPr lang="ru-RU" sz="1900" i="1" dirty="0" smtClean="0">
                <a:hlinkClick r:id="rId18" tooltip="1988 год"/>
              </a:rPr>
              <a:t>1988 году</a:t>
            </a:r>
            <a:r>
              <a:rPr lang="ru-RU" sz="1900" i="1" dirty="0" smtClean="0"/>
              <a:t> </a:t>
            </a:r>
            <a:r>
              <a:rPr lang="ru-RU" sz="1900" i="1" dirty="0" err="1" smtClean="0"/>
              <a:t>Ахмет</a:t>
            </a:r>
            <a:r>
              <a:rPr lang="ru-RU" sz="1900" i="1" dirty="0" smtClean="0"/>
              <a:t> </a:t>
            </a:r>
            <a:r>
              <a:rPr lang="ru-RU" sz="1900" i="1" dirty="0" err="1" smtClean="0"/>
              <a:t>Байтурсынулы</a:t>
            </a:r>
            <a:r>
              <a:rPr lang="ru-RU" sz="1900" i="1" dirty="0" smtClean="0"/>
              <a:t> был реабилитирован.</a:t>
            </a:r>
          </a:p>
          <a:p>
            <a:endParaRPr lang="ru-RU"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86874" cy="6429420"/>
          </a:xfrm>
        </p:spPr>
        <p:txBody>
          <a:bodyPr/>
          <a:lstStyle/>
          <a:p>
            <a:endParaRPr lang="ru-RU" dirty="0"/>
          </a:p>
        </p:txBody>
      </p:sp>
      <p:pic>
        <p:nvPicPr>
          <p:cNvPr id="5122" name="Picture 2" descr="C:\Users\User\Desktop\79e4ea15805289ad2836681c981e9d99.jpg"/>
          <p:cNvPicPr>
            <a:picLocks noChangeAspect="1" noChangeArrowheads="1"/>
          </p:cNvPicPr>
          <p:nvPr/>
        </p:nvPicPr>
        <p:blipFill>
          <a:blip r:embed="rId2" cstate="print"/>
          <a:srcRect/>
          <a:stretch>
            <a:fillRect/>
          </a:stretch>
        </p:blipFill>
        <p:spPr bwMode="auto">
          <a:xfrm>
            <a:off x="214282" y="3071810"/>
            <a:ext cx="8786874" cy="3571900"/>
          </a:xfrm>
          <a:prstGeom prst="rect">
            <a:avLst/>
          </a:prstGeom>
          <a:noFill/>
        </p:spPr>
      </p:pic>
      <p:pic>
        <p:nvPicPr>
          <p:cNvPr id="5124" name="Picture 4" descr="C:\Users\User\Desktop\0_64a96_ff99f8ca_XL.jpg"/>
          <p:cNvPicPr>
            <a:picLocks noChangeAspect="1" noChangeArrowheads="1"/>
          </p:cNvPicPr>
          <p:nvPr/>
        </p:nvPicPr>
        <p:blipFill>
          <a:blip r:embed="rId3" cstate="print"/>
          <a:srcRect/>
          <a:stretch>
            <a:fillRect/>
          </a:stretch>
        </p:blipFill>
        <p:spPr bwMode="auto">
          <a:xfrm>
            <a:off x="214282" y="214290"/>
            <a:ext cx="4143404" cy="3214710"/>
          </a:xfrm>
          <a:prstGeom prst="rect">
            <a:avLst/>
          </a:prstGeom>
          <a:noFill/>
        </p:spPr>
      </p:pic>
      <p:pic>
        <p:nvPicPr>
          <p:cNvPr id="5125" name="Picture 5" descr="C:\Users\User\Desktop\Baitursynov.jpg"/>
          <p:cNvPicPr>
            <a:picLocks noChangeAspect="1" noChangeArrowheads="1"/>
          </p:cNvPicPr>
          <p:nvPr/>
        </p:nvPicPr>
        <p:blipFill>
          <a:blip r:embed="rId4" cstate="print"/>
          <a:srcRect/>
          <a:stretch>
            <a:fillRect/>
          </a:stretch>
        </p:blipFill>
        <p:spPr bwMode="auto">
          <a:xfrm>
            <a:off x="4357686" y="214290"/>
            <a:ext cx="4643470" cy="328614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28596" y="142852"/>
            <a:ext cx="8229600" cy="725470"/>
          </a:xfrm>
        </p:spPr>
        <p:txBody>
          <a:bodyPr>
            <a:normAutofit fontScale="90000"/>
          </a:bodyPr>
          <a:lstStyle/>
          <a:p>
            <a:r>
              <a:rPr lang="ru-RU" sz="3600" b="1" i="1" dirty="0" smtClean="0"/>
              <a:t>Литературно-научная деятельность</a:t>
            </a:r>
            <a:endParaRPr lang="ru-RU" sz="3600" b="1" i="1" dirty="0"/>
          </a:p>
        </p:txBody>
      </p:sp>
      <p:sp>
        <p:nvSpPr>
          <p:cNvPr id="3" name="Содержимое 2"/>
          <p:cNvSpPr>
            <a:spLocks noGrp="1"/>
          </p:cNvSpPr>
          <p:nvPr>
            <p:ph idx="1"/>
          </p:nvPr>
        </p:nvSpPr>
        <p:spPr>
          <a:xfrm>
            <a:off x="142844" y="857232"/>
            <a:ext cx="8858312" cy="5857916"/>
          </a:xfrm>
        </p:spPr>
        <p:txBody>
          <a:bodyPr>
            <a:normAutofit lnSpcReduction="10000"/>
          </a:bodyPr>
          <a:lstStyle/>
          <a:p>
            <a:pPr lvl="6"/>
            <a:r>
              <a:rPr lang="ru-RU" i="1" dirty="0" err="1" smtClean="0"/>
              <a:t>Ахмет</a:t>
            </a:r>
            <a:r>
              <a:rPr lang="ru-RU" i="1" dirty="0" smtClean="0"/>
              <a:t> </a:t>
            </a:r>
            <a:r>
              <a:rPr lang="ru-RU" i="1" dirty="0" err="1" smtClean="0"/>
              <a:t>Байтурсынов</a:t>
            </a:r>
            <a:r>
              <a:rPr lang="ru-RU" i="1" dirty="0" smtClean="0"/>
              <a:t> возглавлял Академический центр республики, был профессором филологии первого в истории казахского народа государственного университета. </a:t>
            </a:r>
            <a:r>
              <a:rPr lang="ru-RU" i="1" dirty="0" err="1" smtClean="0"/>
              <a:t>Байтурсынов</a:t>
            </a:r>
            <a:r>
              <a:rPr lang="ru-RU" i="1" dirty="0" smtClean="0"/>
              <a:t> создаёт учебные пособия по родной речи, учебники для системы ликбезов, иллюстрированный букварь, выдержавший в 1920-е годы несколько изданий.</a:t>
            </a:r>
          </a:p>
          <a:p>
            <a:pPr lvl="6"/>
            <a:r>
              <a:rPr lang="ru-RU" i="1" dirty="0" smtClean="0"/>
              <a:t>Известно, что арабское письмо при использовании его без обозначения гласных реально представляет определенные неудобства для тюркских языков. </a:t>
            </a:r>
            <a:r>
              <a:rPr lang="ru-RU" i="1" dirty="0" err="1" smtClean="0"/>
              <a:t>Ахмет</a:t>
            </a:r>
            <a:r>
              <a:rPr lang="ru-RU" i="1" dirty="0" smtClean="0"/>
              <a:t> </a:t>
            </a:r>
            <a:r>
              <a:rPr lang="ru-RU" i="1" dirty="0" err="1" smtClean="0"/>
              <a:t>Байтурсынов</a:t>
            </a:r>
            <a:r>
              <a:rPr lang="ru-RU" i="1" dirty="0" smtClean="0"/>
              <a:t> предложил оригинальный проект реформирования арабского алфавита. Его идея сводилась к тому, чтобы при каждом слове отмечать признак переднего или заднего ряда добавлением знака, аналогичного знаку скрипичного или басового ключа в нотной записи, что существенно экономило число вновь вводимых знаков для гласных и примиряло с арабской графикой. В своей статье «Основные формы графической революции в турецких письменностях СССР» знаменитый лингвист, профессор САГИ </a:t>
            </a:r>
            <a:r>
              <a:rPr lang="ru-RU" i="1" dirty="0" smtClean="0">
                <a:hlinkClick r:id="rId2" tooltip="Поливанов Евгений Дмитриевич"/>
              </a:rPr>
              <a:t>Е. Д. Поливанов</a:t>
            </a:r>
            <a:r>
              <a:rPr lang="ru-RU" i="1" dirty="0" smtClean="0"/>
              <a:t> назвал этот проект «гениальным». «Нет сомнения, — писал Поливанов, — что если бы вопрос о казахском письме… мог бы решаться „вне времени и пространства“ — без необходимости считаться с графикой соседних народностей…, то казахская школа вполне могла бы удовлетвориться „орфографией“ 1924 года». Но проекту </a:t>
            </a:r>
            <a:r>
              <a:rPr lang="ru-RU" i="1" dirty="0" err="1" smtClean="0"/>
              <a:t>Байтурсынова</a:t>
            </a:r>
            <a:r>
              <a:rPr lang="ru-RU" i="1" dirty="0" smtClean="0"/>
              <a:t> не суждено было долго жить, началась чехарда с </a:t>
            </a:r>
            <a:r>
              <a:rPr lang="ru-RU" i="1" dirty="0" smtClean="0">
                <a:hlinkClick r:id="rId3" tooltip="Латинизация"/>
              </a:rPr>
              <a:t>латинизацией</a:t>
            </a:r>
            <a:r>
              <a:rPr lang="ru-RU" i="1" dirty="0" smtClean="0"/>
              <a:t> (</a:t>
            </a:r>
            <a:r>
              <a:rPr lang="ru-RU" i="1" dirty="0" smtClean="0">
                <a:hlinkClick r:id="rId4" tooltip="1928"/>
              </a:rPr>
              <a:t>1928</a:t>
            </a:r>
            <a:r>
              <a:rPr lang="ru-RU" i="1" dirty="0" smtClean="0"/>
              <a:t>) и </a:t>
            </a:r>
            <a:r>
              <a:rPr lang="ru-RU" i="1" dirty="0" err="1" smtClean="0">
                <a:hlinkClick r:id="rId5" tooltip="Кириллизация"/>
              </a:rPr>
              <a:t>кириллизацией</a:t>
            </a:r>
            <a:r>
              <a:rPr lang="ru-RU" i="1" dirty="0" smtClean="0"/>
              <a:t> (</a:t>
            </a:r>
            <a:r>
              <a:rPr lang="ru-RU" i="1" dirty="0" smtClean="0">
                <a:hlinkClick r:id="rId6" tooltip="1940"/>
              </a:rPr>
              <a:t>1940</a:t>
            </a:r>
            <a:r>
              <a:rPr lang="ru-RU" i="1" dirty="0" smtClean="0"/>
              <a:t>) тюркских языков в СССР.</a:t>
            </a:r>
          </a:p>
          <a:p>
            <a:endParaRPr lang="ru-RU" i="1" dirty="0"/>
          </a:p>
        </p:txBody>
      </p:sp>
      <p:pic>
        <p:nvPicPr>
          <p:cNvPr id="6146" name="Picture 2" descr="C:\Users\User\Desktop\7770000031085.jpg"/>
          <p:cNvPicPr>
            <a:picLocks noChangeAspect="1" noChangeArrowheads="1"/>
          </p:cNvPicPr>
          <p:nvPr/>
        </p:nvPicPr>
        <p:blipFill>
          <a:blip r:embed="rId7" cstate="print"/>
          <a:srcRect/>
          <a:stretch>
            <a:fillRect/>
          </a:stretch>
        </p:blipFill>
        <p:spPr bwMode="auto">
          <a:xfrm>
            <a:off x="142844" y="857232"/>
            <a:ext cx="2786082" cy="392909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14290"/>
            <a:ext cx="8786874" cy="6500858"/>
          </a:xfrm>
        </p:spPr>
        <p:txBody>
          <a:bodyPr>
            <a:normAutofit/>
          </a:bodyPr>
          <a:lstStyle/>
          <a:p>
            <a:r>
              <a:rPr lang="ru-RU" sz="2100" i="1" dirty="0" err="1" smtClean="0"/>
              <a:t>Ахмет</a:t>
            </a:r>
            <a:r>
              <a:rPr lang="ru-RU" sz="2100" i="1" dirty="0" smtClean="0"/>
              <a:t> </a:t>
            </a:r>
            <a:r>
              <a:rPr lang="ru-RU" sz="2100" i="1" dirty="0" err="1" smtClean="0"/>
              <a:t>Байтурсынулы</a:t>
            </a:r>
            <a:r>
              <a:rPr lang="ru-RU" sz="2100" i="1" dirty="0" smtClean="0"/>
              <a:t> внес большой вклад в развитие казахской литературы и письменности. В частности, наиболее известны его басни, вошедшие в сборники «Сорок басен» и «</a:t>
            </a:r>
            <a:r>
              <a:rPr lang="ru-RU" sz="2100" i="1" dirty="0" err="1" smtClean="0"/>
              <a:t>Маса</a:t>
            </a:r>
            <a:r>
              <a:rPr lang="ru-RU" sz="2100" i="1" dirty="0" smtClean="0"/>
              <a:t>», вышедшие, соответственно, в </a:t>
            </a:r>
            <a:r>
              <a:rPr lang="ru-RU" sz="2100" i="1" dirty="0" smtClean="0">
                <a:hlinkClick r:id="rId2" tooltip="1909"/>
              </a:rPr>
              <a:t>1909</a:t>
            </a:r>
            <a:r>
              <a:rPr lang="ru-RU" sz="2100" i="1" dirty="0" smtClean="0"/>
              <a:t> и </a:t>
            </a:r>
            <a:r>
              <a:rPr lang="ru-RU" sz="2100" i="1" dirty="0" smtClean="0">
                <a:hlinkClick r:id="rId3" tooltip="1911 год"/>
              </a:rPr>
              <a:t>1911 годах</a:t>
            </a:r>
            <a:r>
              <a:rPr lang="ru-RU" sz="2100" i="1" dirty="0" smtClean="0"/>
              <a:t>. </a:t>
            </a:r>
            <a:r>
              <a:rPr lang="ru-RU" sz="2100" i="1" dirty="0" err="1" smtClean="0"/>
              <a:t>Байтурсынулы</a:t>
            </a:r>
            <a:r>
              <a:rPr lang="ru-RU" sz="2100" i="1" dirty="0" smtClean="0"/>
              <a:t> провел большую работу по собиранию и изданию образцов казахского устного народного творчества. Он написал вступительную статью и комментарии к поэме «Ер </a:t>
            </a:r>
            <a:r>
              <a:rPr lang="ru-RU" sz="2100" i="1" dirty="0" err="1" smtClean="0"/>
              <a:t>Саин</a:t>
            </a:r>
            <a:r>
              <a:rPr lang="ru-RU" sz="2100" i="1" dirty="0" smtClean="0"/>
              <a:t>», опубликованной в </a:t>
            </a:r>
            <a:r>
              <a:rPr lang="ru-RU" sz="2100" i="1" dirty="0" smtClean="0">
                <a:hlinkClick r:id="rId4" tooltip="1923 год"/>
              </a:rPr>
              <a:t>1923 году</a:t>
            </a:r>
            <a:r>
              <a:rPr lang="ru-RU" sz="2100" i="1" dirty="0" smtClean="0"/>
              <a:t>, выпустил книги «23 причитания» (</a:t>
            </a:r>
            <a:r>
              <a:rPr lang="ru-RU" sz="2100" i="1" dirty="0" smtClean="0">
                <a:hlinkClick r:id="rId5" tooltip="1926"/>
              </a:rPr>
              <a:t>1926</a:t>
            </a:r>
            <a:r>
              <a:rPr lang="ru-RU" sz="2100" i="1" dirty="0" smtClean="0"/>
              <a:t>) и «Литературоведение» (</a:t>
            </a:r>
            <a:r>
              <a:rPr lang="ru-RU" sz="2100" i="1" dirty="0" smtClean="0">
                <a:hlinkClick r:id="rId5" tooltip="1926"/>
              </a:rPr>
              <a:t>1926</a:t>
            </a:r>
            <a:r>
              <a:rPr lang="ru-RU" sz="2100" i="1" dirty="0" smtClean="0"/>
              <a:t>), последняя из которых является первым научным исследованием по истории казахской литературы. </a:t>
            </a:r>
            <a:r>
              <a:rPr lang="ru-RU" sz="2100" i="1" dirty="0" err="1" smtClean="0"/>
              <a:t>Байтурсынулы</a:t>
            </a:r>
            <a:r>
              <a:rPr lang="ru-RU" sz="2100" i="1" dirty="0" smtClean="0"/>
              <a:t> принадлежат тезисы «О терминологии в тюркских языках», опубликованные в </a:t>
            </a:r>
            <a:r>
              <a:rPr lang="ru-RU" sz="2100" i="1" dirty="0" smtClean="0">
                <a:hlinkClick r:id="rId6" tooltip="1926 год"/>
              </a:rPr>
              <a:t>1926 году</a:t>
            </a:r>
            <a:r>
              <a:rPr lang="ru-RU" sz="2100" i="1" dirty="0" smtClean="0"/>
              <a:t> </a:t>
            </a:r>
            <a:r>
              <a:rPr lang="ru-RU" sz="2100" i="1" dirty="0" err="1" smtClean="0"/>
              <a:t>Ахмет</a:t>
            </a:r>
            <a:r>
              <a:rPr lang="ru-RU" sz="2100" i="1" dirty="0" smtClean="0"/>
              <a:t> </a:t>
            </a:r>
            <a:r>
              <a:rPr lang="ru-RU" sz="2100" i="1" dirty="0" err="1" smtClean="0"/>
              <a:t>Байтурсынулы</a:t>
            </a:r>
            <a:r>
              <a:rPr lang="ru-RU" sz="2100" i="1" dirty="0" smtClean="0"/>
              <a:t> написал ряд учебников для обучения казахских детей родному языку. Среди них: «Учебное пособие» (</a:t>
            </a:r>
            <a:r>
              <a:rPr lang="ru-RU" sz="2100" i="1" dirty="0" smtClean="0">
                <a:hlinkClick r:id="rId7" tooltip="1912"/>
              </a:rPr>
              <a:t>1912</a:t>
            </a:r>
            <a:r>
              <a:rPr lang="ru-RU" sz="2100" i="1" dirty="0" smtClean="0"/>
              <a:t>), «Пособие по языку» (</a:t>
            </a:r>
            <a:r>
              <a:rPr lang="ru-RU" sz="2100" i="1" dirty="0" smtClean="0">
                <a:hlinkClick r:id="rId8" tooltip="1914"/>
              </a:rPr>
              <a:t>1914</a:t>
            </a:r>
            <a:r>
              <a:rPr lang="ru-RU" sz="2100" i="1" dirty="0" smtClean="0"/>
              <a:t>), «Азбука» (</a:t>
            </a:r>
            <a:r>
              <a:rPr lang="ru-RU" sz="2100" i="1" dirty="0" smtClean="0">
                <a:hlinkClick r:id="rId9" tooltip="1924"/>
              </a:rPr>
              <a:t>1924</a:t>
            </a:r>
            <a:r>
              <a:rPr lang="ru-RU" sz="2100" i="1" dirty="0" smtClean="0"/>
              <a:t>), «Новая азбука» (</a:t>
            </a:r>
            <a:r>
              <a:rPr lang="ru-RU" sz="2100" i="1" dirty="0" smtClean="0">
                <a:hlinkClick r:id="rId5" tooltip="1926"/>
              </a:rPr>
              <a:t>1926</a:t>
            </a:r>
            <a:r>
              <a:rPr lang="ru-RU" sz="2100" i="1" dirty="0" smtClean="0"/>
              <a:t>—</a:t>
            </a:r>
            <a:r>
              <a:rPr lang="ru-RU" sz="2100" i="1" dirty="0" smtClean="0">
                <a:hlinkClick r:id="rId10" tooltip="1928"/>
              </a:rPr>
              <a:t>1928</a:t>
            </a:r>
            <a:r>
              <a:rPr lang="ru-RU" sz="2100" i="1" dirty="0" smtClean="0"/>
              <a:t>), и методическое пособие «</a:t>
            </a:r>
            <a:r>
              <a:rPr lang="ru-RU" sz="2100" i="1" dirty="0" err="1" smtClean="0"/>
              <a:t>Баяншы</a:t>
            </a:r>
            <a:r>
              <a:rPr lang="ru-RU" sz="2100" i="1" dirty="0" smtClean="0"/>
              <a:t>» (</a:t>
            </a:r>
            <a:r>
              <a:rPr lang="ru-RU" sz="2100" i="1" dirty="0" smtClean="0">
                <a:hlinkClick r:id="rId5" tooltip="1926"/>
              </a:rPr>
              <a:t>1926</a:t>
            </a:r>
            <a:r>
              <a:rPr lang="ru-RU" sz="2100" i="1" dirty="0" smtClean="0"/>
              <a:t>).</a:t>
            </a:r>
            <a:endParaRPr lang="ru-RU" sz="2100"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86874" cy="6500858"/>
          </a:xfrm>
        </p:spPr>
        <p:txBody>
          <a:bodyPr>
            <a:normAutofit/>
          </a:bodyPr>
          <a:lstStyle/>
          <a:p>
            <a:pPr lvl="7"/>
            <a:r>
              <a:rPr lang="ru-RU" sz="1800" b="1" i="1" dirty="0" smtClean="0"/>
              <a:t>Память</a:t>
            </a:r>
          </a:p>
          <a:p>
            <a:pPr lvl="8"/>
            <a:r>
              <a:rPr lang="ru-RU" sz="1800" i="1" dirty="0" smtClean="0">
                <a:hlinkClick r:id="rId2" tooltip="Почтовая марка"/>
              </a:rPr>
              <a:t>Почтовая марка</a:t>
            </a:r>
            <a:r>
              <a:rPr lang="ru-RU" sz="1800" i="1" dirty="0" smtClean="0"/>
              <a:t> </a:t>
            </a:r>
            <a:r>
              <a:rPr lang="ru-RU" sz="1800" i="1" dirty="0" smtClean="0">
                <a:hlinkClick r:id="rId3" tooltip="Казахстан"/>
              </a:rPr>
              <a:t>Казахстана</a:t>
            </a:r>
            <a:r>
              <a:rPr lang="ru-RU" sz="1800" i="1" dirty="0" smtClean="0"/>
              <a:t>, посвящённая Ахмету </a:t>
            </a:r>
            <a:r>
              <a:rPr lang="ru-RU" sz="1800" i="1" dirty="0" err="1" smtClean="0"/>
              <a:t>Байтурсынову</a:t>
            </a:r>
            <a:r>
              <a:rPr lang="ru-RU" sz="1800" i="1" dirty="0" smtClean="0"/>
              <a:t>, </a:t>
            </a:r>
            <a:r>
              <a:rPr lang="ru-RU" sz="1800" i="1" dirty="0" smtClean="0">
                <a:hlinkClick r:id="rId4" tooltip="2005"/>
              </a:rPr>
              <a:t>2005</a:t>
            </a:r>
            <a:r>
              <a:rPr lang="ru-RU" sz="1800" i="1" dirty="0" smtClean="0"/>
              <a:t>, 30 </a:t>
            </a:r>
            <a:r>
              <a:rPr lang="ru-RU" sz="1800" i="1" dirty="0" smtClean="0">
                <a:hlinkClick r:id="rId5" tooltip="Тенге"/>
              </a:rPr>
              <a:t>тенге</a:t>
            </a:r>
            <a:r>
              <a:rPr lang="ru-RU" sz="1800" i="1" dirty="0" smtClean="0"/>
              <a:t> (</a:t>
            </a:r>
            <a:r>
              <a:rPr lang="ru-RU" sz="1800" i="1" dirty="0" err="1" smtClean="0">
                <a:hlinkClick r:id="rId6" tooltip="Михель (каталог марок)"/>
              </a:rPr>
              <a:t>Михель</a:t>
            </a:r>
            <a:r>
              <a:rPr lang="ru-RU" sz="1800" i="1" dirty="0" smtClean="0"/>
              <a:t> 512)</a:t>
            </a:r>
          </a:p>
          <a:p>
            <a:pPr lvl="8"/>
            <a:r>
              <a:rPr lang="ru-RU" sz="1800" i="1" dirty="0" smtClean="0"/>
              <a:t>В Алма-Ате на углу улиц </a:t>
            </a:r>
            <a:r>
              <a:rPr lang="ru-RU" sz="1800" i="1" dirty="0" err="1" smtClean="0"/>
              <a:t>Байтурсынова</a:t>
            </a:r>
            <a:r>
              <a:rPr lang="ru-RU" sz="1800" i="1" dirty="0" smtClean="0"/>
              <a:t> и Джамбула открыт Дом-музей Ахмета </a:t>
            </a:r>
            <a:r>
              <a:rPr lang="ru-RU" sz="1800" i="1" dirty="0" err="1" smtClean="0"/>
              <a:t>Байтурсынова</a:t>
            </a:r>
            <a:r>
              <a:rPr lang="ru-RU" sz="1800" i="1" dirty="0" smtClean="0"/>
              <a:t> и около него установлен памятник-бюст просветителю.</a:t>
            </a:r>
          </a:p>
          <a:p>
            <a:pPr lvl="8"/>
            <a:r>
              <a:rPr lang="ru-RU" sz="1800" i="1" dirty="0" smtClean="0"/>
              <a:t>Ему установлены памятники в </a:t>
            </a:r>
            <a:r>
              <a:rPr lang="ru-RU" sz="1800" i="1" dirty="0" err="1" smtClean="0"/>
              <a:t>Костанае</a:t>
            </a:r>
            <a:r>
              <a:rPr lang="ru-RU" sz="1800" i="1" dirty="0" smtClean="0"/>
              <a:t> (</a:t>
            </a:r>
            <a:r>
              <a:rPr lang="ru-RU" sz="1800" i="1" dirty="0" smtClean="0">
                <a:hlinkClick r:id="rId7" tooltip="2000"/>
              </a:rPr>
              <a:t>2000</a:t>
            </a:r>
            <a:r>
              <a:rPr lang="ru-RU" sz="1800" i="1" dirty="0" smtClean="0"/>
              <a:t>) и Шымкенте (</a:t>
            </a:r>
            <a:r>
              <a:rPr lang="ru-RU" sz="1800" i="1" dirty="0" smtClean="0">
                <a:hlinkClick r:id="rId8" tooltip="2004"/>
              </a:rPr>
              <a:t>2004</a:t>
            </a:r>
            <a:r>
              <a:rPr lang="ru-RU" sz="1800" i="1" dirty="0" smtClean="0"/>
              <a:t>).</a:t>
            </a:r>
          </a:p>
          <a:p>
            <a:pPr lvl="8"/>
            <a:r>
              <a:rPr lang="ru-RU" sz="1800" i="1" dirty="0" smtClean="0"/>
              <a:t>Его именем названы улицы во многих городах </a:t>
            </a:r>
            <a:r>
              <a:rPr lang="ru-RU" sz="1800" i="1" dirty="0" smtClean="0">
                <a:hlinkClick r:id="rId3" tooltip="Казахстан"/>
              </a:rPr>
              <a:t>Казахстана</a:t>
            </a:r>
            <a:r>
              <a:rPr lang="ru-RU" sz="1800" i="1" dirty="0" smtClean="0"/>
              <a:t>.</a:t>
            </a:r>
          </a:p>
          <a:p>
            <a:r>
              <a:rPr lang="ru-RU" sz="2000" i="1" dirty="0" smtClean="0"/>
              <a:t>Именем </a:t>
            </a:r>
            <a:r>
              <a:rPr lang="ru-RU" sz="2000" i="1" dirty="0" err="1" smtClean="0"/>
              <a:t>Байтурсынова</a:t>
            </a:r>
            <a:r>
              <a:rPr lang="ru-RU" sz="2000" i="1" dirty="0" smtClean="0"/>
              <a:t> назван </a:t>
            </a:r>
            <a:r>
              <a:rPr lang="ru-RU" sz="2000" i="1" dirty="0" err="1" smtClean="0">
                <a:hlinkClick r:id="rId9" tooltip="Костанайский государственный университет"/>
              </a:rPr>
              <a:t>Костанайский</a:t>
            </a:r>
            <a:r>
              <a:rPr lang="ru-RU" sz="2000" i="1" dirty="0" smtClean="0">
                <a:hlinkClick r:id="rId9" tooltip="Костанайский государственный университет"/>
              </a:rPr>
              <a:t> государственный университет</a:t>
            </a:r>
            <a:r>
              <a:rPr lang="ru-RU" sz="2000" i="1" dirty="0" smtClean="0"/>
              <a:t>.</a:t>
            </a:r>
          </a:p>
          <a:p>
            <a:r>
              <a:rPr lang="ru-RU" sz="2000" i="1" dirty="0" smtClean="0"/>
              <a:t>В </a:t>
            </a:r>
            <a:r>
              <a:rPr lang="ru-RU" sz="2000" i="1" dirty="0" smtClean="0">
                <a:hlinkClick r:id="rId10" tooltip="2005 год"/>
              </a:rPr>
              <a:t>2005 году</a:t>
            </a:r>
            <a:r>
              <a:rPr lang="ru-RU" sz="2000" i="1" dirty="0" smtClean="0"/>
              <a:t> была выпущена </a:t>
            </a:r>
            <a:r>
              <a:rPr lang="ru-RU" sz="2000" i="1" dirty="0" smtClean="0">
                <a:hlinkClick r:id="rId2" tooltip="Почтовая марка"/>
              </a:rPr>
              <a:t>почтовая марка</a:t>
            </a:r>
            <a:r>
              <a:rPr lang="ru-RU" sz="2000" i="1" dirty="0" smtClean="0"/>
              <a:t> Казахстана, посвященная </a:t>
            </a:r>
            <a:r>
              <a:rPr lang="ru-RU" sz="2000" i="1" dirty="0" err="1" smtClean="0"/>
              <a:t>Байтурсынову</a:t>
            </a:r>
            <a:r>
              <a:rPr lang="ru-RU" sz="2000" i="1" dirty="0" smtClean="0"/>
              <a:t>.</a:t>
            </a:r>
          </a:p>
          <a:p>
            <a:r>
              <a:rPr lang="ru-RU" sz="2000" b="1" i="1" dirty="0" smtClean="0"/>
              <a:t>Исследования</a:t>
            </a:r>
          </a:p>
          <a:p>
            <a:pPr lvl="1"/>
            <a:r>
              <a:rPr lang="ru-RU" sz="2000" i="1" dirty="0" smtClean="0"/>
              <a:t>Омаров И. Ученая деятельность А. Б. </a:t>
            </a:r>
            <a:r>
              <a:rPr lang="ru-RU" sz="2000" i="1" dirty="0" err="1" smtClean="0"/>
              <a:t>Байтурсынова</a:t>
            </a:r>
            <a:r>
              <a:rPr lang="ru-RU" sz="2000" i="1" dirty="0" smtClean="0"/>
              <a:t>. Труды общества изучения Киргизского края. </a:t>
            </a:r>
            <a:r>
              <a:rPr lang="ru-RU" sz="2000" i="1" dirty="0" err="1" smtClean="0"/>
              <a:t>Вып</a:t>
            </a:r>
            <a:r>
              <a:rPr lang="ru-RU" sz="2000" i="1" dirty="0" smtClean="0"/>
              <a:t>. 3. — Оренбург, 1923.</a:t>
            </a:r>
          </a:p>
          <a:p>
            <a:endParaRPr lang="ru-RU" sz="1800" dirty="0"/>
          </a:p>
        </p:txBody>
      </p:sp>
      <p:pic>
        <p:nvPicPr>
          <p:cNvPr id="8194" name="Picture 2" descr="C:\Users\User\Desktop\x_570bfcd3.jpg"/>
          <p:cNvPicPr>
            <a:picLocks noChangeAspect="1" noChangeArrowheads="1"/>
          </p:cNvPicPr>
          <p:nvPr/>
        </p:nvPicPr>
        <p:blipFill>
          <a:blip r:embed="rId11" cstate="print"/>
          <a:srcRect/>
          <a:stretch>
            <a:fillRect/>
          </a:stretch>
        </p:blipFill>
        <p:spPr bwMode="auto">
          <a:xfrm>
            <a:off x="357158" y="571480"/>
            <a:ext cx="3500462" cy="3117847"/>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46</TotalTime>
  <Words>555</Words>
  <Application>Microsoft Office PowerPoint</Application>
  <PresentationFormat>Экран (4:3)</PresentationFormat>
  <Paragraphs>30</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Трек</vt:lpstr>
      <vt:lpstr>Ахмет Байтурсынов</vt:lpstr>
      <vt:lpstr>Слайд 2</vt:lpstr>
      <vt:lpstr>Слайд 3</vt:lpstr>
      <vt:lpstr>Слайд 4</vt:lpstr>
      <vt:lpstr>Слайд 5</vt:lpstr>
      <vt:lpstr>Слайд 6</vt:lpstr>
      <vt:lpstr>Литературно-научная деятельность</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Ахмет Байтурсынов</dc:title>
  <dc:creator>User</dc:creator>
  <cp:lastModifiedBy>User</cp:lastModifiedBy>
  <cp:revision>6</cp:revision>
  <dcterms:created xsi:type="dcterms:W3CDTF">2012-09-12T12:50:45Z</dcterms:created>
  <dcterms:modified xsi:type="dcterms:W3CDTF">2012-09-12T13:47:43Z</dcterms:modified>
</cp:coreProperties>
</file>