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0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31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Использование мультимидийных технологий во внеурочной работе по физике.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9BAB0-ECE3-4CEC-9A75-DD7E820DF2C8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134B8-050B-44F2-9D65-F4FCC85BF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91476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Использование мультимидийных технологий во внеурочной работе по физике.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4991C-8BE5-432E-9C2D-BA2D9D321BCD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5D5E-5D82-40F5-8811-0D8DAC599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94009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95D5E-5D82-40F5-8811-0D8DAC5999F6}" type="slidenum">
              <a:rPr lang="ru-RU" smtClean="0"/>
              <a:t>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 smtClean="0"/>
              <a:t>Использование мультимидийных технологий во внеурочной работе по физике.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FE628-E900-4BC4-98E7-467D47C37040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6EEB-3252-4FFA-A45C-04F3EBFEC088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51CF-93AA-46AF-9FC3-C781E79196B3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1DB3-7EE8-457B-95E4-5266B1318D91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0BAD-AA7A-42F5-9B8C-B3CC1EFA938C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8038-16A5-4470-9836-6203D15BC940}" type="datetime1">
              <a:rPr lang="ru-RU" smtClean="0"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07C9-E672-44B3-B7DD-630C51BB0140}" type="datetime1">
              <a:rPr lang="ru-RU" smtClean="0"/>
              <a:t>18.11.2012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5CC3-DCAF-4E09-91CF-039BC3D03A6F}" type="datetime1">
              <a:rPr lang="ru-RU" smtClean="0"/>
              <a:t>18.11.2012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FDF0E-7ADC-4095-A30F-1BC0EB25813C}" type="datetime1">
              <a:rPr lang="ru-RU" smtClean="0"/>
              <a:t>18.11.2012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9D636-2272-4C08-8217-D2F1AD3D9AFA}" type="datetime1">
              <a:rPr lang="ru-RU" smtClean="0"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B5B0-F694-4BF4-AEBB-93FE92A898F4}" type="datetime1">
              <a:rPr lang="ru-RU" smtClean="0"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A5E1A8B-ECFB-40DF-AC7F-0F0BA1F121E1}" type="datetime1">
              <a:rPr lang="ru-RU" smtClean="0"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28CBA8-C9E1-4381-ADDC-D5EDB152C3C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img_url=www.edu.cap.ru/home/4937/pic/baner/leto2010/329128229.gif&amp;tld=kz&amp;p=2&amp;text=%D1%81%D0%BE%D0%BB%D0%BD%D1%86%D0%B5%20%D0%B2%20%D0%BA%D0%B0%D1%80%D1%82%D0%B8%D0%BD%D0%BA%D0%B0%D1%85&amp;noreask=1&amp;pos=64&amp;lr=163&amp;rpt=simage" TargetMode="External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kz/yandsearch?tld=kz&amp;p=11&amp;text=%D0%9E%D0%B1%D0%BC%D0%B5%D0%BD%20%D0%BE%D0%BF%D1%8B%D1%82%D0%BE%D0%BC%20%D0%B2%20%20%D0%BC%D1%83%D0%BB%D1%8C%D1%82%D0%B8%D0%BC%D0%B5%D0%B4%D0%B8%D0%B0&amp;img_url=feo.ua%2Fnews_thumbs%2Fknf15fed91cdce24758e40fe33bc196c70e_800.jpg&amp;pos=339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images.yandex.kz/yandsearch?tld=kz&amp;p=18&amp;text=%D0%9E%D0%B1%D0%BC%D0%B5%D0%BD%20%D0%BE%D0%BF%D1%8B%D1%82%D0%BE%D0%BC&amp;img_url=www.school16.tim.kubannet.ru%2Fpics%2Fkopilka.gif&amp;pos=561&amp;rpt=simag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kz/yandsearch?text=%D0%9F%D0%A0%D0%9E%D0%93%D0%A0%D0%90%D0%9C%D0%9C%D0%9D%D0%AB%D0%95%20%D0%A1%D0%A0%D0%95%D0%94%D0%A1%D0%A2%D0%92%D0%90%20%D0%A3%D0%A0%D0%9E%D0%9A%D0%90%20%D0%A4%D0%98%D0%97%D0%98%D0%9A%D0%98&amp;img_url=www.uchportal.ru/_ld/129/82215047.jpg&amp;pos=5&amp;rpt=simage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images.yandex.kz/yandsearch?tld=kz&amp;p=9&amp;text=%D0%9F%D0%A0%D0%9E%D0%95%D0%9A%D0%A2%D0%98%D0%A0%D0%9E%D0%92%D0%9E%D0%A7%D0%9D%D0%90%D0%AF%20%D0%94%D0%95%D0%AF%D0%A2%D0%95%D0%9B%D0%AC%D0%9D%D0%9E%D0%A1%D0%A2%D0%AC%20%D0%A3%D0%A7%D0%98%D0%A2%D0%95%D0%9B%D0%AF%20%D0%A4%D0%98%D0%97%D0%98%D0%9A%D0%98%20%D0%92%20%D0%9A%D0%90%D0%A0%D0%A2%D0%98%D0%9D%D0%9A%D0%90%D0%A5&amp;img_url=img0.liveinternet.ru/images/attach/c/0/38/268/38268272_Wise20Owl.gif&amp;pos=288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kz/yandsearch?tld=kz&amp;p=4&amp;text=%D0%9C%D0%9E%D0%94%D0%95%D0%9B%D0%98%D0%A0%D0%9E%D0%92%D0%90%D0%9D%D0%98%D0%95%20%D0%A3%D0%A0%D0%9E%D0%9A%D0%90%20%D0%A4%D0%98%D0%97%D0%98%D0%9A%D0%98&amp;img_url=dl9.glitter-graphics.net/pub/619/619589ga2upyu3st.gif&amp;pos=143&amp;rpt=simage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://images.yandex.kz/yandsearch?tld=kz&amp;p=1&amp;text=%D0%9E%D0%B1%D0%A3%D0%A7%D0%90%D1%8E%D0%A9%D0%98%D0%95%20%D0%9F%D0%A0%D0%9E%D0%93%D0%A0%D0%90%D0%9C%D0%9C%D0%AB%20%D0%A3%D0%A0%D0%9E%D0%9A%D0%90%20%D0%A4%D0%98%D0%97%D0%98%D0%9A%D0%98&amp;img_url=lavsoft.ws/uploads/posts/2012-02/1329723039_1327938395_fizika.jpg&amp;pos=57&amp;rpt=simage" TargetMode="External"/><Relationship Id="rId4" Type="http://schemas.openxmlformats.org/officeDocument/2006/relationships/hyperlink" Target="http://images.yandex.kz/yandsearch?tld=kz&amp;p=15&amp;text=%D0%9F%D0%A0%D0%9E%D0%95%D0%9A%D0%A2%D0%98%D0%A0%D0%9E%D0%92%D0%9E%D0%A7%D0%9D%D0%90%D0%AF%20%D0%94%D0%95%D0%AF%D0%A2%D0%95%D0%9B%D0%AC%D0%9D%D0%9E%D0%A1%D0%A2%D0%AC%20%D0%A3%D0%A7%D0%98%D0%A2%D0%95%D0%9B%D0%AF%20%D0%A4%D0%98%D0%97%D0%98%D0%9A%D0%98%20%D0%92%20%D0%9A%D0%90%D0%A0%D0%A2%D0%98%D0%9D%D0%9A%D0%90%D0%A5&amp;img_url=biznessket.ru/wp-content/uploads/2011/08/f_493b96e3dbec4.png&amp;pos=472&amp;rpt=simage" TargetMode="Externa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kz/yandsearch?tld=kz&amp;p=4&amp;text=%D0%BC%D0%B0%D0%B9%D0%BA%D1%80%D0%BE%D1%81%D0%BE%D1%84%D1%82%20%D0%B2%D0%BE%D1%80%D0%B4%20%D0%92%20%D0%9A%D0%90%D0%A0%D0%A2%D0%98%D0%9D%D0%9A%D0%90%D0%A5&amp;img_url=ain.ua/wp-content/uploads/2009/08/word2007.jpg&amp;pos=126&amp;rpt=simage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yandex.kz/yandsearch?text=%D0%BC%D0%B0%D0%B9%D0%BA%D1%80%D0%BE%D1%81%D0%BE%D1%84%D1%82%20%D0%B2%D0%BE%D1%80%D0%B4%20%D0%92%20%D0%9A%D0%90%D0%A0%D0%A2%D0%98%D0%9D%D0%9A%D0%90%D0%A5&amp;img_url=www.mycomp.com.ua/issue/148/34-35/34_word_title.GIF&amp;pos=21&amp;rpt=simag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kz/yandsearch?tld=kz&amp;p=11&amp;text=%D0%B0%D0%B4%D0%BE%D0%B1%20%D1%84%D0%BE%D1%82%D0%BE%D1%88%D0%BE%D0%BF%20%D0%B8%20%D0%BD%D0%B0%D1%83%D0%BA%D0%B0%20%D1%84%D0%B8%D0%B7%D0%B8%D0%BA%D0%B0%20%D0%92%20%D0%9A%D0%90%D0%A0%D0%A2%D0%98%D0%9D%D0%9A%D0%90%D0%A5&amp;img_url=cdn1.rudb.org/img/2011_01/i4d450a1990963.jpg&amp;pos=349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hyperlink" Target="http://images.yandex.kz/yandsearch?text=%D0%B0%D0%B4%D0%BE%D0%B1%20%D1%84%D0%BE%D1%82%D0%BE%D1%88%D0%BE%D0%BF%20%D0%92%20%D0%9A%D0%90%D0%A0%D0%A2%D0%98%D0%9D%D0%9A%D0%90%D0%A5&amp;img_url=images3.webpark.ru/uploads54/100625/Demotivators_34.jpg&amp;pos=11&amp;rpt=simag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yandex.kz/yandsearch?img_url=softet.net/uploads/posts/2012-06/1344946231_6-skachat-microsoft-powerpoint-2010-besplatno.png&amp;tld=kz&amp;p=3&amp;text=%D0%BF%D0%BE%D0%B2%D0%B5%D1%80%20%D0%BF%D0%BE%D0%B8%D0%BD%D1%82%20%D0%B2%20%D0%BA%D0%B0%D1%80%D1%82%D0%B8%D0%BD%D0%BA%D0%B0%D1%85&amp;noreask=1&amp;pos=93&amp;lr=163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://images.yandex.kz/yandsearch?img_url=lonsers.ru/image.php?aHR0cDovLzkwMGlnci5uZXQvZGF0YXMvaW5mb3JtYXRpa2EvU296ZGFuaWUtcHJlemVudGF0c2lqLXYtUG93ZXItUG9pbnQvMDAxNy0wMTctU296ZGFuaWUtcHJlemVudGF0c2lpLXYtUG93ZXItUG9pbnQuanBn&amp;tld=kz&amp;p=3&amp;text=%D0%BF%D1%80%D0%B5%D0%B7%D0%B5%D0%BD%D1%82%D0%B0%D1%86%D0%B8%D1%8F%20%D0%BF%D0%BE%20%D1%84%D0%B8%D0%B7%D0%B8%D0%BA%D0%B5%20%D0%BF%D0%BE%D0%B2%D0%B5%D1%80%20%D0%BF%D0%BE%D0%B8%D0%BD%D1%82%20%D0%B2%20%D0%BA%D0%B0%D1%80%D1%82%D0%B8%D0%BD%D0%BA%D0%B0%D1%85&amp;noreask=1&amp;pos=108&amp;lr=163&amp;rpt=simag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kz/yandsearch?text=%D0%B2%D0%B8%D0%BA%D0%B8%D0%BF%D0%B5%D0%B4%D0%B8%D1%8F&amp;img_url=www.aljazeera.com%2Fmritems%2FImages%2F2012%2F1%2F19%2F2012119742089734_20.jpg&amp;pos=3&amp;rpt=simage" TargetMode="External"/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2" Type="http://schemas.openxmlformats.org/officeDocument/2006/relationships/hyperlink" Target="http://images.yandex.kz/yandsearch?text=%D0%B8%D0%BD%D1%82%D0%B5%D1%80%D0%BD%D0%B5%D1%82%20%D0%B2%20%D0%BA%D0%B0%D1%80%D1%82%D0%B8%D0%BD%D0%BA%D0%B0%D1%85&amp;img_url=img-fotki.yandex.ru/get/4707/12596005.83/0_5812b_c96ab66_XL&amp;pos=3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kz/yandsearch?tld=kz&amp;p=11&amp;text=%D0%B8%D0%BD%D1%82%D0%B5%D1%80%D0%BD%D0%B5%D1%82%20%D0%B2%20%D0%BA%D0%B0%D1%80%D1%82%D0%B8%D0%BD%D0%BA%D0%B0%D1%85&amp;img_url=softwarez.su/uploads/posts/2010-06/1277367219_1268818341__5486216_526124.jpg&amp;pos=340&amp;rpt=simage" TargetMode="External"/><Relationship Id="rId5" Type="http://schemas.openxmlformats.org/officeDocument/2006/relationships/image" Target="../media/image19.jpeg"/><Relationship Id="rId4" Type="http://schemas.openxmlformats.org/officeDocument/2006/relationships/hyperlink" Target="http://images.yandex.kz/yandsearch?tld=kz&amp;p=13&amp;text=%D0%B8%D0%BD%D1%82%D0%B5%D1%80%D0%BD%D0%B5%D1%82%20%D0%B2%20%D0%BA%D0%B0%D1%80%D1%82%D0%B8%D0%BD%D0%BA%D0%B0%D1%85&amp;img_url=webzametki.com/wp-content/uploads/2009/04/internet.jpg&amp;pos=409&amp;rpt=simage" TargetMode="External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136904" cy="2585255"/>
          </a:xfrm>
        </p:spPr>
        <p:txBody>
          <a:bodyPr/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Использование мультимедийных технологий во внеурочной работе.</a:t>
            </a:r>
            <a:endParaRPr lang="ru-RU" sz="30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172200"/>
            <a:ext cx="8291265" cy="365125"/>
          </a:xfrm>
        </p:spPr>
        <p:txBody>
          <a:bodyPr/>
          <a:lstStyle/>
          <a:p>
            <a:r>
              <a:rPr lang="ru-RU" dirty="0" err="1" smtClean="0"/>
              <a:t>Лаврик</a:t>
            </a:r>
            <a:r>
              <a:rPr lang="ru-RU" dirty="0" smtClean="0"/>
              <a:t> Т. В.</a:t>
            </a:r>
            <a:endParaRPr lang="ru-RU" dirty="0"/>
          </a:p>
        </p:txBody>
      </p:sp>
      <p:pic>
        <p:nvPicPr>
          <p:cNvPr id="1026" name="Picture 2" descr="http://gimnaziya5.edusite.ru/images/172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279" y="5805264"/>
            <a:ext cx="1016420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s663.vkontakte.ru/u15652908/115389925/x_b8d4f79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52936"/>
            <a:ext cx="4743450" cy="316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31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39552" y="1484784"/>
            <a:ext cx="8136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Быть учителем трудно, но возможно. Главное, учителям надо учиться быть счастливыми. Ведь несчастный учитель никогда не воспитает счастливого ученика. У счастливого педагога ученики в школе испытывают состояние счастья: они действуют, творят, ощущают, что их любят и желают им добра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Современный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учитель – человек, способный улыбаться и интересоваться всем тем, что его окружает, ведь школа жива, пока учитель в ней интересен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ребенку.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Еще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Сократ более двух тысяч лет назад сказал: “В каждом человеке есть солнце, только дайте ему светить”.</a:t>
            </a:r>
          </a:p>
          <a:p>
            <a:endParaRPr lang="ru-RU" dirty="0"/>
          </a:p>
        </p:txBody>
      </p:sp>
      <p:pic>
        <p:nvPicPr>
          <p:cNvPr id="65538" name="Picture 2" descr="http://im5-tub-kz.yandex.net/i?id=154682328-40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826" y="516018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2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89867" y="366001"/>
            <a:ext cx="798648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dirty="0" smtClean="0"/>
              <a:t>Цель презентации:</a:t>
            </a:r>
          </a:p>
          <a:p>
            <a:pPr algn="ctr"/>
            <a:r>
              <a:rPr lang="ru-RU" sz="2600" dirty="0" smtClean="0"/>
              <a:t>Обмен опытом в использовании мультимедийных </a:t>
            </a:r>
          </a:p>
          <a:p>
            <a:pPr algn="ctr"/>
            <a:r>
              <a:rPr lang="ru-RU" sz="2600" dirty="0" smtClean="0"/>
              <a:t>средств.</a:t>
            </a:r>
            <a:endParaRPr lang="ru-RU" sz="2600" dirty="0"/>
          </a:p>
        </p:txBody>
      </p:sp>
      <p:pic>
        <p:nvPicPr>
          <p:cNvPr id="1028" name="Picture 4" descr="http://im8-tub-kz.yandex.net/i?id=485874908-3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28125"/>
            <a:ext cx="3132349" cy="1800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5-tub-kz.yandex.net/i?id=559710075-0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14857"/>
            <a:ext cx="1384069" cy="1977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51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4496770" cy="23762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600" b="1" dirty="0">
                <a:solidFill>
                  <a:schemeClr val="tx1"/>
                </a:solidFill>
              </a:rPr>
              <a:t>Мультимедиа</a:t>
            </a:r>
            <a:r>
              <a:rPr lang="ru-RU" sz="1600" dirty="0">
                <a:solidFill>
                  <a:schemeClr val="tx1"/>
                </a:solidFill>
              </a:rPr>
              <a:t> — взаимодействие визуальных и </a:t>
            </a:r>
            <a:r>
              <a:rPr lang="ru-RU" sz="1600" dirty="0" err="1">
                <a:solidFill>
                  <a:schemeClr val="tx1"/>
                </a:solidFill>
              </a:rPr>
              <a:t>аудиоэффектов</a:t>
            </a:r>
            <a:r>
              <a:rPr lang="ru-RU" sz="1600" dirty="0">
                <a:solidFill>
                  <a:schemeClr val="tx1"/>
                </a:solidFill>
              </a:rPr>
              <a:t> под управлением </a:t>
            </a:r>
            <a:r>
              <a:rPr lang="ru-RU" sz="1600" dirty="0" smtClean="0">
                <a:solidFill>
                  <a:schemeClr val="tx1"/>
                </a:solidFill>
              </a:rPr>
              <a:t>интерактивного </a:t>
            </a:r>
            <a:r>
              <a:rPr lang="ru-RU" sz="1600" dirty="0" err="1" smtClean="0">
                <a:solidFill>
                  <a:schemeClr val="tx1"/>
                </a:solidFill>
              </a:rPr>
              <a:t>програмного</a:t>
            </a:r>
            <a:r>
              <a:rPr lang="ru-RU" sz="1600" dirty="0" smtClean="0">
                <a:solidFill>
                  <a:schemeClr val="tx1"/>
                </a:solidFill>
              </a:rPr>
              <a:t> обеспечения с </a:t>
            </a:r>
            <a:r>
              <a:rPr lang="ru-RU" sz="1600" dirty="0">
                <a:solidFill>
                  <a:schemeClr val="tx1"/>
                </a:solidFill>
              </a:rPr>
              <a:t>использованием современных технических и программных средств, они объединяют текст, звук, графику, фото, видео в одном </a:t>
            </a:r>
            <a:r>
              <a:rPr lang="ru-RU" sz="1600" dirty="0" smtClean="0">
                <a:solidFill>
                  <a:schemeClr val="tx1"/>
                </a:solidFill>
              </a:rPr>
              <a:t>цифровом представлении.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6632"/>
            <a:ext cx="2664296" cy="2371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7105" y="2852936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Современные </a:t>
            </a:r>
            <a:r>
              <a:rPr lang="ru-RU" sz="1600" dirty="0"/>
              <a:t>мультимедийные программные средства обладают большими возможностями в отображении информации и оказывают непосредственные влияние на мотивацию обучаемых, скорость восприятия материала, утомляемость и, таким образом, на эффективность учебного процесса в целом. </a:t>
            </a:r>
          </a:p>
          <a:p>
            <a:pPr algn="ctr"/>
            <a:r>
              <a:rPr lang="ru-RU" sz="1600" dirty="0"/>
              <a:t>Методы обучения имеют тесную связь с характером подачи и восприятия информации как для обучающегося, так и для обучающего. И в связи с этим фактом следует отметить, что использование мультимедийных технологий существенно влияет на характер подачи информации, а следовательно, и на методы обучения</a:t>
            </a:r>
            <a:r>
              <a:rPr lang="ru-RU" sz="1600" dirty="0" smtClean="0"/>
              <a:t>. Мультимедийные </a:t>
            </a:r>
            <a:r>
              <a:rPr lang="ru-RU" sz="1600" dirty="0"/>
              <a:t>технологии превратили устную речь из статической в динамическую, то есть появилась возможность отслеживать изучаемые процессы во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241410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640960" cy="1800200"/>
          </a:xfrm>
        </p:spPr>
        <p:txBody>
          <a:bodyPr>
            <a:noAutofit/>
          </a:bodyPr>
          <a:lstStyle/>
          <a:p>
            <a:pPr algn="ctr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 ВИДЫ </a:t>
            </a:r>
            <a:r>
              <a:rPr lang="ru-RU" sz="1600" dirty="0" smtClean="0">
                <a:solidFill>
                  <a:schemeClr val="tx1"/>
                </a:solidFill>
              </a:rPr>
              <a:t>ПЕДАГОГИЧЕСКОЙ ДЕЯТЕЛЬНОСТИ:</a:t>
            </a:r>
          </a:p>
          <a:p>
            <a:pPr marL="45720" indent="0" algn="ctr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Современная педагогика в соответствии с основными направлениями деятельности педагога выделяет </a:t>
            </a:r>
            <a:r>
              <a:rPr lang="ru-RU" sz="1600" dirty="0" smtClean="0">
                <a:solidFill>
                  <a:schemeClr val="tx1"/>
                </a:solidFill>
              </a:rPr>
              <a:t>следующие</a:t>
            </a:r>
            <a:r>
              <a:rPr lang="ru-RU" sz="1600" dirty="0" smtClean="0">
                <a:solidFill>
                  <a:schemeClr val="tx1"/>
                </a:solidFill>
              </a:rPr>
              <a:t> виды </a:t>
            </a:r>
            <a:r>
              <a:rPr lang="ru-RU" sz="1600" dirty="0" smtClean="0">
                <a:solidFill>
                  <a:schemeClr val="tx1"/>
                </a:solidFill>
              </a:rPr>
              <a:t>педагогической деятельности: </a:t>
            </a:r>
          </a:p>
          <a:p>
            <a:pPr marL="45720" indent="0" algn="ctr">
              <a:buNone/>
            </a:pPr>
            <a:endParaRPr lang="ru-RU" sz="1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64149" y="2636912"/>
            <a:ext cx="3636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Wingdings" pitchFamily="2" charset="2"/>
              <a:buChar char="ü"/>
            </a:pPr>
            <a:r>
              <a:rPr lang="ru-RU" sz="1600" dirty="0" smtClean="0"/>
              <a:t>2.Диагностическая деятельность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7384" y="3356992"/>
            <a:ext cx="3780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ru-RU" sz="1600" dirty="0" smtClean="0"/>
          </a:p>
          <a:p>
            <a:pPr marL="285750" indent="-285750">
              <a:buClr>
                <a:schemeClr val="accent6"/>
              </a:buClr>
              <a:buFont typeface="Wingdings" pitchFamily="2" charset="2"/>
              <a:buChar char="ü"/>
            </a:pPr>
            <a:r>
              <a:rPr lang="ru-RU" sz="1600" dirty="0" smtClean="0"/>
              <a:t>3.Конструктивная деятельность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4207" y="4534381"/>
            <a:ext cx="3829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Wingdings" pitchFamily="2" charset="2"/>
              <a:buChar char="ü"/>
            </a:pPr>
            <a:r>
              <a:rPr lang="ru-RU" sz="1600" dirty="0" smtClean="0"/>
              <a:t>4.Коммуникативная деятельность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32561" y="1556792"/>
            <a:ext cx="3667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Wingdings" pitchFamily="2" charset="2"/>
              <a:buChar char="ü"/>
            </a:pPr>
            <a:r>
              <a:rPr lang="ru-RU" sz="1600" dirty="0" smtClean="0"/>
              <a:t>1.Проектировочная деятельность</a:t>
            </a:r>
          </a:p>
          <a:p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34991" y="5461921"/>
            <a:ext cx="3623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tx1"/>
                </a:solidFill>
              </a:rPr>
              <a:t>5.Организаторская деятельность</a:t>
            </a:r>
            <a:endParaRPr lang="ru-RU" sz="1600" dirty="0" smtClean="0"/>
          </a:p>
          <a:p>
            <a:endParaRPr lang="ru-RU" sz="1600" dirty="0"/>
          </a:p>
        </p:txBody>
      </p:sp>
      <p:pic>
        <p:nvPicPr>
          <p:cNvPr id="3074" name="Picture 2" descr="http://im0-tub-kz.yandex.net/i?id=115138298-0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141567"/>
            <a:ext cx="12382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m5-tub-kz.yandex.net/i?id=196735704-17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89264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im4-tub-kz.yandex.net/i?id=443029853-24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4" y="3134095"/>
            <a:ext cx="11906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im7-tub-kz.yandex.net/i?id=107950640-31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626" y="3820006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im2-tub-kz.yandex.net/i?id=435377009-52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199" y="503993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52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63688" y="332656"/>
            <a:ext cx="5541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Arial" pitchFamily="34" charset="0"/>
              <a:buChar char="•"/>
            </a:pPr>
            <a:r>
              <a:rPr lang="ru-RU" dirty="0" smtClean="0"/>
              <a:t>Работа учителя с программным обеспечением.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908720"/>
            <a:ext cx="82109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Подготовка служебных документов и дидактических материалов делается</a:t>
            </a:r>
          </a:p>
          <a:p>
            <a:pPr algn="ctr"/>
            <a:r>
              <a:rPr lang="ru-RU" dirty="0" smtClean="0"/>
              <a:t>с помощью следующих программ: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2423495" y="1647384"/>
            <a:ext cx="4739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Word</a:t>
            </a:r>
            <a:r>
              <a:rPr lang="ru-RU" dirty="0" smtClean="0"/>
              <a:t> - ТЕКСТОВЫЙ РЕДАКТОР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" y="2051884"/>
            <a:ext cx="7397396" cy="3948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 descr="http://im3-tub-kz.yandex.net/i?id=128595714-38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724" y="6018197"/>
            <a:ext cx="7143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19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699069"/>
              </p:ext>
            </p:extLst>
          </p:nvPr>
        </p:nvGraphicFramePr>
        <p:xfrm>
          <a:off x="395536" y="1556792"/>
          <a:ext cx="8354917" cy="3908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867"/>
                <a:gridCol w="315280"/>
                <a:gridCol w="315280"/>
                <a:gridCol w="315280"/>
                <a:gridCol w="361258"/>
                <a:gridCol w="315280"/>
                <a:gridCol w="361258"/>
                <a:gridCol w="361258"/>
                <a:gridCol w="361258"/>
                <a:gridCol w="361258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  <a:gridCol w="315280"/>
              </a:tblGrid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 dirty="0">
                          <a:effectLst/>
                        </a:rPr>
                        <a:t>Даты ПГТ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09.09.11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 dirty="0">
                          <a:effectLst/>
                        </a:rPr>
                        <a:t>06.10.11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20.10.11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03.11.11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26.11.11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08.12.11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13.12.11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22.12.11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19.01.12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27.01.12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16.02.12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01.03.12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10.03.12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15.03.12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12.04.12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20.04.12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27.04.12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04.05.12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10.05.12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12.05.12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19.05.12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03.06.12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Прошли ПГТ по физике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Максимальны бал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 dirty="0">
                          <a:effectLst/>
                        </a:rPr>
                        <a:t>16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 dirty="0">
                          <a:effectLst/>
                        </a:rPr>
                        <a:t>18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Полочили от 20 до 25 баллов "5"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Полоучили от 12 до 19 баллов "4"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Получили от 4 до 11 баллов "3"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Получили менее 3 баллов "2"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----------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Минимальный балл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Всего баллов 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161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123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160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178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Средний бал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6,6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 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8,2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10,6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9,6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11,7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9,4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13,1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13,1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14,6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13,8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13,6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15,5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14,3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14,5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14,8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Средняя оценка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3,39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3,7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3,8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Качество знаний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15,00%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7,00%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26,60%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13,30%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30,70%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27,00%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38,40%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40,00%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33,00%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41,60%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39,00%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25,00%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50,00%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50,00%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55,00%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64,00%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66,60%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66,60%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90,00%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60,00%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89,00%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66,60%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06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Успеваемость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98%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98%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91%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>
                          <a:effectLst/>
                        </a:rPr>
                        <a:t>100%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500" u="none" strike="noStrike" dirty="0">
                          <a:effectLst/>
                        </a:rPr>
                        <a:t>100%</a:t>
                      </a:r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5696" y="548680"/>
            <a:ext cx="5069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 err="1" smtClean="0"/>
              <a:t>Мicrosoft</a:t>
            </a:r>
            <a:r>
              <a:rPr lang="ru-RU" dirty="0" smtClean="0"/>
              <a:t> </a:t>
            </a:r>
            <a:r>
              <a:rPr lang="ru-RU" dirty="0" err="1" smtClean="0"/>
              <a:t>Excel</a:t>
            </a:r>
            <a:r>
              <a:rPr lang="ru-RU" dirty="0" smtClean="0"/>
              <a:t> - ЭЛЕКТРОННЫЕ ТАБЛИЦЫ.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593644"/>
              </p:ext>
            </p:extLst>
          </p:nvPr>
        </p:nvGraphicFramePr>
        <p:xfrm>
          <a:off x="1187624" y="1102061"/>
          <a:ext cx="6930588" cy="185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0588"/>
              </a:tblGrid>
              <a:tr h="875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Сводная таблица результатов ПТ 2011-2012 учебный год по физике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19" marR="3019" marT="3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122" name="Picture 2" descr="http://im7-tub-kz.yandex.net/i?id=37508306-4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405" y="5589240"/>
            <a:ext cx="2857500" cy="110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93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Rectangle 4"/>
          <p:cNvSpPr/>
          <p:nvPr/>
        </p:nvSpPr>
        <p:spPr>
          <a:xfrm>
            <a:off x="1691680" y="260648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 err="1" smtClean="0"/>
              <a:t>Adobe</a:t>
            </a:r>
            <a:r>
              <a:rPr lang="ru-RU" dirty="0" smtClean="0"/>
              <a:t> </a:t>
            </a:r>
            <a:r>
              <a:rPr lang="ru-RU" dirty="0" err="1" smtClean="0"/>
              <a:t>Photoshop</a:t>
            </a:r>
            <a:r>
              <a:rPr lang="ru-RU" dirty="0" smtClean="0"/>
              <a:t> - ГРАФИЧЕСКИЙ РЕДАКТОР.</a:t>
            </a:r>
            <a:endParaRPr lang="ru-RU" dirty="0"/>
          </a:p>
        </p:txBody>
      </p:sp>
      <p:pic>
        <p:nvPicPr>
          <p:cNvPr id="6146" name="Picture 2" descr="http://im0-tub-kz.yandex.net/i?id=326356403-5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18906"/>
            <a:ext cx="6545027" cy="490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im8-tub-kz.yandex.net/i?id=258688970-1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01208"/>
            <a:ext cx="11620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00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Rectangle 4"/>
          <p:cNvSpPr/>
          <p:nvPr/>
        </p:nvSpPr>
        <p:spPr>
          <a:xfrm>
            <a:off x="1259632" y="404664"/>
            <a:ext cx="69404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ru-RU" dirty="0" err="1"/>
              <a:t>PowerPoint</a:t>
            </a: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ru-RU" dirty="0"/>
              <a:t>СОЗДАНИЕ МУЛЬТИМЕДИЙНЫХ ПРЕЗЕНТАЦИЙ.</a:t>
            </a:r>
          </a:p>
          <a:p>
            <a:endParaRPr lang="ru-RU" dirty="0"/>
          </a:p>
        </p:txBody>
      </p:sp>
      <p:pic>
        <p:nvPicPr>
          <p:cNvPr id="8194" name="Picture 2" descr="http://im3-tub-kz.yandex.net/i?id=69977710-3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96" y="4005064"/>
            <a:ext cx="1762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3287" y="866329"/>
            <a:ext cx="2097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ru-RU" dirty="0" smtClean="0"/>
              <a:t>GIF-АНИМАЦИЯ</a:t>
            </a:r>
            <a:endParaRPr lang="ru-RU" dirty="0"/>
          </a:p>
        </p:txBody>
      </p:sp>
      <p:pic>
        <p:nvPicPr>
          <p:cNvPr id="8196" name="Picture 4" descr="http://im2-tub-kz.yandex.net/i?id=65890821-0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461077"/>
            <a:ext cx="5976664" cy="4482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39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4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Лаврик Т. В.</a:t>
            </a:r>
            <a:endParaRPr lang="ru-RU"/>
          </a:p>
        </p:txBody>
      </p:sp>
      <p:sp>
        <p:nvSpPr>
          <p:cNvPr id="5" name="Rectangle 4"/>
          <p:cNvSpPr/>
          <p:nvPr/>
        </p:nvSpPr>
        <p:spPr>
          <a:xfrm>
            <a:off x="2311595" y="261939"/>
            <a:ext cx="4623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Интернет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/>
              <a:t>Википедия — свободная </a:t>
            </a:r>
            <a:r>
              <a:rPr lang="ru-RU" dirty="0" smtClean="0"/>
              <a:t>энциклопедия</a:t>
            </a:r>
            <a:endParaRPr lang="ru-RU" dirty="0"/>
          </a:p>
        </p:txBody>
      </p:sp>
      <p:pic>
        <p:nvPicPr>
          <p:cNvPr id="9220" name="Picture 4" descr="http://im8-tub-kz.yandex.net/i?id=69352560-6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48" y="1124744"/>
            <a:ext cx="2301375" cy="305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im5-tub-kz.yandex.net/i?id=313337527-67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06" y="4437113"/>
            <a:ext cx="324036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://im0-tub-kz.yandex.net/i?id=13229978-50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37112"/>
            <a:ext cx="338437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m3-tub-kz.yandex.net/i?id=232671504-45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4608512" cy="304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94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1038</TotalTime>
  <Words>780</Words>
  <Application>Microsoft Office PowerPoint</Application>
  <PresentationFormat>On-screen Show (4:3)</PresentationFormat>
  <Paragraphs>343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Slipstream</vt:lpstr>
      <vt:lpstr>Использование мультимедийных технологий во внеурочной работе.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Borusan Makina Kazakhstan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Fedor SOZYKIN</dc:creator>
  <cp:lastModifiedBy>Fedor SOZYKIN</cp:lastModifiedBy>
  <cp:revision>24</cp:revision>
  <dcterms:created xsi:type="dcterms:W3CDTF">2012-11-17T00:23:12Z</dcterms:created>
  <dcterms:modified xsi:type="dcterms:W3CDTF">2012-11-18T16:46:57Z</dcterms:modified>
</cp:coreProperties>
</file>