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89" r:id="rId10"/>
    <p:sldId id="266" r:id="rId11"/>
    <p:sldId id="267" r:id="rId12"/>
    <p:sldId id="268" r:id="rId13"/>
    <p:sldId id="270" r:id="rId14"/>
    <p:sldId id="271" r:id="rId15"/>
    <p:sldId id="291" r:id="rId16"/>
    <p:sldId id="272" r:id="rId17"/>
    <p:sldId id="292" r:id="rId18"/>
    <p:sldId id="273" r:id="rId19"/>
    <p:sldId id="293" r:id="rId20"/>
    <p:sldId id="274" r:id="rId21"/>
    <p:sldId id="29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95" r:id="rId32"/>
    <p:sldId id="284" r:id="rId33"/>
    <p:sldId id="286" r:id="rId34"/>
    <p:sldId id="287" r:id="rId35"/>
    <p:sldId id="290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6" autoAdjust="0"/>
    <p:restoredTop sz="94660"/>
  </p:normalViewPr>
  <p:slideViewPr>
    <p:cSldViewPr>
      <p:cViewPr>
        <p:scale>
          <a:sx n="75" d="100"/>
          <a:sy n="75" d="100"/>
        </p:scale>
        <p:origin x="-150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CEAC3-5430-4331-95C8-25BA544B93A4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D0C69-03A3-4200-82FB-C307BA00F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DD8DB-D1D8-4070-B3AD-8CD3D23D1214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AD751-7CF0-44C2-B391-92ED46C33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5506F-B39A-44C8-90FB-9EED59D2CBE2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4E2CF-70AA-4156-8273-1D7A58B1AA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4234B-34A0-42B3-AC4F-910C3C638F40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C4212-D88F-4578-B03F-DF178A51D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C2246-DDE1-400B-A260-BDD7DF79EA3D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5B278-4D75-47E8-BB7C-3D74732FE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2D914-5C77-4B16-AC44-DBECA5DF907C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806B9-2FDE-43DC-99F3-66FB4A2A93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5D65C-C152-455B-8F8D-977F3A13468D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4ED23-4A2E-43C0-B84E-37E92F240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3198-D50D-4714-87AA-2E69B6E989BC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4AEFB-F223-4FE0-8ED6-7305EC1B9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60A67-13F8-4A74-84F4-8D8F27142E7F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C6E7B-DE17-447D-A4C2-B62E9FD13B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A425-51D6-43A6-9B38-AC5D994A8A30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2CB8E-DB2F-49BB-8DB0-C09BB44104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A2DB5-0611-4E59-B87E-5A226BFE88F4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15E9D-4673-4370-BC56-3846C7B84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CBCAD8-757C-4395-B893-5BF9A1678445}" type="datetimeFigureOut">
              <a:rPr lang="ru-RU"/>
              <a:pPr>
                <a:defRPr/>
              </a:pPr>
              <a:t>13.11.2012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99B5FE-0724-439D-9D6C-CB0440D960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22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39750" y="571500"/>
            <a:ext cx="8229600" cy="2428875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kk-KZ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Состав слова. Словообразование.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6 «В» класс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928938" y="3714750"/>
            <a:ext cx="5943600" cy="19288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Учитель русского языка и литературы: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Тайжанова</a:t>
            </a:r>
            <a:r>
              <a:rPr lang="ru-RU" sz="25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Тлеуш</a:t>
            </a:r>
            <a:r>
              <a:rPr lang="ru-RU" sz="25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500" b="1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Укеновна</a:t>
            </a:r>
            <a:endParaRPr lang="ru-RU" sz="25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СШ № 36</a:t>
            </a:r>
            <a:endParaRPr lang="ru-RU" sz="25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6786563" y="1285875"/>
            <a:ext cx="2214562" cy="1143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Окончание </a:t>
            </a:r>
          </a:p>
        </p:txBody>
      </p:sp>
      <p:sp>
        <p:nvSpPr>
          <p:cNvPr id="20" name="Овал 19"/>
          <p:cNvSpPr/>
          <p:nvPr/>
        </p:nvSpPr>
        <p:spPr>
          <a:xfrm>
            <a:off x="4714875" y="1928813"/>
            <a:ext cx="2000250" cy="100012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Суффикс </a:t>
            </a:r>
          </a:p>
        </p:txBody>
      </p:sp>
      <p:sp>
        <p:nvSpPr>
          <p:cNvPr id="19" name="Овал 18"/>
          <p:cNvSpPr/>
          <p:nvPr/>
        </p:nvSpPr>
        <p:spPr>
          <a:xfrm>
            <a:off x="2428875" y="1928813"/>
            <a:ext cx="2000250" cy="100012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Корень</a:t>
            </a:r>
            <a:r>
              <a:rPr lang="ru-RU" dirty="0"/>
              <a:t> </a:t>
            </a:r>
          </a:p>
        </p:txBody>
      </p:sp>
      <p:sp>
        <p:nvSpPr>
          <p:cNvPr id="18" name="Овал 17"/>
          <p:cNvSpPr/>
          <p:nvPr/>
        </p:nvSpPr>
        <p:spPr>
          <a:xfrm>
            <a:off x="142875" y="1214438"/>
            <a:ext cx="2071688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Приставка </a:t>
            </a:r>
          </a:p>
        </p:txBody>
      </p:sp>
      <p:sp>
        <p:nvSpPr>
          <p:cNvPr id="16" name="Овал 15"/>
          <p:cNvSpPr/>
          <p:nvPr/>
        </p:nvSpPr>
        <p:spPr>
          <a:xfrm>
            <a:off x="3286125" y="214313"/>
            <a:ext cx="2643188" cy="1143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Части слова</a:t>
            </a:r>
          </a:p>
        </p:txBody>
      </p:sp>
      <p:sp>
        <p:nvSpPr>
          <p:cNvPr id="23" name="Овал 22"/>
          <p:cNvSpPr/>
          <p:nvPr/>
        </p:nvSpPr>
        <p:spPr>
          <a:xfrm>
            <a:off x="214313" y="3357563"/>
            <a:ext cx="2000250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Перед корнем</a:t>
            </a:r>
          </a:p>
        </p:txBody>
      </p:sp>
      <p:sp>
        <p:nvSpPr>
          <p:cNvPr id="24" name="Овал 23"/>
          <p:cNvSpPr/>
          <p:nvPr/>
        </p:nvSpPr>
        <p:spPr>
          <a:xfrm>
            <a:off x="2428875" y="3500438"/>
            <a:ext cx="2000250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Общая часть</a:t>
            </a:r>
          </a:p>
        </p:txBody>
      </p:sp>
      <p:sp>
        <p:nvSpPr>
          <p:cNvPr id="25" name="Овал 24"/>
          <p:cNvSpPr/>
          <p:nvPr/>
        </p:nvSpPr>
        <p:spPr>
          <a:xfrm>
            <a:off x="4714875" y="3500438"/>
            <a:ext cx="2000250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После корня</a:t>
            </a:r>
          </a:p>
        </p:txBody>
      </p:sp>
      <p:sp>
        <p:nvSpPr>
          <p:cNvPr id="26" name="Овал 25"/>
          <p:cNvSpPr/>
          <p:nvPr/>
        </p:nvSpPr>
        <p:spPr>
          <a:xfrm>
            <a:off x="6858000" y="3357563"/>
            <a:ext cx="2286000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Изменяемая часть</a:t>
            </a:r>
          </a:p>
        </p:txBody>
      </p:sp>
      <p:sp>
        <p:nvSpPr>
          <p:cNvPr id="27" name="Овал 26"/>
          <p:cNvSpPr/>
          <p:nvPr/>
        </p:nvSpPr>
        <p:spPr>
          <a:xfrm>
            <a:off x="2786063" y="5500688"/>
            <a:ext cx="2000250" cy="10715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Основа </a:t>
            </a:r>
          </a:p>
        </p:txBody>
      </p:sp>
      <p:sp>
        <p:nvSpPr>
          <p:cNvPr id="28" name="Овал 27"/>
          <p:cNvSpPr/>
          <p:nvPr/>
        </p:nvSpPr>
        <p:spPr>
          <a:xfrm>
            <a:off x="6286500" y="5572125"/>
            <a:ext cx="2000250" cy="10715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Без окончания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715169" y="2785269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 flipV="1">
            <a:off x="2214563" y="928688"/>
            <a:ext cx="928687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3215481" y="3213894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5465763" y="3178175"/>
            <a:ext cx="5000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7573169" y="2856707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6200000" flipH="1">
            <a:off x="1785938" y="4500563"/>
            <a:ext cx="1143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>
            <a:off x="3178175" y="5037138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>
            <a:off x="4357687" y="4786313"/>
            <a:ext cx="1000125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4857750" y="6072188"/>
            <a:ext cx="1357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000750" y="928688"/>
            <a:ext cx="928688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>
            <a:off x="3501232" y="1499394"/>
            <a:ext cx="571500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6200000" flipH="1">
            <a:off x="5214144" y="1500982"/>
            <a:ext cx="571500" cy="284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	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Фронтальный опрос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88" y="1447800"/>
            <a:ext cx="8577262" cy="3552825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слова называются однокоренными?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Назовите другие части слова?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Для чего служит каждая часть слова?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428625" y="1928813"/>
            <a:ext cx="8505825" cy="4319587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Большинство самостоятельных слов русского языка можно разделить на значимые части –корень, приставку, суффикс, окончание.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795463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Составление кластера на тему «Дружба»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857250" y="274638"/>
            <a:ext cx="8077200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	</a:t>
            </a:r>
            <a:r>
              <a:rPr lang="ru-RU" sz="55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Синквейн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Дружба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5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Крепкая, настоящая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5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Доверять, проверять, помогать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5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Настоящий друг помогает в беде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5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Верность</a:t>
            </a:r>
            <a:endParaRPr lang="ru-RU" sz="45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«Мозговая атака»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              а)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большой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дом превратить в маленький?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Запишите в тетрадь и выделите корень и суффикс.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б) Какое слово задумано? В нем приставка такая же, как в слове подруга.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Корень- как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в слове игрушка. Суффиксы такие же, как в слове читал.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в) Прочитав толкование, напишите приставочное слово, выделите приставку.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Сделать короче- 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Спросить еще раз-…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Прочитать еще раз -…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Запишите в тетрадь 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г) Какую часть слова можно найти в земле?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5500" b="1" i="1" dirty="0" smtClean="0">
                <a:latin typeface="Times New Roman" pitchFamily="18" charset="0"/>
                <a:cs typeface="Times New Roman" pitchFamily="18" charset="0"/>
              </a:rPr>
              <a:t>«Слепая» схема</a:t>
            </a:r>
            <a:endParaRPr lang="ru-RU" sz="55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531" name="Группа 41"/>
          <p:cNvGrpSpPr>
            <a:grpSpLocks/>
          </p:cNvGrpSpPr>
          <p:nvPr/>
        </p:nvGrpSpPr>
        <p:grpSpPr bwMode="auto">
          <a:xfrm>
            <a:off x="1571625" y="4286250"/>
            <a:ext cx="6811963" cy="2286000"/>
            <a:chOff x="1000100" y="5000636"/>
            <a:chExt cx="6811812" cy="2286017"/>
          </a:xfrm>
        </p:grpSpPr>
        <p:grpSp>
          <p:nvGrpSpPr>
            <p:cNvPr id="22540" name="Группа 21"/>
            <p:cNvGrpSpPr>
              <a:grpSpLocks/>
            </p:cNvGrpSpPr>
            <p:nvPr/>
          </p:nvGrpSpPr>
          <p:grpSpPr bwMode="auto">
            <a:xfrm>
              <a:off x="2714612" y="5000636"/>
              <a:ext cx="5097300" cy="2286017"/>
              <a:chOff x="-201815" y="785794"/>
              <a:chExt cx="6059699" cy="2914721"/>
            </a:xfrm>
          </p:grpSpPr>
          <p:grpSp>
            <p:nvGrpSpPr>
              <p:cNvPr id="22544" name="Группа 17"/>
              <p:cNvGrpSpPr>
                <a:grpSpLocks/>
              </p:cNvGrpSpPr>
              <p:nvPr/>
            </p:nvGrpSpPr>
            <p:grpSpPr bwMode="auto">
              <a:xfrm>
                <a:off x="3214678" y="785794"/>
                <a:ext cx="2643206" cy="1357322"/>
                <a:chOff x="142844" y="857232"/>
                <a:chExt cx="2643206" cy="1357322"/>
              </a:xfrm>
            </p:grpSpPr>
            <p:cxnSp>
              <p:nvCxnSpPr>
                <p:cNvPr id="8" name="Прямая соединительная линия 7"/>
                <p:cNvCxnSpPr/>
                <p:nvPr/>
              </p:nvCxnSpPr>
              <p:spPr>
                <a:xfrm rot="5400000">
                  <a:off x="106541" y="892791"/>
                  <a:ext cx="1358180" cy="12870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rot="10800000">
                  <a:off x="1429162" y="857232"/>
                  <a:ext cx="1356888" cy="128733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" name="Дуга 20"/>
              <p:cNvSpPr/>
              <p:nvPr/>
            </p:nvSpPr>
            <p:spPr>
              <a:xfrm rot="19304081">
                <a:off x="-201874" y="1243243"/>
                <a:ext cx="2976095" cy="2457272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22541" name="Группа 34"/>
            <p:cNvGrpSpPr>
              <a:grpSpLocks/>
            </p:cNvGrpSpPr>
            <p:nvPr/>
          </p:nvGrpSpPr>
          <p:grpSpPr bwMode="auto">
            <a:xfrm>
              <a:off x="1000100" y="5357826"/>
              <a:ext cx="1500992" cy="357190"/>
              <a:chOff x="1071538" y="4000504"/>
              <a:chExt cx="1500992" cy="357190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1071538" y="4000505"/>
                <a:ext cx="1500155" cy="15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>
                <a:off x="2394686" y="4179100"/>
                <a:ext cx="355603" cy="15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532" name="Группа 40"/>
          <p:cNvGrpSpPr>
            <a:grpSpLocks/>
          </p:cNvGrpSpPr>
          <p:nvPr/>
        </p:nvGrpSpPr>
        <p:grpSpPr bwMode="auto">
          <a:xfrm>
            <a:off x="1152525" y="2214563"/>
            <a:ext cx="7348538" cy="2071687"/>
            <a:chOff x="1152500" y="2214554"/>
            <a:chExt cx="7348590" cy="2438417"/>
          </a:xfrm>
        </p:grpSpPr>
        <p:sp>
          <p:nvSpPr>
            <p:cNvPr id="4" name="Блок-схема: процесс 3"/>
            <p:cNvSpPr/>
            <p:nvPr/>
          </p:nvSpPr>
          <p:spPr>
            <a:xfrm>
              <a:off x="6457963" y="2214554"/>
              <a:ext cx="2043127" cy="1121112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2535" name="Группа 35"/>
            <p:cNvGrpSpPr>
              <a:grpSpLocks/>
            </p:cNvGrpSpPr>
            <p:nvPr/>
          </p:nvGrpSpPr>
          <p:grpSpPr bwMode="auto">
            <a:xfrm>
              <a:off x="1152500" y="2366954"/>
              <a:ext cx="5097300" cy="2286017"/>
              <a:chOff x="-201815" y="785794"/>
              <a:chExt cx="6059699" cy="2914721"/>
            </a:xfrm>
          </p:grpSpPr>
          <p:grpSp>
            <p:nvGrpSpPr>
              <p:cNvPr id="22536" name="Группа 17"/>
              <p:cNvGrpSpPr>
                <a:grpSpLocks/>
              </p:cNvGrpSpPr>
              <p:nvPr/>
            </p:nvGrpSpPr>
            <p:grpSpPr bwMode="auto">
              <a:xfrm>
                <a:off x="3214678" y="785794"/>
                <a:ext cx="2643206" cy="1357322"/>
                <a:chOff x="142844" y="857232"/>
                <a:chExt cx="2643206" cy="135732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106824" y="893710"/>
                  <a:ext cx="1357970" cy="128709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10800000">
                  <a:off x="1429359" y="858275"/>
                  <a:ext cx="1356928" cy="12864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Дуга 37"/>
              <p:cNvSpPr/>
              <p:nvPr/>
            </p:nvSpPr>
            <p:spPr>
              <a:xfrm rot="19304081">
                <a:off x="-201815" y="1244258"/>
                <a:ext cx="2976182" cy="2456257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22533" name="Прямоугольник 42"/>
          <p:cNvSpPr>
            <a:spLocks noChangeArrowheads="1"/>
          </p:cNvSpPr>
          <p:nvPr/>
        </p:nvSpPr>
        <p:spPr bwMode="auto">
          <a:xfrm>
            <a:off x="1928813" y="6072188"/>
            <a:ext cx="5786437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1">
                <a:latin typeface="Times New Roman" pitchFamily="18" charset="0"/>
                <a:cs typeface="Times New Roman" pitchFamily="18" charset="0"/>
              </a:rPr>
              <a:t>Подберите к ним слова </a:t>
            </a:r>
            <a:endParaRPr lang="ru-RU" sz="25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dirty="0" smtClean="0"/>
              <a:t>	     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Конкурс знатоков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Назовите пословицы и поговорки о дружбе.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39269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08312" cy="229861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795838"/>
          </a:xfrm>
        </p:spPr>
        <p:txBody>
          <a:bodyPr/>
          <a:lstStyle/>
          <a:p>
            <a:pPr algn="ctr" eaLnBrk="1" hangingPunct="1"/>
            <a:r>
              <a:rPr lang="ru-RU" sz="4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Дружба не знает границ. Не имей сто рублей, а имей сто друзей. Сам погибай, а товарища выручай. Новых друзей наживай, а старых не забывай. Друга ищи, а найдешь – береги. Друг познается в беде.</a:t>
            </a:r>
            <a:endParaRPr lang="ru-RU" sz="45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406772" cy="557216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Урок </a:t>
            </a: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обобщения и 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систематизации</a:t>
            </a:r>
            <a:b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6 классе</a:t>
            </a:r>
            <a:b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b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Образовательная: повторение и контроль знаний учащихся по разделу «Состав слова. Словообразование».</a:t>
            </a:r>
            <a:b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Развивающая: развитие умений и навыков нахождения однокоренных слов и разбора слов по составу; развитие устной и письменной речи учащихся; активизация их мыслительной и творческой деятельности.</a:t>
            </a:r>
            <a:b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Воспитательная: повышение интереса к русскому языку; воспитание </a:t>
            </a:r>
            <a:b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школьников чувства дружбы, доброжелательности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Лексическая тема: «Дружба»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Работа над текстом  «Сауле и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Раушан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sz="2000" b="1" i="1" dirty="0" smtClean="0"/>
              <a:t>Сауле </a:t>
            </a:r>
            <a:r>
              <a:rPr lang="ru-RU" sz="2000" b="1" i="1" dirty="0"/>
              <a:t>и </a:t>
            </a:r>
            <a:r>
              <a:rPr lang="ru-RU" sz="2000" b="1" i="1" dirty="0" err="1"/>
              <a:t>Раушан</a:t>
            </a:r>
            <a:r>
              <a:rPr lang="ru-RU" sz="2000" b="1" i="1" dirty="0"/>
              <a:t> учатся в шестом классе. Они </a:t>
            </a:r>
            <a:r>
              <a:rPr lang="ru-RU" sz="2000" b="1" i="1" dirty="0" smtClean="0"/>
              <a:t>участницы школьного </a:t>
            </a:r>
            <a:r>
              <a:rPr lang="ru-RU" sz="2000" b="1" i="1" dirty="0"/>
              <a:t>хора. Школа готовилась к конкурсу хорового пения. Это событие школьный хор ждал с нетерпением.</a:t>
            </a:r>
          </a:p>
          <a:p>
            <a:pPr marL="0" indent="0">
              <a:buNone/>
            </a:pPr>
            <a:r>
              <a:rPr lang="ru-RU" sz="2000" b="1" i="1" dirty="0"/>
              <a:t>Но  особым волнением этот конкурс ждала </a:t>
            </a:r>
            <a:r>
              <a:rPr lang="ru-RU" sz="2000" b="1" i="1" dirty="0" err="1"/>
              <a:t>Раушан</a:t>
            </a:r>
            <a:r>
              <a:rPr lang="ru-RU" sz="2000" b="1" i="1" dirty="0"/>
              <a:t>. Это было ее первое выступление. Ребята несколько месяцев готовились к выступлению. Но перед выступлением </a:t>
            </a:r>
            <a:r>
              <a:rPr lang="ru-RU" sz="2000" b="1" i="1" dirty="0" err="1"/>
              <a:t>Раушан</a:t>
            </a:r>
            <a:r>
              <a:rPr lang="ru-RU" sz="2000" b="1" i="1" dirty="0"/>
              <a:t>, которая пела лучше всех в хоре, которая могла подхватить любую мелодию, порвала свое концертное платье, зацепившись за гвоздь. Все были сильно расстроены, </a:t>
            </a:r>
            <a:r>
              <a:rPr lang="ru-RU" sz="2000" b="1" i="1" dirty="0" err="1"/>
              <a:t>Раушан</a:t>
            </a:r>
            <a:r>
              <a:rPr lang="ru-RU" sz="2000" b="1" i="1" dirty="0"/>
              <a:t> плакала.</a:t>
            </a:r>
          </a:p>
          <a:p>
            <a:pPr marL="0" indent="0">
              <a:buNone/>
            </a:pPr>
            <a:r>
              <a:rPr lang="ru-RU" sz="2000" b="1" i="1" dirty="0"/>
              <a:t>Только Сауле не растерялась, отдала свое платье </a:t>
            </a:r>
            <a:r>
              <a:rPr lang="ru-RU" sz="2000" b="1" i="1" dirty="0" err="1"/>
              <a:t>Раушан</a:t>
            </a:r>
            <a:r>
              <a:rPr lang="ru-RU" sz="2000" b="1" i="1" dirty="0"/>
              <a:t> и уступила свое место в хоре. Для нее, как и для всех, была важна победа ее школы. И их школьный хор победил в конкурсе. После конкурса руководитель хора наградил всех участников и особо поблагодарил Сауле.</a:t>
            </a:r>
            <a:endParaRPr lang="ru-RU" sz="2000" b="1" i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Анализ текста.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Ответить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должен петь на празднике? </a:t>
            </a:r>
          </a:p>
          <a:p>
            <a:pPr eaLnBrk="1" hangingPunct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Как Сауле готовилась к концерту?</a:t>
            </a:r>
          </a:p>
          <a:p>
            <a:pPr eaLnBrk="1" hangingPunct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Почему Сауле отказалась от участия в хоре?</a:t>
            </a:r>
          </a:p>
          <a:p>
            <a:pPr eaLnBrk="1" hangingPunct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Какие черты характера проявились в этом поступке?</a:t>
            </a:r>
          </a:p>
          <a:p>
            <a:pPr eaLnBrk="1" hangingPunct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Как отнесся к поступку девочки руководитель хора?</a:t>
            </a:r>
          </a:p>
          <a:p>
            <a:pPr eaLnBrk="1" hangingPunct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Как вы оцениваете поступок Сауле?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9326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	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</a:p>
        </p:txBody>
      </p:sp>
      <p:sp>
        <p:nvSpPr>
          <p:cNvPr id="2662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Запевать-ән бастау, </a:t>
            </a:r>
          </a:p>
          <a:p>
            <a:pPr eaLnBrk="1" hangingPunct="1"/>
            <a:endParaRPr lang="ru-RU" sz="4500" b="1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отдать-беру, </a:t>
            </a:r>
          </a:p>
          <a:p>
            <a:pPr eaLnBrk="1" hangingPunct="1"/>
            <a:endParaRPr lang="ru-RU" sz="4500" b="1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победить –жеңу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Беседа по вопросам: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88" y="1857375"/>
            <a:ext cx="8005762" cy="4391025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Расскажите о своем друге или подруге.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Кого вы называете настоящим другом?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Игра «Найди лишнее слово» </a:t>
            </a:r>
          </a:p>
        </p:txBody>
      </p:sp>
      <p:sp>
        <p:nvSpPr>
          <p:cNvPr id="286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ru-RU" sz="3000" b="1" i="1" smtClean="0">
                <a:latin typeface="Times New Roman" pitchFamily="18" charset="0"/>
                <a:cs typeface="Times New Roman" pitchFamily="18" charset="0"/>
              </a:rPr>
              <a:t>а) лето, летний, лететь, летом;</a:t>
            </a:r>
          </a:p>
          <a:p>
            <a:pPr eaLnBrk="1" hangingPunct="1"/>
            <a:endParaRPr lang="ru-RU" sz="3000" b="1" i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sz="3000" b="1" i="1" smtClean="0">
                <a:latin typeface="Times New Roman" pitchFamily="18" charset="0"/>
                <a:cs typeface="Times New Roman" pitchFamily="18" charset="0"/>
              </a:rPr>
              <a:t>б) гора, гореть, горный, горка:</a:t>
            </a:r>
          </a:p>
          <a:p>
            <a:pPr eaLnBrk="1" hangingPunct="1"/>
            <a:endParaRPr lang="ru-RU" sz="3000" b="1" i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sz="3000" b="1" i="1" smtClean="0">
                <a:latin typeface="Times New Roman" pitchFamily="18" charset="0"/>
                <a:cs typeface="Times New Roman" pitchFamily="18" charset="0"/>
              </a:rPr>
              <a:t>в) друг, друга,  дружба,  дружить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Осложненное списывание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Замените словосочетания одним словом                           с приставкой пре-, при-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Площадка при школе-...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Чуть открыть окно-…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Перестать делать что-либо-...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2143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Составить из данных частей слово, разобрать по составу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428625" y="2214563"/>
            <a:ext cx="8229600" cy="4110037"/>
          </a:xfrm>
        </p:spPr>
        <p:txBody>
          <a:bodyPr/>
          <a:lstStyle/>
          <a:p>
            <a:pPr algn="ctr" eaLnBrk="1" hangingPunct="1"/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И, ник, под, снеж</a:t>
            </a:r>
          </a:p>
          <a:p>
            <a:pPr algn="ctr" eaLnBrk="1" hangingPunct="1"/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А, ушк, корм </a:t>
            </a:r>
          </a:p>
          <a:p>
            <a:pPr algn="ctr" eaLnBrk="1" hangingPunct="1"/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А, по, к,сад</a:t>
            </a:r>
          </a:p>
          <a:p>
            <a:pPr algn="ctr" eaLnBrk="1" hangingPunct="1"/>
            <a:endParaRPr lang="ru-RU" b="1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Работа по карточкам</a:t>
            </a:r>
          </a:p>
        </p:txBody>
      </p:sp>
      <p:sp>
        <p:nvSpPr>
          <p:cNvPr id="317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№1 </a:t>
            </a:r>
          </a:p>
          <a:p>
            <a:pPr algn="ctr" eaLnBrk="1" hangingPunct="1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Подобрать однокоренные слова с корнем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снег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и разобрать по составу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№2 </a:t>
            </a:r>
          </a:p>
          <a:p>
            <a:pPr algn="ctr" eaLnBrk="1" hangingPunct="1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К слову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лечить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подобрать однокоренные слова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428625"/>
            <a:ext cx="7497763" cy="6429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429250"/>
          </a:xfrm>
        </p:spPr>
        <p:txBody>
          <a:bodyPr>
            <a:normAutofit fontScale="2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1. 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Найдите строку, где даны слова, образованные при помощи приставки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А) подруга, подружиться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Б) дружественный, дружить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9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     2. Укажите слова, образованные при помощи приставки и суффикса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А) дружок, дружище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Б) подружка, подруженька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9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     3. Корень – это ... часть родственных слов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     4. Приставка – часть слова, которая ... и служит для образования новых слов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9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     5. Предлоги со словами пишутся ..., а приставки ...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1000125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Разбор слова по составу</a:t>
            </a:r>
          </a:p>
        </p:txBody>
      </p:sp>
      <p:sp>
        <p:nvSpPr>
          <p:cNvPr id="33795" name="Объект 2"/>
          <p:cNvSpPr>
            <a:spLocks noGrp="1"/>
          </p:cNvSpPr>
          <p:nvPr>
            <p:ph idx="1"/>
          </p:nvPr>
        </p:nvSpPr>
        <p:spPr>
          <a:xfrm>
            <a:off x="1143000" y="1928813"/>
            <a:ext cx="7497763" cy="1838325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6500" smtClean="0"/>
              <a:t> </a:t>
            </a:r>
            <a:r>
              <a:rPr lang="ru-RU" sz="6500" b="1" i="1" smtClean="0">
                <a:latin typeface="Times New Roman" pitchFamily="18" charset="0"/>
                <a:cs typeface="Times New Roman" pitchFamily="18" charset="0"/>
              </a:rPr>
              <a:t>ОСЕННИЙ</a:t>
            </a:r>
          </a:p>
          <a:p>
            <a:pPr marL="0" indent="0" algn="ctr" eaLnBrk="1" hangingPunct="1">
              <a:buFont typeface="Wingdings 2" pitchFamily="18" charset="2"/>
              <a:buNone/>
            </a:pPr>
            <a:endParaRPr lang="ru-RU" sz="6500" b="1" i="1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ru-RU" sz="65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43000" y="3857625"/>
            <a:ext cx="7786688" cy="1500188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6500" b="1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6500" b="1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ru-RU" sz="26000" b="1" i="1" dirty="0">
                <a:latin typeface="Times New Roman" pitchFamily="18" charset="0"/>
                <a:cs typeface="Times New Roman" pitchFamily="18" charset="0"/>
              </a:rPr>
              <a:t>ПРИГОРОДНЫЙ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928688" y="857250"/>
            <a:ext cx="7497762" cy="3286125"/>
          </a:xfrm>
        </p:spPr>
        <p:txBody>
          <a:bodyPr/>
          <a:lstStyle/>
          <a:p>
            <a:pPr algn="ctr"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Тип урока</a:t>
            </a: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6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урок-повторение</a:t>
            </a:r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3055938" y="3244850"/>
            <a:ext cx="2444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Подведение итогов урока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Мы сегодня, повторяя тему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«Состав слова и словообразование»,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беседовали о настоящей                   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дружбе и убедились,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  как важно жить дружно,         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   помогать друг другу ,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уважать и беречь своих друзей. </a:t>
            </a: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5400" dirty="0" smtClean="0"/>
              <a:t>Комментирование оценок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z="4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Музыкальная пауза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681537"/>
          </a:xfrm>
        </p:spPr>
        <p:txBody>
          <a:bodyPr>
            <a:normAutofit fontScale="250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dirty="0" smtClean="0"/>
              <a:t>       </a:t>
            </a: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Песня «Если с другом вышел  в путь...»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Если с другом вышел в путь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Веселей дорога. 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Без друзей меня чуть- чуть,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А с друзьями много.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Что мне снег, что мне зной,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Что мне дождик проливной,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Когда мои друзья со мной.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Там, где трудно одному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Справлюсь вместе с вами.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Где чего -то не пойму,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Разберем с друзьями!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Что мне снег, что мне зной,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Что мне дождик проливной,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Когда мои друзья со мной.</a:t>
            </a:r>
            <a:b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Рефлексия. </a:t>
            </a:r>
          </a:p>
        </p:txBody>
      </p:sp>
      <p:sp>
        <p:nvSpPr>
          <p:cNvPr id="37891" name="Объект 2"/>
          <p:cNvSpPr>
            <a:spLocks noGrp="1"/>
          </p:cNvSpPr>
          <p:nvPr>
            <p:ph idx="1"/>
          </p:nvPr>
        </p:nvSpPr>
        <p:spPr>
          <a:xfrm>
            <a:off x="357188" y="2071688"/>
            <a:ext cx="8577262" cy="4176712"/>
          </a:xfrm>
        </p:spPr>
        <p:txBody>
          <a:bodyPr/>
          <a:lstStyle/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 вам больше всего понравилось на уроке?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 больше всего запомнилось? 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 у вас получилось? 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Какие трудности были на уроке? </a:t>
            </a:r>
          </a:p>
        </p:txBody>
      </p:sp>
      <p:pic>
        <p:nvPicPr>
          <p:cNvPr id="6" name="Рисунок 5" descr="0_6d910_d5c0c77_X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285728"/>
            <a:ext cx="1621761" cy="1739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</p:txBody>
      </p:sp>
      <p:sp>
        <p:nvSpPr>
          <p:cNvPr id="3891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ru-RU" sz="6000" b="1" i="1" smtClean="0">
                <a:latin typeface="Times New Roman" pitchFamily="18" charset="0"/>
                <a:cs typeface="Times New Roman" pitchFamily="18" charset="0"/>
              </a:rPr>
              <a:t>Написать эссе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6000" b="1" i="1" smtClean="0">
                <a:latin typeface="Times New Roman" pitchFamily="18" charset="0"/>
                <a:cs typeface="Times New Roman" pitchFamily="18" charset="0"/>
              </a:rPr>
              <a:t>на тему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6000" b="1" i="1" smtClean="0">
                <a:latin typeface="Times New Roman" pitchFamily="18" charset="0"/>
                <a:cs typeface="Times New Roman" pitchFamily="18" charset="0"/>
              </a:rPr>
              <a:t>«Дружба»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dobrota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5776"/>
            <a:ext cx="9144000" cy="6858000"/>
          </a:xfrm>
          <a:prstGeom prst="rect">
            <a:avLst/>
          </a:prstGeom>
        </p:spPr>
      </p:pic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571472" y="2214554"/>
            <a:ext cx="8291512" cy="3286125"/>
          </a:xfrm>
        </p:spPr>
        <p:txBody>
          <a:bodyPr/>
          <a:lstStyle/>
          <a:p>
            <a:pPr algn="ctr" eaLnBrk="1" hangingPunct="1"/>
            <a:r>
              <a:rPr lang="ru-RU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br>
              <a:rPr lang="ru-RU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внимание!</a:t>
            </a:r>
            <a:endParaRPr lang="ru-RU" sz="80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8358246" cy="44291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Поймите,</a:t>
            </a:r>
            <a:r>
              <a:rPr lang="en-US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люди всей земли:</a:t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Вражда </a:t>
            </a:r>
            <a:r>
              <a:rPr lang="en-US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плохое дело</a:t>
            </a:r>
            <a:r>
              <a:rPr lang="en-US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Живите в дружбе меж собой,</a:t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Нет лучшего удела.</a:t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/А.Навои/ </a:t>
            </a:r>
            <a:br>
              <a:rPr lang="ru-RU" sz="45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такое дружба?</a:t>
            </a: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785813" y="1928813"/>
            <a:ext cx="8148637" cy="4319587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Поговорим о дружбе. Вы научитесь понимать значение слова дружба, ценить дружбу.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Существует дружба между народами разных стран. Есть дружба, которая навеки связывает двух людей. И где бы ты ни был,  всегда чувствуешь плечо любимого друга.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4" name="Рисунок 3" descr="139269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8413" cy="13656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009-009-JA-otkroju-tajnu-chtoby-stalo-jasno-nikogo-ne-stanu-obizhat-naprasno.jpg"/>
          <p:cNvPicPr>
            <a:picLocks noChangeAspect="1"/>
          </p:cNvPicPr>
          <p:nvPr/>
        </p:nvPicPr>
        <p:blipFill>
          <a:blip r:embed="rId2" cstate="print"/>
          <a:srcRect l="21664" r="19843"/>
          <a:stretch>
            <a:fillRect/>
          </a:stretch>
        </p:blipFill>
        <p:spPr>
          <a:xfrm>
            <a:off x="214282" y="4214818"/>
            <a:ext cx="1944216" cy="24928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642938" y="928688"/>
            <a:ext cx="8291512" cy="5319712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Дружба-это великое чувство между людьми. Дружба приносит радость. Друг познается в беде, учении, работе. Если ты дружишь с хорошим человеком, то стараешься во всем походить на него.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Друг поможет в любую минуту. Умей дорожить доверием друга.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6487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	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428625" y="1857375"/>
            <a:ext cx="8505825" cy="4391025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i="1" smtClean="0">
                <a:latin typeface="Times New Roman" pitchFamily="18" charset="0"/>
                <a:cs typeface="Times New Roman" pitchFamily="18" charset="0"/>
              </a:rPr>
              <a:t>Подобрать однокоренные слова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i="1" smtClean="0">
                <a:latin typeface="Times New Roman" pitchFamily="18" charset="0"/>
                <a:cs typeface="Times New Roman" pitchFamily="18" charset="0"/>
              </a:rPr>
              <a:t>к слову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ДРУГ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00063" y="274638"/>
            <a:ext cx="8434387" cy="1143000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Фонетическая разминка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357188" y="1447800"/>
            <a:ext cx="8577262" cy="48006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Помни, при разборе слова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Окончание и основу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Первым делом находи!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После корня будет суффикс,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500" b="1" i="1" smtClean="0">
                <a:latin typeface="Times New Roman" pitchFamily="18" charset="0"/>
                <a:cs typeface="Times New Roman" pitchFamily="18" charset="0"/>
              </a:rPr>
              <a:t>А приставка впереди!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285750" y="714375"/>
            <a:ext cx="8434388" cy="2582863"/>
          </a:xfrm>
        </p:spPr>
        <p:txBody>
          <a:bodyPr/>
          <a:lstStyle/>
          <a:p>
            <a:pPr algn="ctr" eaLnBrk="1" hangingPunct="1"/>
            <a:r>
              <a:rPr lang="ru-RU" smtClean="0"/>
              <a:t>	</a:t>
            </a:r>
            <a:r>
              <a:rPr lang="ru-RU" sz="6000" smtClean="0"/>
              <a:t> </a:t>
            </a:r>
            <a:r>
              <a:rPr lang="ru-RU" sz="6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«Паучок»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289</TotalTime>
  <Words>892</Words>
  <Application>Microsoft Office PowerPoint</Application>
  <PresentationFormat>Экран (4:3)</PresentationFormat>
  <Paragraphs>161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Поток</vt:lpstr>
      <vt:lpstr>Тема:  Состав слова. Словообразование. 6 «В» класс</vt:lpstr>
      <vt:lpstr>  Урок обобщения и систематизации  в 6 классе Цели урока: Образовательная: повторение и контроль знаний учащихся по разделу «Состав слова. Словообразование». Развивающая: развитие умений и навыков нахождения однокоренных слов и разбора слов по составу; развитие устной и письменной речи учащихся; активизация их мыслительной и творческой деятельности. Воспитательная: повышение интереса к русскому языку; воспитание  у школьников чувства дружбы, доброжелательности.   Лексическая тема: «Дружба» </vt:lpstr>
      <vt:lpstr>Тип урока:  урок-повторение</vt:lpstr>
      <vt:lpstr>Поймите, люди всей земли: Вражда -плохое дело. Живите в дружбе меж собой, Нет лучшего удела.   /А.Навои/    </vt:lpstr>
      <vt:lpstr>Что такое дружба?</vt:lpstr>
      <vt:lpstr>Слайд 6</vt:lpstr>
      <vt:lpstr> Проверка домашнего задания.</vt:lpstr>
      <vt:lpstr>Фонетическая разминка</vt:lpstr>
      <vt:lpstr>  Схема «Паучок» </vt:lpstr>
      <vt:lpstr>Слайд 10</vt:lpstr>
      <vt:lpstr> Фронтальный опрос</vt:lpstr>
      <vt:lpstr>Вывод</vt:lpstr>
      <vt:lpstr>Составление кластера на тему «Дружба»</vt:lpstr>
      <vt:lpstr> Синквейн   </vt:lpstr>
      <vt:lpstr>Слайд 15</vt:lpstr>
      <vt:lpstr>  «Мозговая атака»</vt:lpstr>
      <vt:lpstr>«Слепая» схема</vt:lpstr>
      <vt:lpstr>           Конкурс знатоков</vt:lpstr>
      <vt:lpstr>Дружба не знает границ. Не имей сто рублей, а имей сто друзей. Сам погибай, а товарища выручай. Новых друзей наживай, а старых не забывай. Друга ищи, а найдешь – береги. Друг познается в беде.</vt:lpstr>
      <vt:lpstr>Работа над текстом  «Сауле и Раушан»</vt:lpstr>
      <vt:lpstr>Анализ текста.  Ответить на вопросы:</vt:lpstr>
      <vt:lpstr> Словарная работа</vt:lpstr>
      <vt:lpstr>Беседа по вопросам:</vt:lpstr>
      <vt:lpstr>Игра «Найди лишнее слово» </vt:lpstr>
      <vt:lpstr> Осложненное списывание</vt:lpstr>
      <vt:lpstr>        Составить из данных частей слово, разобрать по составу </vt:lpstr>
      <vt:lpstr>Работа по карточкам</vt:lpstr>
      <vt:lpstr>  Тестовые задания</vt:lpstr>
      <vt:lpstr>Разбор слова по составу</vt:lpstr>
      <vt:lpstr>Подведение итогов урока</vt:lpstr>
      <vt:lpstr>Комментирование оценок</vt:lpstr>
      <vt:lpstr> Музыкальная пауза</vt:lpstr>
      <vt:lpstr>Рефлексия. </vt:lpstr>
      <vt:lpstr>Домашнее задание:</vt:lpstr>
      <vt:lpstr>Спасибо 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Состав слова. Словообразование.</dc:title>
  <dc:creator>User</dc:creator>
  <cp:lastModifiedBy>Asus</cp:lastModifiedBy>
  <cp:revision>34</cp:revision>
  <dcterms:created xsi:type="dcterms:W3CDTF">2012-11-08T06:20:12Z</dcterms:created>
  <dcterms:modified xsi:type="dcterms:W3CDTF">2012-11-13T14:59:39Z</dcterms:modified>
</cp:coreProperties>
</file>