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82" r:id="rId7"/>
    <p:sldMasterId id="2147483794" r:id="rId8"/>
    <p:sldMasterId id="2147483819" r:id="rId9"/>
    <p:sldMasterId id="2147483832" r:id="rId10"/>
  </p:sldMasterIdLst>
  <p:notesMasterIdLst>
    <p:notesMasterId r:id="rId30"/>
  </p:notesMasterIdLst>
  <p:sldIdLst>
    <p:sldId id="295" r:id="rId11"/>
    <p:sldId id="286" r:id="rId12"/>
    <p:sldId id="297" r:id="rId13"/>
    <p:sldId id="313" r:id="rId14"/>
    <p:sldId id="299" r:id="rId15"/>
    <p:sldId id="317" r:id="rId16"/>
    <p:sldId id="301" r:id="rId17"/>
    <p:sldId id="30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21" r:id="rId27"/>
    <p:sldId id="323" r:id="rId28"/>
    <p:sldId id="31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3300"/>
    <a:srgbClr val="FF6600"/>
    <a:srgbClr val="CC6600"/>
    <a:srgbClr val="FF99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4F2DE-C104-4EDB-A6F9-43981436B045}" type="datetimeFigureOut">
              <a:rPr lang="ru-RU" smtClean="0"/>
              <a:pPr/>
              <a:t>17.10.2012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C260-2EF6-4D53-B285-73D290F0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C260-2EF6-4D53-B285-73D290F003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1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C260-2EF6-4D53-B285-73D290F0037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D642-7E90-4709-AC35-127F328A81DD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964D-4E0C-4328-BC33-2A025AE5E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1BFC-A5F9-4BC0-BDEB-42AFF64F38FB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339A-022B-4DD0-A83E-10B7FE8D9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16E4-0142-49FB-A619-A563B8A18F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7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D642-7E90-4709-AC35-127F328A81DD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964D-4E0C-4328-BC33-2A025AE5ED5F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89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191F-19C9-417A-91B6-2FB23B8327D6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0B52-00AA-4A7F-A446-AC39B18DBA89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8269"/>
      </p:ext>
    </p:extLst>
  </p:cSld>
  <p:clrMapOvr>
    <a:masterClrMapping/>
  </p:clrMapOvr>
  <p:transition>
    <p:wheel spokes="8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9AEE-645B-44D4-8482-61F747D59FE7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4F10-CEA6-4316-8F86-B3FE001B3D3A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4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4B3C-8BC1-4498-89D3-E85294F1EA09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E1C5-F72A-4151-98B3-5BECF04244A3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58095"/>
      </p:ext>
    </p:extLst>
  </p:cSld>
  <p:clrMapOvr>
    <a:masterClrMapping/>
  </p:clrMapOvr>
  <p:transition>
    <p:wheel spokes="8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C4BB-A023-4ED8-9FAA-C50F89E0BE8E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47B4-AAB4-40CE-B8DB-CB302AB201BC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01031"/>
      </p:ext>
    </p:extLst>
  </p:cSld>
  <p:clrMapOvr>
    <a:masterClrMapping/>
  </p:clrMapOvr>
  <p:transition>
    <p:wheel spokes="8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4371-6AA8-41FE-91FA-1ECFDB7E3534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F521-96C7-4825-AC97-59D15D885C2C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5689"/>
      </p:ext>
    </p:extLst>
  </p:cSld>
  <p:clrMapOvr>
    <a:masterClrMapping/>
  </p:clrMapOvr>
  <p:transition>
    <p:wheel spokes="8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3AF9-2A99-4C84-BA6E-1E503D659832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DFB1-989D-48C9-B6F5-EAB24FB0EA1E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3112"/>
      </p:ext>
    </p:extLst>
  </p:cSld>
  <p:clrMapOvr>
    <a:masterClrMapping/>
  </p:clrMapOvr>
  <p:transition>
    <p:wheel spokes="8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CEEA-2881-480B-AC5F-8C23CD1ADFAD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F966-1E1D-4157-BABF-E720296F9FBC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8945"/>
      </p:ext>
    </p:extLst>
  </p:cSld>
  <p:clrMapOvr>
    <a:masterClrMapping/>
  </p:clrMapOvr>
  <p:transition>
    <p:wheel spokes="8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D3CB-B603-423F-814C-CA8F836C1535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869C-24EC-4D4C-BF44-D8D088EC585D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42698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1830-C96C-4FE4-A2B0-5E81E3A7A6BC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F64E-DA05-4A88-9001-D3AFF4510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1BFC-A5F9-4BC0-BDEB-42AFF64F38FB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339A-022B-4DD0-A83E-10B7FE8D9673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58192"/>
      </p:ext>
    </p:extLst>
  </p:cSld>
  <p:clrMapOvr>
    <a:masterClrMapping/>
  </p:clrMapOvr>
  <p:transition>
    <p:wheel spokes="8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1830-C96C-4FE4-A2B0-5E81E3A7A6BC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F64E-DA05-4A88-9001-D3AFF45100DE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91643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DFD642-7E90-4709-AC35-127F328A81D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58964D-4E0C-4328-BC33-2A025AE5ED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A191F-19C9-417A-91B6-2FB23B8327D6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70B52-00AA-4A7F-A446-AC39B18D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69AEE-645B-44D4-8482-61F747D59FE7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4F10-CEA6-4316-8F86-B3FE001B3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94B3C-8BC1-4498-89D3-E85294F1EA09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3E1C5-F72A-4151-98B3-5BECF04244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0C4BB-A023-4ED8-9FAA-C50F89E0BE8E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47B4-AAB4-40CE-B8DB-CB302AB201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14371-6AA8-41FE-91FA-1ECFDB7E3534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8F521-96C7-4825-AC97-59D15D885C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F3AF9-2A99-4C84-BA6E-1E503D659832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7DFB1-989D-48C9-B6F5-EAB24FB0EA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DCEEA-2881-480B-AC5F-8C23CD1ADFA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F966-1E1D-4157-BABF-E720296F9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191F-19C9-417A-91B6-2FB23B8327D6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0B52-00AA-4A7F-A446-AC39B18DB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2D3CB-B603-423F-814C-CA8F836C1535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869C-24EC-4D4C-BF44-D8D088EC58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2F1BFC-A5F9-4BC0-BDEB-42AFF64F38FB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339A-022B-4DD0-A83E-10B7FE8D96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C1830-C96C-4FE4-A2B0-5E81E3A7A6BC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DF64E-DA05-4A88-9001-D3AFF4510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48DFD642-7E90-4709-AC35-127F328A81D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58964D-4E0C-4328-BC33-2A025AE5ED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66BA191F-19C9-417A-91B6-2FB23B8327D6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70B52-00AA-4A7F-A446-AC39B18D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A969AEE-645B-44D4-8482-61F747D59FE7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4D764F10-CEA6-4316-8F86-B3FE001B3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6394B3C-8BC1-4498-89D3-E85294F1EA09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5C3E1C5-F72A-4151-98B3-5BECF04244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F310C4BB-A023-4ED8-9FAA-C50F89E0BE8E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7347B4-AAB4-40CE-B8DB-CB302AB201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14371-6AA8-41FE-91FA-1ECFDB7E3534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8F521-96C7-4825-AC97-59D15D885C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FBF3AF9-2A99-4C84-BA6E-1E503D659832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DB7DFB1-989D-48C9-B6F5-EAB24FB0EA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9AEE-645B-44D4-8482-61F747D59FE7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4F10-CEA6-4316-8F86-B3FE001B3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CDDCEEA-2881-480B-AC5F-8C23CD1ADFA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8C2F966-1E1D-4157-BABF-E720296F9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F62D3CB-B603-423F-814C-CA8F836C1535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81E869C-24EC-4D4C-BF44-D8D088EC58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2F1BFC-A5F9-4BC0-BDEB-42AFF64F38FB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339A-022B-4DD0-A83E-10B7FE8D96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C1830-C96C-4FE4-A2B0-5E81E3A7A6BC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DF64E-DA05-4A88-9001-D3AFF4510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8DFD642-7E90-4709-AC35-127F328A81D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558964D-4E0C-4328-BC33-2A025AE5ED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A191F-19C9-417A-91B6-2FB23B8327D6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70B52-00AA-4A7F-A446-AC39B18D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69AEE-645B-44D4-8482-61F747D59FE7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4F10-CEA6-4316-8F86-B3FE001B3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94B3C-8BC1-4498-89D3-E85294F1EA09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3E1C5-F72A-4151-98B3-5BECF04244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0C4BB-A023-4ED8-9FAA-C50F89E0BE8E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47B4-AAB4-40CE-B8DB-CB302AB201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14371-6AA8-41FE-91FA-1ECFDB7E3534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8F521-96C7-4825-AC97-59D15D885C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4B3C-8BC1-4498-89D3-E85294F1EA09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E1C5-F72A-4151-98B3-5BECF04244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F3AF9-2A99-4C84-BA6E-1E503D659832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7DFB1-989D-48C9-B6F5-EAB24FB0EA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DCEEA-2881-480B-AC5F-8C23CD1ADFA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F966-1E1D-4157-BABF-E720296F9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2D3CB-B603-423F-814C-CA8F836C1535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869C-24EC-4D4C-BF44-D8D088EC58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2F1BFC-A5F9-4BC0-BDEB-42AFF64F38FB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339A-022B-4DD0-A83E-10B7FE8D96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C1830-C96C-4FE4-A2B0-5E81E3A7A6BC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DF64E-DA05-4A88-9001-D3AFF4510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DFD642-7E90-4709-AC35-127F328A81D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58964D-4E0C-4328-BC33-2A025AE5ED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BA191F-19C9-417A-91B6-2FB23B8327D6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D70B52-00AA-4A7F-A446-AC39B18D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A969AEE-645B-44D4-8482-61F747D59FE7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D764F10-CEA6-4316-8F86-B3FE001B3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394B3C-8BC1-4498-89D3-E85294F1EA09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C3E1C5-F72A-4151-98B3-5BECF04244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10C4BB-A023-4ED8-9FAA-C50F89E0BE8E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7347B4-AAB4-40CE-B8DB-CB302AB201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C4BB-A023-4ED8-9FAA-C50F89E0BE8E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47B4-AAB4-40CE-B8DB-CB302AB201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14371-6AA8-41FE-91FA-1ECFDB7E3534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C8F521-96C7-4825-AC97-59D15D885C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FBF3AF9-2A99-4C84-BA6E-1E503D659832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B7DFB1-989D-48C9-B6F5-EAB24FB0EA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DDCEEA-2881-480B-AC5F-8C23CD1ADFA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C2F966-1E1D-4157-BABF-E720296F9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2D3CB-B603-423F-814C-CA8F836C1535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1E869C-24EC-4D4C-BF44-D8D088EC58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2F1BFC-A5F9-4BC0-BDEB-42AFF64F38FB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29339A-022B-4DD0-A83E-10B7FE8D96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09AC1830-C96C-4FE4-A2B0-5E81E3A7A6BC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7BDF64E-DA05-4A88-9001-D3AFF4510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48DFD642-7E90-4709-AC35-127F328A81D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8964D-4E0C-4328-BC33-2A025AE5ED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A191F-19C9-417A-91B6-2FB23B8327D6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70B52-00AA-4A7F-A446-AC39B18DB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69AEE-645B-44D4-8482-61F747D59FE7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4F10-CEA6-4316-8F86-B3FE001B3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94B3C-8BC1-4498-89D3-E85294F1EA09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3E1C5-F72A-4151-98B3-5BECF04244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4371-6AA8-41FE-91FA-1ECFDB7E3534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F521-96C7-4825-AC97-59D15D885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0C4BB-A023-4ED8-9FAA-C50F89E0BE8E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47B4-AAB4-40CE-B8DB-CB302AB201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14371-6AA8-41FE-91FA-1ECFDB7E3534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8F521-96C7-4825-AC97-59D15D885C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F3AF9-2A99-4C84-BA6E-1E503D659832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7DFB1-989D-48C9-B6F5-EAB24FB0EA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DCEEA-2881-480B-AC5F-8C23CD1ADFA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F966-1E1D-4157-BABF-E720296F9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2D3CB-B603-423F-814C-CA8F836C1535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869C-24EC-4D4C-BF44-D8D088EC58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2F1BFC-A5F9-4BC0-BDEB-42AFF64F38FB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339A-022B-4DD0-A83E-10B7FE8D96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C1830-C96C-4FE4-A2B0-5E81E3A7A6BC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DF64E-DA05-4A88-9001-D3AFF4510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D642-7E90-4709-AC35-127F328A81DD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964D-4E0C-4328-BC33-2A025AE5ED5F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4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191F-19C9-417A-91B6-2FB23B8327D6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0B52-00AA-4A7F-A446-AC39B18DBA89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21179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9AEE-645B-44D4-8482-61F747D59FE7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4F10-CEA6-4316-8F86-B3FE001B3D3A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71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3AF9-2A99-4C84-BA6E-1E503D659832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DFB1-989D-48C9-B6F5-EAB24FB0EA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4B3C-8BC1-4498-89D3-E85294F1EA09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E1C5-F72A-4151-98B3-5BECF04244A3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5106"/>
      </p:ext>
    </p:extLst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C4BB-A023-4ED8-9FAA-C50F89E0BE8E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47B4-AAB4-40CE-B8DB-CB302AB201BC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21537"/>
      </p:ext>
    </p:extLst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4371-6AA8-41FE-91FA-1ECFDB7E3534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F521-96C7-4825-AC97-59D15D885C2C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4925"/>
      </p:ext>
    </p:extLst>
  </p:cSld>
  <p:clrMapOvr>
    <a:masterClrMapping/>
  </p:clrMapOvr>
  <p:transition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3AF9-2A99-4C84-BA6E-1E503D659832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DFB1-989D-48C9-B6F5-EAB24FB0EA1E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86410"/>
      </p:ext>
    </p:extLst>
  </p:cSld>
  <p:clrMapOvr>
    <a:masterClrMapping/>
  </p:clrMapOvr>
  <p:transition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CEEA-2881-480B-AC5F-8C23CD1ADFAD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F966-1E1D-4157-BABF-E720296F9FBC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95062"/>
      </p:ext>
    </p:extLst>
  </p:cSld>
  <p:clrMapOvr>
    <a:masterClrMapping/>
  </p:clrMapOvr>
  <p:transition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D3CB-B603-423F-814C-CA8F836C1535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869C-24EC-4D4C-BF44-D8D088EC585D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0112"/>
      </p:ext>
    </p:extLst>
  </p:cSld>
  <p:clrMapOvr>
    <a:masterClrMapping/>
  </p:clrMapOvr>
  <p:transition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1BFC-A5F9-4BC0-BDEB-42AFF64F38FB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339A-022B-4DD0-A83E-10B7FE8D9673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14"/>
      </p:ext>
    </p:extLst>
  </p:cSld>
  <p:clrMapOvr>
    <a:masterClrMapping/>
  </p:clrMapOvr>
  <p:transition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1830-C96C-4FE4-A2B0-5E81E3A7A6BC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F64E-DA05-4A88-9001-D3AFF45100DE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77228"/>
      </p:ext>
    </p:extLst>
  </p:cSld>
  <p:clrMapOvr>
    <a:masterClrMapping/>
  </p:clrMapOvr>
  <p:transition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FA36-0193-4381-9725-99934C36A7A4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EDFF-6C5F-4DDC-B379-1B23A9BDB378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9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3B3C-865F-4418-BAB7-4A377D81D975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C06B-3FEB-4DC6-BFEE-94D4F943A342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DCEEA-2881-480B-AC5F-8C23CD1ADFAD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2F966-1E1D-4157-BABF-E720296F9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37FC-CD0E-44D3-9478-F1D797BCB458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6D48-6070-4D4D-B81F-80FEA4C20E62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0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FEFA-A56A-436D-8B2A-D5ECA4725B39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3E9A-2EB2-47B5-8688-2126866019CE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0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6885-E4EB-46DF-ABDA-5CE97658A254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566C-15D7-4F53-9744-FF5BB651B846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7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B0BB-8716-44BD-9357-1B9AF13B8908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AB41-07C7-4493-98F5-945CD69D58F0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081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4F9B-9714-458B-B883-53D862A44346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BEEB-2A72-4896-A8FA-1BFE2B601644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90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0AC6-A52C-48E8-9E15-EC8D3252CCA5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75D2-F8EE-454F-863E-8C0781A79574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027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3AD-D6F0-47E9-8AEB-342C22DAB44A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15C-E2F2-489B-9C95-740464E20E04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8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698C-4A07-4AEA-82E0-9152975A3D6B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FF67-5F85-4990-9011-ED1B2D217D1B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707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926C-A330-422E-90BD-394E76614094}" type="datetimeFigureOut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679E-BBAE-4EA4-BEC8-B0E47B58F08E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18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C3F0-42C9-48F4-88E4-D481CEE348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8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D3CB-B603-423F-814C-CA8F836C1535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869C-24EC-4D4C-BF44-D8D088EC58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8BE2-E133-4F84-9CC1-24833CAB90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15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E7BA5-2BE4-497A-9AD2-7A84ECED4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53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768A-4DE8-4062-8A85-892313DB31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3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CA36-BB14-4B72-8FD5-7CD1EBD607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143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4504-65EF-4067-87C5-351D470296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394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EEF1-637E-4E51-A14A-B5F1D9788D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676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56A6-7188-4703-9B35-BC430C1D41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120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D0B6-C935-4A8E-A6ED-6D7D3BBD29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58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3B73-90D7-4A04-9E72-81C6082ADE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1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4799-A6FC-4BAA-BDB7-8F317AE373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FCFCE-38AD-4713-8B5D-5B5BC463A1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FCFCE-38AD-4713-8B5D-5B5BC463A171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0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5FCFCE-38AD-4713-8B5D-5B5BC463A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5FCFCE-38AD-4713-8B5D-5B5BC463A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55FCFCE-38AD-4713-8B5D-5B5BC463A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63A9BFB-EAC3-420C-80CF-3D19FE19078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55FCFCE-38AD-4713-8B5D-5B5BC463A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 smtClean="0"/>
              <a:pPr>
                <a:defRPr/>
              </a:pPr>
              <a:t>17.10.2012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55FCFCE-38AD-4713-8B5D-5B5BC463A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A9BFB-EAC3-420C-80CF-3D19FE19078D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17.10.2012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FCFCE-38AD-4713-8B5D-5B5BC463A171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6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44E0B49-CDA5-4DD6-9AFE-CE4A80E8C57F}" type="datetimeFigureOut">
              <a:rPr lang="ru-RU">
                <a:solidFill>
                  <a:srgbClr val="DBF5F9">
                    <a:shade val="50000"/>
                  </a:srgbClr>
                </a:solidFill>
                <a:cs typeface="+mn-cs"/>
              </a:rPr>
              <a:pPr>
                <a:defRPr/>
              </a:pPr>
              <a:t>17.10.2012</a:t>
            </a:fld>
            <a:endParaRPr lang="ru-RU">
              <a:solidFill>
                <a:srgbClr val="DBF5F9">
                  <a:shade val="50000"/>
                </a:srgbClr>
              </a:solidFill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DBF5F9">
                  <a:shade val="50000"/>
                </a:srgbClr>
              </a:solidFill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D8CB58C-2044-4BDC-A5A4-83B630F596D3}" type="slidenum">
              <a:rPr lang="ru-RU">
                <a:solidFill>
                  <a:srgbClr val="DBF5F9">
                    <a:shade val="5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22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642B28-4FC2-4486-8147-561F5E7D28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72;&#1096;&#1099;&#1082;%20&#1089;&#1072;&#1073;&#1072;&#1082;5.ppt" TargetMode="External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61912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Қарағанды қаласы, Октябрь ауданы</a:t>
            </a:r>
          </a:p>
          <a:p>
            <a:pPr algn="ctr"/>
            <a:endParaRPr lang="ru-RU" sz="8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3812595" y="1579488"/>
            <a:ext cx="4895850" cy="19431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! «№ 56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жалпы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білім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беретін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орта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мектебі»КММ</a:t>
            </a:r>
            <a:endParaRPr lang="ru-RU" sz="1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Қазақ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тілі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мен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әдебиеті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пәні</a:t>
            </a:r>
            <a:r>
              <a:rPr lang="ru-RU" sz="1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ru-RU" sz="1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мұғалімі</a:t>
            </a:r>
            <a:endParaRPr lang="ru-RU" sz="1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446139" y="5071207"/>
            <a:ext cx="6911975" cy="129540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Жалбырова</a:t>
            </a:r>
            <a:r>
              <a:rPr lang="ru-RU" sz="1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0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Айнур</a:t>
            </a:r>
            <a:r>
              <a:rPr lang="ru-RU" sz="1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1000" b="1" kern="1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Даулетжанқызы</a:t>
            </a:r>
            <a:endParaRPr lang="ru-RU" sz="1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6" descr="C:\Users\1\Desktop\МОИ ВАЖНЫЕ ДОКУМЕНТЫ\ФОТО АЙНУРЫ\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484313"/>
            <a:ext cx="3561075" cy="345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3"/>
          <p:cNvGrpSpPr>
            <a:grpSpLocks/>
          </p:cNvGrpSpPr>
          <p:nvPr/>
        </p:nvGrpSpPr>
        <p:grpSpPr bwMode="auto">
          <a:xfrm>
            <a:off x="5071780" y="3176711"/>
            <a:ext cx="2735262" cy="2087563"/>
            <a:chOff x="6858016" y="214291"/>
            <a:chExt cx="1855775" cy="1439138"/>
          </a:xfrm>
        </p:grpSpPr>
        <p:pic>
          <p:nvPicPr>
            <p:cNvPr id="8" name="Рисунок 14" descr="5350aa889be3f2b6d36c0b5644508981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0196">
              <a:off x="6858016" y="214291"/>
              <a:ext cx="1363090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 descr="5350aa889be3f2b6d36c0b5644508981.g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8173">
              <a:off x="7350701" y="510421"/>
              <a:ext cx="1363090" cy="114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84784"/>
            <a:ext cx="4320480" cy="496855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err="1" smtClean="0">
                <a:latin typeface="KZ Times New Roman"/>
              </a:rPr>
              <a:t>Айлардың</a:t>
            </a:r>
            <a:r>
              <a:rPr lang="ru-RU" dirty="0" smtClean="0">
                <a:latin typeface="KZ Times New Roman"/>
              </a:rPr>
              <a:t> </a:t>
            </a:r>
            <a:r>
              <a:rPr lang="ru-RU" dirty="0" err="1" smtClean="0">
                <a:latin typeface="KZ Times New Roman"/>
              </a:rPr>
              <a:t>атауын</a:t>
            </a:r>
            <a:r>
              <a:rPr lang="ru-RU" dirty="0" smtClean="0">
                <a:latin typeface="KZ Times New Roman"/>
              </a:rPr>
              <a:t> </a:t>
            </a:r>
            <a:r>
              <a:rPr lang="ru-RU" dirty="0" err="1" smtClean="0">
                <a:latin typeface="KZ Times New Roman"/>
              </a:rPr>
              <a:t>дұрыс</a:t>
            </a:r>
            <a:r>
              <a:rPr lang="ru-RU" dirty="0" smtClean="0">
                <a:latin typeface="KZ Times New Roman"/>
              </a:rPr>
              <a:t> </a:t>
            </a:r>
            <a:r>
              <a:rPr lang="ru-RU" dirty="0" err="1" smtClean="0">
                <a:latin typeface="KZ Times New Roman"/>
              </a:rPr>
              <a:t>жазылуы</a:t>
            </a:r>
            <a:r>
              <a:rPr lang="ru-RU" dirty="0" smtClean="0">
                <a:latin typeface="KZ Times New Roman"/>
              </a:rPr>
              <a:t>:</a:t>
            </a:r>
          </a:p>
          <a:p>
            <a:r>
              <a:rPr lang="ru-RU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қаңтар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ақпан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наурыз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мамыр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маусым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қыркүйек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қараша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қазан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желтоқсан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тамыз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шілде</a:t>
            </a:r>
            <a:endParaRPr lang="ru-RU" sz="2000" dirty="0" smtClean="0">
              <a:latin typeface="KZ Times New Roman"/>
            </a:endParaRPr>
          </a:p>
          <a:p>
            <a:r>
              <a:rPr lang="ru-RU" sz="2000" dirty="0" smtClean="0">
                <a:latin typeface="KZ Times New Roman"/>
              </a:rPr>
              <a:t>- </a:t>
            </a:r>
            <a:r>
              <a:rPr lang="ru-RU" sz="2000" dirty="0" err="1" smtClean="0">
                <a:latin typeface="KZ Times New Roman"/>
              </a:rPr>
              <a:t>сәуір</a:t>
            </a:r>
            <a:endParaRPr lang="ru-RU" sz="2000" dirty="0" smtClean="0">
              <a:latin typeface="KZ 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Адасқан</a:t>
            </a:r>
            <a:r>
              <a:rPr lang="ru-RU" b="1" dirty="0" smtClean="0"/>
              <a:t> </a:t>
            </a:r>
            <a:r>
              <a:rPr lang="ru-RU" b="1" dirty="0" err="1" smtClean="0"/>
              <a:t>әріптер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ойыны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419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«Ұйқасын </a:t>
            </a:r>
            <a:r>
              <a:rPr lang="ru-RU" b="1" dirty="0" smtClean="0"/>
              <a:t>тап»</a:t>
            </a:r>
            <a:r>
              <a:rPr lang="ru-RU" dirty="0" smtClean="0"/>
              <a:t> </a:t>
            </a:r>
            <a:r>
              <a:rPr lang="ru-RU" dirty="0" err="1" smtClean="0"/>
              <a:t>ойыны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err="1" smtClean="0"/>
              <a:t>Мысалы</a:t>
            </a:r>
            <a:r>
              <a:rPr lang="ru-RU" dirty="0" smtClean="0"/>
              <a:t>: </a:t>
            </a:r>
            <a:r>
              <a:rPr lang="ru-RU" dirty="0" err="1" smtClean="0"/>
              <a:t>Еңбек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сөзі</a:t>
            </a:r>
            <a:r>
              <a:rPr lang="ru-RU" dirty="0" smtClean="0"/>
              <a:t> бар </a:t>
            </a:r>
            <a:r>
              <a:rPr lang="ru-RU" dirty="0" err="1" smtClean="0"/>
              <a:t>карточканы</a:t>
            </a:r>
            <a:r>
              <a:rPr lang="ru-RU" dirty="0" smtClean="0"/>
              <a:t> </a:t>
            </a:r>
            <a:r>
              <a:rPr lang="ru-RU" dirty="0" err="1" smtClean="0"/>
              <a:t>көрсетеді.Соған</a:t>
            </a:r>
            <a:r>
              <a:rPr lang="ru-RU" dirty="0" smtClean="0"/>
              <a:t> </a:t>
            </a:r>
            <a:r>
              <a:rPr lang="ru-RU" dirty="0" err="1" smtClean="0"/>
              <a:t>қарап</a:t>
            </a:r>
            <a:r>
              <a:rPr lang="ru-RU" dirty="0" smtClean="0"/>
              <a:t> </a:t>
            </a:r>
            <a:r>
              <a:rPr lang="ru-RU" dirty="0" err="1" smtClean="0"/>
              <a:t>түбірлері</a:t>
            </a:r>
            <a:r>
              <a:rPr lang="ru-RU" dirty="0" smtClean="0"/>
              <a:t> </a:t>
            </a:r>
            <a:r>
              <a:rPr lang="ru-RU" dirty="0" err="1" smtClean="0"/>
              <a:t>бірдей</a:t>
            </a:r>
            <a:r>
              <a:rPr lang="ru-RU" dirty="0" smtClean="0"/>
              <a:t> </a:t>
            </a:r>
            <a:r>
              <a:rPr lang="ru-RU" dirty="0" err="1" smtClean="0"/>
              <a:t>сөздерді</a:t>
            </a:r>
            <a:r>
              <a:rPr lang="ru-RU" dirty="0" smtClean="0"/>
              <a:t> тез </a:t>
            </a:r>
            <a:r>
              <a:rPr lang="ru-RU" dirty="0" err="1" smtClean="0"/>
              <a:t>ойлап</a:t>
            </a:r>
            <a:r>
              <a:rPr lang="ru-RU" dirty="0" smtClean="0"/>
              <a:t> табу </a:t>
            </a:r>
            <a:r>
              <a:rPr lang="ru-RU" dirty="0" err="1" smtClean="0"/>
              <a:t>керек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Еңбекші</a:t>
            </a:r>
            <a:r>
              <a:rPr lang="ru-RU" dirty="0" smtClean="0"/>
              <a:t>, </a:t>
            </a:r>
            <a:r>
              <a:rPr lang="ru-RU" dirty="0" err="1" smtClean="0"/>
              <a:t>еңбекақы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lvl="0"/>
            <a:endParaRPr lang="ru-RU" b="1" dirty="0" smtClean="0"/>
          </a:p>
          <a:p>
            <a:pPr lvl="0"/>
            <a:r>
              <a:rPr lang="ru-RU" b="1" dirty="0" err="1" smtClean="0"/>
              <a:t>Мысалы</a:t>
            </a:r>
            <a:r>
              <a:rPr lang="ru-RU" b="1" dirty="0" smtClean="0"/>
              <a:t>:</a:t>
            </a:r>
            <a:r>
              <a:rPr lang="ru-RU" dirty="0" smtClean="0"/>
              <a:t> Ә</a:t>
            </a:r>
          </a:p>
          <a:p>
            <a:pPr marL="0" lvl="0" indent="0">
              <a:buNone/>
            </a:pPr>
            <a:endParaRPr lang="ru-RU" dirty="0" smtClean="0"/>
          </a:p>
          <a:p>
            <a:r>
              <a:rPr lang="ru-RU" dirty="0" err="1" smtClean="0"/>
              <a:t>Әке, әпке, әпер.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014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Әріптерге байланысты</a:t>
            </a:r>
            <a:r>
              <a:rPr lang="ru-RU" b="1" dirty="0" smtClean="0"/>
              <a:t> </a:t>
            </a:r>
            <a:r>
              <a:rPr lang="ru-RU" b="1" dirty="0" err="1" smtClean="0"/>
              <a:t>сөз айту</a:t>
            </a:r>
            <a:r>
              <a:rPr lang="ru-RU" b="1" dirty="0" smtClean="0"/>
              <a:t>» </a:t>
            </a:r>
            <a:r>
              <a:rPr lang="ru-RU" dirty="0" err="1" smtClean="0"/>
              <a:t>ойыны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Тізбектен</a:t>
            </a:r>
            <a:r>
              <a:rPr lang="ru-RU" b="1" dirty="0" smtClean="0"/>
              <a:t> </a:t>
            </a:r>
            <a:r>
              <a:rPr lang="ru-RU" b="1" dirty="0" err="1" smtClean="0"/>
              <a:t>шықпа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ойыны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оқушы</a:t>
            </a:r>
            <a:r>
              <a:rPr lang="ru-RU" dirty="0" smtClean="0"/>
              <a:t> </a:t>
            </a:r>
            <a:r>
              <a:rPr lang="ru-RU" dirty="0" err="1" smtClean="0"/>
              <a:t>сөздер</a:t>
            </a:r>
            <a:r>
              <a:rPr lang="ru-RU" dirty="0" smtClean="0"/>
              <a:t> </a:t>
            </a:r>
            <a:r>
              <a:rPr lang="ru-RU" dirty="0" err="1" smtClean="0"/>
              <a:t>айтады</a:t>
            </a:r>
            <a:r>
              <a:rPr lang="ru-RU" dirty="0" smtClean="0"/>
              <a:t>.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сөздің</a:t>
            </a:r>
            <a:r>
              <a:rPr lang="ru-RU" dirty="0" smtClean="0"/>
              <a:t> </a:t>
            </a:r>
            <a:r>
              <a:rPr lang="ru-RU" dirty="0" err="1" smtClean="0"/>
              <a:t>соңғы</a:t>
            </a:r>
            <a:r>
              <a:rPr lang="ru-RU" dirty="0" smtClean="0"/>
              <a:t> </a:t>
            </a:r>
            <a:r>
              <a:rPr lang="ru-RU" dirty="0" err="1" smtClean="0"/>
              <a:t>буынынан</a:t>
            </a:r>
            <a:r>
              <a:rPr lang="ru-RU" dirty="0" smtClean="0"/>
              <a:t> </a:t>
            </a:r>
            <a:r>
              <a:rPr lang="ru-RU" dirty="0" err="1" smtClean="0"/>
              <a:t>басталатын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сөзді</a:t>
            </a:r>
            <a:r>
              <a:rPr lang="ru-RU" dirty="0" smtClean="0"/>
              <a:t> </a:t>
            </a:r>
            <a:r>
              <a:rPr lang="ru-RU" dirty="0" err="1" smtClean="0"/>
              <a:t>келесі</a:t>
            </a:r>
            <a:r>
              <a:rPr lang="ru-RU" dirty="0" smtClean="0"/>
              <a:t> </a:t>
            </a:r>
            <a:r>
              <a:rPr lang="ru-RU" dirty="0" err="1" smtClean="0"/>
              <a:t>оқушы</a:t>
            </a:r>
            <a:r>
              <a:rPr lang="ru-RU" dirty="0" smtClean="0"/>
              <a:t> </a:t>
            </a:r>
            <a:r>
              <a:rPr lang="ru-RU" dirty="0" err="1" smtClean="0"/>
              <a:t>айту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Кітап</a:t>
            </a:r>
            <a:r>
              <a:rPr lang="ru-RU" dirty="0" smtClean="0"/>
              <a:t> – </a:t>
            </a:r>
            <a:r>
              <a:rPr lang="ru-RU" dirty="0" err="1" smtClean="0"/>
              <a:t>тапсырма</a:t>
            </a:r>
            <a:r>
              <a:rPr lang="ru-RU" dirty="0" smtClean="0"/>
              <a:t> – масса – </a:t>
            </a:r>
            <a:r>
              <a:rPr lang="ru-RU" dirty="0" err="1" smtClean="0"/>
              <a:t>сабақ </a:t>
            </a:r>
            <a:r>
              <a:rPr lang="ru-RU" dirty="0" smtClean="0"/>
              <a:t>– </a:t>
            </a:r>
            <a:r>
              <a:rPr lang="ru-RU" dirty="0" err="1" smtClean="0"/>
              <a:t>бақша </a:t>
            </a:r>
            <a:r>
              <a:rPr lang="ru-RU" dirty="0" smtClean="0"/>
              <a:t>– </a:t>
            </a:r>
            <a:r>
              <a:rPr lang="ru-RU" dirty="0" err="1" smtClean="0"/>
              <a:t>шапан</a:t>
            </a:r>
            <a:r>
              <a:rPr lang="ru-RU" dirty="0" smtClean="0"/>
              <a:t> – </a:t>
            </a:r>
            <a:r>
              <a:rPr lang="ru-RU" dirty="0" err="1" smtClean="0"/>
              <a:t>нан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Қазақстан </a:t>
            </a:r>
            <a:r>
              <a:rPr lang="ru-RU" dirty="0" smtClean="0"/>
              <a:t>– </a:t>
            </a:r>
            <a:r>
              <a:rPr lang="ru-RU" dirty="0" err="1" smtClean="0"/>
              <a:t>таным</a:t>
            </a:r>
            <a:r>
              <a:rPr lang="ru-RU" dirty="0" smtClean="0"/>
              <a:t> – </a:t>
            </a:r>
            <a:r>
              <a:rPr lang="ru-RU" dirty="0" err="1" smtClean="0"/>
              <a:t>мұғалім.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882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«</a:t>
            </a:r>
            <a:r>
              <a:rPr lang="ru-RU" sz="4400" b="1" dirty="0" err="1" smtClean="0"/>
              <a:t>Дұрыс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және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кері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оқығанда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мағынасы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өзгермейтін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сөздер</a:t>
            </a:r>
            <a:r>
              <a:rPr lang="ru-RU" sz="4400" b="1" dirty="0" smtClean="0"/>
              <a:t>»</a:t>
            </a:r>
            <a:r>
              <a:rPr lang="ru-RU" sz="4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83632"/>
          </a:xfrm>
        </p:spPr>
        <p:txBody>
          <a:bodyPr/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Аға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апа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іні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кезек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ала,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ара,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қызық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шаш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надан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«Қызық сөздер»</a:t>
            </a:r>
            <a:r>
              <a:rPr lang="ru-RU" dirty="0" err="1" smtClean="0"/>
              <a:t> ойыны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348880"/>
            <a:ext cx="6400800" cy="3048001"/>
          </a:xfrm>
        </p:spPr>
        <p:txBody>
          <a:bodyPr>
            <a:normAutofit fontScale="92500" lnSpcReduction="10000"/>
          </a:bodyPr>
          <a:lstStyle/>
          <a:p>
            <a:pPr lvl="0" indent="0">
              <a:buNone/>
            </a:pPr>
            <a:endParaRPr lang="kk-KZ" dirty="0"/>
          </a:p>
          <a:p>
            <a:pPr lvl="0" indent="0">
              <a:buNone/>
            </a:pPr>
            <a:endParaRPr lang="ru-RU" dirty="0" smtClean="0"/>
          </a:p>
          <a:p>
            <a:r>
              <a:rPr lang="kk-KZ" dirty="0" smtClean="0"/>
              <a:t>Азат</a:t>
            </a:r>
            <a:endParaRPr lang="ru-RU" dirty="0" smtClean="0"/>
          </a:p>
          <a:p>
            <a:r>
              <a:rPr lang="kk-KZ" dirty="0" smtClean="0"/>
              <a:t>Есек</a:t>
            </a:r>
            <a:endParaRPr lang="ru-RU" dirty="0" smtClean="0"/>
          </a:p>
          <a:p>
            <a:r>
              <a:rPr lang="kk-KZ" dirty="0" smtClean="0"/>
              <a:t>Нас</a:t>
            </a:r>
            <a:endParaRPr lang="ru-RU" dirty="0" smtClean="0"/>
          </a:p>
          <a:p>
            <a:r>
              <a:rPr lang="kk-KZ" dirty="0" smtClean="0"/>
              <a:t>Қысым</a:t>
            </a:r>
            <a:endParaRPr lang="ru-RU" dirty="0" smtClean="0"/>
          </a:p>
          <a:p>
            <a:r>
              <a:rPr lang="kk-KZ" dirty="0" smtClean="0"/>
              <a:t>Ақсық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4373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«Ұйқасын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000" dirty="0" err="1" smtClean="0"/>
              <a:t>Бұл ойын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 балалардың білсем</a:t>
            </a:r>
            <a:r>
              <a:rPr lang="ru-RU" sz="2000" dirty="0" smtClean="0"/>
              <a:t> </a:t>
            </a:r>
            <a:r>
              <a:rPr lang="ru-RU" sz="2000" dirty="0" err="1" smtClean="0"/>
              <a:t>деген</a:t>
            </a:r>
            <a:r>
              <a:rPr lang="ru-RU" sz="2000" dirty="0" smtClean="0"/>
              <a:t> </a:t>
            </a:r>
            <a:r>
              <a:rPr lang="ru-RU" sz="2000" dirty="0" err="1" smtClean="0"/>
              <a:t>ұғымы артып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белсенділігі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танылады</a:t>
            </a:r>
            <a:r>
              <a:rPr lang="ru-RU" sz="2000" dirty="0" smtClean="0"/>
              <a:t>.</a:t>
            </a:r>
          </a:p>
          <a:p>
            <a:pPr lvl="0"/>
            <a:r>
              <a:rPr lang="ru-RU" sz="1800" dirty="0" err="1" smtClean="0"/>
              <a:t>Өзінше ноян</a:t>
            </a:r>
            <a:endParaRPr lang="ru-RU" sz="1800" dirty="0" smtClean="0"/>
          </a:p>
          <a:p>
            <a:r>
              <a:rPr lang="ru-RU" sz="1800" dirty="0" err="1" smtClean="0"/>
              <a:t>Қорқақ</a:t>
            </a:r>
            <a:r>
              <a:rPr lang="ru-RU" sz="1800" dirty="0" smtClean="0"/>
              <a:t> </a:t>
            </a:r>
            <a:r>
              <a:rPr lang="ru-RU" sz="1800" dirty="0" err="1" smtClean="0"/>
              <a:t>кім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( </a:t>
            </a:r>
            <a:r>
              <a:rPr lang="ru-RU" sz="1800" b="1" dirty="0" err="1" smtClean="0"/>
              <a:t>Қоян</a:t>
            </a:r>
            <a:r>
              <a:rPr lang="ru-RU" sz="1800" b="1" dirty="0" smtClean="0"/>
              <a:t>)</a:t>
            </a:r>
          </a:p>
          <a:p>
            <a:pPr marL="0" indent="0">
              <a:buNone/>
            </a:pPr>
            <a:endParaRPr lang="ru-RU" sz="1800" dirty="0" smtClean="0"/>
          </a:p>
          <a:p>
            <a:pPr lvl="0"/>
            <a:r>
              <a:rPr lang="ru-RU" sz="1800" dirty="0" err="1" smtClean="0"/>
              <a:t>Тұмсығымен шымшып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Құрт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тереді</a:t>
            </a:r>
            <a:r>
              <a:rPr lang="ru-RU" sz="1800" dirty="0" smtClean="0"/>
              <a:t>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(</a:t>
            </a:r>
            <a:r>
              <a:rPr lang="ru-RU" sz="1800" b="1" dirty="0" err="1" smtClean="0"/>
              <a:t>Шымшық</a:t>
            </a:r>
            <a:r>
              <a:rPr lang="ru-RU" sz="1800" b="1" dirty="0" smtClean="0"/>
              <a:t>)</a:t>
            </a:r>
          </a:p>
          <a:p>
            <a:endParaRPr lang="ru-RU" sz="1800" b="1" dirty="0" smtClean="0"/>
          </a:p>
          <a:p>
            <a:pPr lvl="0"/>
            <a:r>
              <a:rPr lang="ru-RU" sz="1800" dirty="0" smtClean="0"/>
              <a:t>Бата </a:t>
            </a:r>
            <a:r>
              <a:rPr lang="ru-RU" sz="1800" dirty="0" err="1" smtClean="0"/>
              <a:t>алмас</a:t>
            </a:r>
            <a:r>
              <a:rPr lang="ru-RU" sz="1800" dirty="0" smtClean="0"/>
              <a:t> </a:t>
            </a:r>
            <a:r>
              <a:rPr lang="ru-RU" sz="1800" dirty="0" err="1" smtClean="0"/>
              <a:t>тіпті</a:t>
            </a:r>
            <a:r>
              <a:rPr lang="ru-RU" sz="1800" dirty="0" smtClean="0"/>
              <a:t> </a:t>
            </a:r>
          </a:p>
          <a:p>
            <a:r>
              <a:rPr lang="ru-RU" sz="1800" dirty="0" err="1" smtClean="0"/>
              <a:t>Үсті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тікен</a:t>
            </a:r>
            <a:r>
              <a:rPr lang="ru-RU" sz="1800" dirty="0" smtClean="0"/>
              <a:t>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(</a:t>
            </a:r>
            <a:r>
              <a:rPr lang="ru-RU" sz="1800" b="1" dirty="0" err="1" smtClean="0"/>
              <a:t>Кірпі</a:t>
            </a:r>
            <a:r>
              <a:rPr lang="ru-RU" sz="1800" b="1" dirty="0" smtClean="0"/>
              <a:t>)</a:t>
            </a:r>
          </a:p>
          <a:p>
            <a:pPr marL="0" indent="0">
              <a:buNone/>
            </a:pPr>
            <a:endParaRPr lang="ru-RU" sz="1800" dirty="0" smtClean="0"/>
          </a:p>
          <a:p>
            <a:pPr lvl="0"/>
            <a:r>
              <a:rPr lang="ru-RU" sz="1800" dirty="0" err="1" smtClean="0"/>
              <a:t>Өңеші кең таңдайын</a:t>
            </a:r>
            <a:endParaRPr lang="ru-RU" sz="1800" dirty="0" smtClean="0"/>
          </a:p>
          <a:p>
            <a:r>
              <a:rPr lang="ru-RU" sz="1800" dirty="0" err="1" smtClean="0"/>
              <a:t>Дәнге</a:t>
            </a:r>
            <a:r>
              <a:rPr lang="ru-RU" sz="1800" dirty="0" smtClean="0"/>
              <a:t> тосты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(</a:t>
            </a:r>
            <a:r>
              <a:rPr lang="ru-RU" sz="1800" b="1" dirty="0" smtClean="0"/>
              <a:t>Комбайн)</a:t>
            </a:r>
          </a:p>
          <a:p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3300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rId2" action="ppaction://hlinkpres?slideindex=15&amp;slidetitle=Слайд 15"/>
          </p:cNvPr>
          <p:cNvSpPr>
            <a:spLocks noChangeArrowheads="1"/>
          </p:cNvSpPr>
          <p:nvPr/>
        </p:nvSpPr>
        <p:spPr bwMode="auto">
          <a:xfrm>
            <a:off x="380678" y="352432"/>
            <a:ext cx="2521272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Ұтымдылыққа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0" name="AutoShape 4">
            <a:hlinkClick r:id="rId2" action="ppaction://hlinkpres?slideindex=16&amp;slidetitle=Слайд 16"/>
          </p:cNvPr>
          <p:cNvSpPr>
            <a:spLocks noChangeArrowheads="1"/>
          </p:cNvSpPr>
          <p:nvPr/>
        </p:nvSpPr>
        <p:spPr bwMode="auto">
          <a:xfrm>
            <a:off x="971550" y="1557338"/>
            <a:ext cx="3024188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Шыдамдылыққа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1" name="AutoShape 5">
            <a:hlinkClick r:id="rId2" action="ppaction://hlinkpres?slideindex=17&amp;slidetitle=Слайд 17"/>
          </p:cNvPr>
          <p:cNvSpPr>
            <a:spLocks noChangeArrowheads="1"/>
          </p:cNvSpPr>
          <p:nvPr/>
        </p:nvSpPr>
        <p:spPr bwMode="auto">
          <a:xfrm>
            <a:off x="2901950" y="2809258"/>
            <a:ext cx="3023344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i="1" dirty="0" smtClean="0">
                <a:solidFill>
                  <a:srgbClr val="FF0066"/>
                </a:solidFill>
              </a:rPr>
              <a:t>ОЙЫН </a:t>
            </a:r>
            <a:endParaRPr lang="ru-RU" sz="3200" b="1" i="1" dirty="0" smtClean="0">
              <a:solidFill>
                <a:srgbClr val="FF0066"/>
              </a:solidFill>
            </a:endParaRPr>
          </a:p>
        </p:txBody>
      </p:sp>
      <p:sp>
        <p:nvSpPr>
          <p:cNvPr id="9222" name="AutoShape 6">
            <a:hlinkClick r:id="rId2" action="ppaction://hlinkpres?slideindex=19&amp;slidetitle=Слайд 19"/>
          </p:cNvPr>
          <p:cNvSpPr>
            <a:spLocks noChangeArrowheads="1"/>
          </p:cNvSpPr>
          <p:nvPr/>
        </p:nvSpPr>
        <p:spPr bwMode="auto">
          <a:xfrm>
            <a:off x="6227761" y="5309676"/>
            <a:ext cx="2520701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Ұтқырлыққа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3" name="AutoShape 7">
            <a:hlinkClick r:id="rId2" action="ppaction://hlinkpres?slideindex=18&amp;slidetitle=Слайд 18"/>
          </p:cNvPr>
          <p:cNvSpPr>
            <a:spLocks noChangeArrowheads="1"/>
          </p:cNvSpPr>
          <p:nvPr/>
        </p:nvSpPr>
        <p:spPr bwMode="auto">
          <a:xfrm>
            <a:off x="4857750" y="4005263"/>
            <a:ext cx="2810594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Талаптылыққа 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4" name="AutoShape 8">
            <a:hlinkClick r:id="rId2" action="ppaction://hlinkpres?slideindex=21&amp;slidetitle=Слайд 21"/>
          </p:cNvPr>
          <p:cNvSpPr>
            <a:spLocks noChangeArrowheads="1"/>
          </p:cNvSpPr>
          <p:nvPr/>
        </p:nvSpPr>
        <p:spPr bwMode="auto">
          <a:xfrm>
            <a:off x="5219700" y="1484313"/>
            <a:ext cx="2448644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Тапқырлыққа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5" name="AutoShape 9">
            <a:hlinkClick r:id="rId2" action="ppaction://hlinkpres?slideindex=22&amp;slidetitle=Слайд 22"/>
          </p:cNvPr>
          <p:cNvSpPr>
            <a:spLocks noChangeArrowheads="1"/>
          </p:cNvSpPr>
          <p:nvPr/>
        </p:nvSpPr>
        <p:spPr bwMode="auto">
          <a:xfrm>
            <a:off x="827584" y="3933825"/>
            <a:ext cx="2809379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Адамгершілікке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6" name="AutoShape 10">
            <a:hlinkClick r:id="rId2" action="ppaction://hlinkpres?slideindex=20&amp;slidetitle=Слайд 20"/>
          </p:cNvPr>
          <p:cNvSpPr>
            <a:spLocks noChangeArrowheads="1"/>
          </p:cNvSpPr>
          <p:nvPr/>
        </p:nvSpPr>
        <p:spPr bwMode="auto">
          <a:xfrm>
            <a:off x="6731000" y="188913"/>
            <a:ext cx="2378075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Белсенділікке 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4924" y="5229225"/>
            <a:ext cx="2448719" cy="1295400"/>
          </a:xfrm>
          <a:prstGeom prst="verticalScroll">
            <a:avLst>
              <a:gd name="adj" fmla="val 18190"/>
            </a:avLst>
          </a:prstGeom>
          <a:solidFill>
            <a:srgbClr val="00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 i="1" dirty="0" smtClean="0">
                <a:solidFill>
                  <a:srgbClr val="FF0066"/>
                </a:solidFill>
              </a:rPr>
              <a:t>Шапшандыққа</a:t>
            </a:r>
            <a:endParaRPr lang="ru-RU" b="1" i="1" dirty="0" smtClean="0">
              <a:solidFill>
                <a:srgbClr val="FF0066"/>
              </a:solidFill>
            </a:endParaRPr>
          </a:p>
        </p:txBody>
      </p:sp>
      <p:sp>
        <p:nvSpPr>
          <p:cNvPr id="1537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611187" cy="40481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775" cy="6858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85794"/>
            <a:ext cx="8568952" cy="6072206"/>
          </a:xfrm>
        </p:spPr>
        <p:txBody>
          <a:bodyPr/>
          <a:lstStyle/>
          <a:p>
            <a:pPr marL="685800" algn="l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Ойын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ойнап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ән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салмай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өсер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бала бола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ма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деген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пікірінен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бала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өміріне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ойынның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маңыздылығын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көруге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 err="1">
                <a:latin typeface="Times New Roman"/>
                <a:ea typeface="Calibri"/>
                <a:cs typeface="Times New Roman"/>
              </a:rPr>
              <a:t>болады</a:t>
            </a:r>
            <a:r>
              <a:rPr lang="ru-RU" sz="5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sz="5400" dirty="0" smtClean="0">
                <a:latin typeface="Times New Roman"/>
                <a:ea typeface="Calibri"/>
                <a:cs typeface="Times New Roman"/>
              </a:rPr>
              <a:t>Абай </a:t>
            </a:r>
            <a:r>
              <a:rPr lang="kk-KZ" sz="5400" dirty="0" smtClean="0">
                <a:latin typeface="Times New Roman"/>
                <a:ea typeface="Calibri"/>
                <a:cs typeface="Times New Roman"/>
              </a:rPr>
              <a:t>Құнанбайұлы</a:t>
            </a:r>
            <a:endParaRPr lang="ru-RU" sz="5400" dirty="0" smtClean="0">
              <a:latin typeface="Times New Roman"/>
              <a:ea typeface="Calibri"/>
              <a:cs typeface="Times New Roman"/>
            </a:endParaRPr>
          </a:p>
          <a:p>
            <a:pPr marL="685800" algn="ctr">
              <a:lnSpc>
                <a:spcPct val="115000"/>
              </a:lnSpc>
              <a:spcAft>
                <a:spcPts val="1000"/>
              </a:spcAft>
            </a:pPr>
            <a:endParaRPr lang="ru-RU" sz="4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68335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0775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Рисунок 2" descr="WALXP0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apple_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1000125"/>
            <a:ext cx="71437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1538" y="1357298"/>
            <a:ext cx="550072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800" b="1" spc="50" dirty="0">
                <a:ln w="11430">
                  <a:solidFill>
                    <a:prstClr val="black"/>
                  </a:solidFill>
                </a:ln>
                <a:gradFill>
                  <a:gsLst>
                    <a:gs pos="25000">
                      <a:srgbClr val="4FCEFF">
                        <a:satMod val="155000"/>
                      </a:srgbClr>
                    </a:gs>
                    <a:gs pos="100000">
                      <a:srgbClr val="4FCE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4800" b="1" spc="50" dirty="0">
              <a:ln w="11430">
                <a:solidFill>
                  <a:prstClr val="black"/>
                </a:solidFill>
              </a:ln>
              <a:gradFill>
                <a:gsLst>
                  <a:gs pos="25000">
                    <a:srgbClr val="4FCEFF">
                      <a:satMod val="155000"/>
                    </a:srgbClr>
                  </a:gs>
                  <a:gs pos="100000">
                    <a:srgbClr val="4FCE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12" descr="b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717">
            <a:off x="6951663" y="152400"/>
            <a:ext cx="1771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2" descr="b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717">
            <a:off x="7380288" y="1652588"/>
            <a:ext cx="17716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b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181" flipH="1">
            <a:off x="6677025" y="2828925"/>
            <a:ext cx="22955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383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19675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Баяндаманы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тақырыбы: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96975"/>
            <a:ext cx="7854950" cy="5661025"/>
          </a:xfrm>
        </p:spPr>
        <p:txBody>
          <a:bodyPr>
            <a:normAutofit fontScale="85000" lnSpcReduction="20000"/>
          </a:bodyPr>
          <a:lstStyle/>
          <a:p>
            <a:pPr marR="0" algn="ctr"/>
            <a:r>
              <a:rPr lang="ru-RU" sz="8000" dirty="0" err="1" smtClean="0"/>
              <a:t>Өзге тілді</a:t>
            </a:r>
            <a:r>
              <a:rPr lang="ru-RU" sz="8000" dirty="0" smtClean="0"/>
              <a:t> </a:t>
            </a:r>
            <a:r>
              <a:rPr lang="ru-RU" sz="8000" dirty="0" err="1" smtClean="0"/>
              <a:t>дәрісханаларда қазақ тіліне</a:t>
            </a:r>
            <a:r>
              <a:rPr lang="ru-RU" sz="8000" dirty="0" smtClean="0"/>
              <a:t> </a:t>
            </a:r>
            <a:r>
              <a:rPr lang="ru-RU" sz="8000" dirty="0" err="1" smtClean="0"/>
              <a:t>оқытудағы коммуникативтік</a:t>
            </a:r>
            <a:r>
              <a:rPr lang="ru-RU" sz="8000" dirty="0" smtClean="0"/>
              <a:t> </a:t>
            </a:r>
            <a:r>
              <a:rPr lang="ru-RU" sz="8000" dirty="0" err="1" smtClean="0"/>
              <a:t>ойындардың рөлі.</a:t>
            </a:r>
            <a:endParaRPr lang="ru-RU" sz="8000" dirty="0" smtClean="0"/>
          </a:p>
          <a:p>
            <a:pPr marR="0" algn="ctr"/>
            <a:endParaRPr lang="ru-RU" sz="80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358">
            <a:off x="151480" y="970527"/>
            <a:ext cx="1768475" cy="402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214470"/>
            <a:ext cx="7851648" cy="241122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Баяндаманы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мақсаты: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96975"/>
            <a:ext cx="7854950" cy="5661025"/>
          </a:xfrm>
        </p:spPr>
        <p:txBody>
          <a:bodyPr>
            <a:normAutofit fontScale="62500" lnSpcReduction="20000"/>
          </a:bodyPr>
          <a:lstStyle/>
          <a:p>
            <a:pPr marR="0" algn="ctr"/>
            <a:r>
              <a:rPr lang="ru-RU" sz="8000" dirty="0" err="1" smtClean="0"/>
              <a:t>Өзге тілді</a:t>
            </a:r>
            <a:r>
              <a:rPr lang="ru-RU" sz="8000" dirty="0" smtClean="0"/>
              <a:t> </a:t>
            </a:r>
            <a:r>
              <a:rPr lang="ru-RU" sz="8000" dirty="0" err="1" smtClean="0"/>
              <a:t>дәрісханаларда, өзге ұлт өкілдеріне қазақ тілі</a:t>
            </a:r>
            <a:r>
              <a:rPr lang="ru-RU" sz="8000" dirty="0" smtClean="0"/>
              <a:t> мен </a:t>
            </a:r>
            <a:r>
              <a:rPr lang="ru-RU" sz="8000" dirty="0" err="1" smtClean="0"/>
              <a:t>әдебиетін үйретудегі түрлі әдіс </a:t>
            </a:r>
            <a:r>
              <a:rPr lang="ru-RU" sz="8000" dirty="0" smtClean="0"/>
              <a:t>– </a:t>
            </a:r>
            <a:r>
              <a:rPr lang="ru-RU" sz="8000" dirty="0" err="1" smtClean="0"/>
              <a:t>тәсілдер мен</a:t>
            </a:r>
            <a:r>
              <a:rPr lang="ru-RU" sz="8000" dirty="0" smtClean="0"/>
              <a:t> </a:t>
            </a:r>
            <a:r>
              <a:rPr lang="ru-RU" sz="8000" dirty="0" err="1" smtClean="0"/>
              <a:t>ойын</a:t>
            </a:r>
            <a:r>
              <a:rPr lang="ru-RU" sz="8000" dirty="0" smtClean="0"/>
              <a:t> </a:t>
            </a:r>
            <a:r>
              <a:rPr lang="ru-RU" sz="8000" dirty="0" err="1" smtClean="0"/>
              <a:t>түрлерін пайдаланудың ерекшелігі</a:t>
            </a:r>
            <a:r>
              <a:rPr lang="ru-RU" sz="8000" dirty="0" smtClean="0"/>
              <a:t> </a:t>
            </a:r>
            <a:r>
              <a:rPr lang="ru-RU" sz="8000" dirty="0" err="1" smtClean="0"/>
              <a:t>мен</a:t>
            </a:r>
            <a:r>
              <a:rPr lang="ru-RU" sz="8000" dirty="0" smtClean="0"/>
              <a:t> </a:t>
            </a:r>
            <a:r>
              <a:rPr lang="ru-RU" sz="8000" dirty="0" err="1" smtClean="0"/>
              <a:t>тиімділігі</a:t>
            </a:r>
            <a:r>
              <a:rPr lang="ru-RU" sz="8000" dirty="0" smtClean="0"/>
              <a:t>.</a:t>
            </a:r>
          </a:p>
          <a:p>
            <a:pPr marR="0" algn="ctr"/>
            <a:endParaRPr lang="ru-RU" sz="80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7272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1288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34236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027711" cy="40553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Талдау мен қарастыру бағыты: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мектептерде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тілін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өзекті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Сабақта ойын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түрлерін пайдалану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Сабақты оқытудағы ойынмен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125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775" cy="6858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85794"/>
            <a:ext cx="8568952" cy="6072206"/>
          </a:xfrm>
        </p:spPr>
        <p:txBody>
          <a:bodyPr/>
          <a:lstStyle/>
          <a:p>
            <a:pPr marR="0" algn="ctr"/>
            <a:r>
              <a:rPr lang="ru-RU" sz="5400" b="1" dirty="0" err="1" smtClean="0">
                <a:solidFill>
                  <a:srgbClr val="FFFF00"/>
                </a:solidFill>
              </a:rPr>
              <a:t>Ойын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ұғымына түсініктеме берсек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4800" dirty="0" smtClean="0"/>
              <a:t>– </a:t>
            </a:r>
            <a:r>
              <a:rPr lang="ru-RU" sz="4800" dirty="0" err="1" smtClean="0"/>
              <a:t>бұл адамның мінез</a:t>
            </a:r>
            <a:r>
              <a:rPr lang="ru-RU" sz="4800" dirty="0" smtClean="0"/>
              <a:t> – </a:t>
            </a:r>
            <a:r>
              <a:rPr lang="ru-RU" sz="4800" dirty="0" err="1" smtClean="0"/>
              <a:t>құлқын өз басқаруымен анықталатын қоғамдық тәжірибені қалыптастыруға арналған жағдаяттар негізідегі</a:t>
            </a:r>
            <a:r>
              <a:rPr lang="ru-RU" sz="4800" dirty="0" smtClean="0"/>
              <a:t> </a:t>
            </a:r>
            <a:r>
              <a:rPr lang="ru-RU" sz="4800" dirty="0" err="1" smtClean="0"/>
              <a:t>іс</a:t>
            </a:r>
            <a:r>
              <a:rPr lang="ru-RU" sz="4800" dirty="0" smtClean="0"/>
              <a:t> – </a:t>
            </a:r>
            <a:r>
              <a:rPr lang="ru-RU" sz="4800" dirty="0" err="1" smtClean="0"/>
              <a:t>әрекеттің бір</a:t>
            </a:r>
            <a:r>
              <a:rPr lang="ru-RU" sz="4800" dirty="0" smtClean="0"/>
              <a:t> </a:t>
            </a:r>
            <a:r>
              <a:rPr lang="ru-RU" sz="4800" dirty="0" err="1" smtClean="0"/>
              <a:t>түрі.</a:t>
            </a:r>
            <a:endParaRPr lang="ru-RU" sz="48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775" cy="6858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85794"/>
            <a:ext cx="8568952" cy="6072206"/>
          </a:xfrm>
          <a:solidFill>
            <a:schemeClr val="accent2">
              <a:lumMod val="75000"/>
            </a:schemeClr>
          </a:solidFill>
          <a:scene3d>
            <a:camera prst="perspectiveContrastingLeftFacing"/>
            <a:lightRig rig="threePt" dir="t"/>
          </a:scene3d>
        </p:spPr>
        <p:txBody>
          <a:bodyPr>
            <a:prstTxWarp prst="textCanDown">
              <a:avLst/>
            </a:prstTxWarp>
            <a:sp3d extrusionH="57150">
              <a:bevelT w="38100" h="38100"/>
            </a:sp3d>
          </a:bodyPr>
          <a:lstStyle/>
          <a:p>
            <a:pPr marR="0" algn="ctr"/>
            <a:r>
              <a:rPr lang="ru-RU" sz="8000" b="1" dirty="0" err="1" smtClean="0">
                <a:solidFill>
                  <a:srgbClr val="99FF66"/>
                </a:solidFill>
              </a:rPr>
              <a:t>Ойын</a:t>
            </a:r>
            <a:r>
              <a:rPr lang="ru-RU" sz="8000" dirty="0" smtClean="0">
                <a:solidFill>
                  <a:srgbClr val="99FF66"/>
                </a:solidFill>
              </a:rPr>
              <a:t> – </a:t>
            </a:r>
            <a:r>
              <a:rPr lang="ru-RU" sz="8000" dirty="0" err="1" smtClean="0">
                <a:solidFill>
                  <a:srgbClr val="99FF66"/>
                </a:solidFill>
              </a:rPr>
              <a:t>адамның өмір танымының алғашқы қадамы.</a:t>
            </a:r>
            <a:endParaRPr lang="ru-RU" sz="8000" dirty="0" smtClean="0">
              <a:solidFill>
                <a:srgbClr val="99FF66"/>
              </a:solidFill>
            </a:endParaRPr>
          </a:p>
          <a:p>
            <a:pPr marR="0" algn="ctr"/>
            <a:endParaRPr lang="ru-RU" sz="48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907" y="2360998"/>
            <a:ext cx="7772400" cy="1574015"/>
          </a:xfrm>
        </p:spPr>
        <p:txBody>
          <a:bodyPr/>
          <a:lstStyle/>
          <a:p>
            <a:r>
              <a:rPr lang="kk-KZ" dirty="0" smtClean="0"/>
              <a:t>ОЙЫННЫҢ ТҮРЛЕРІ</a:t>
            </a:r>
            <a:endParaRPr lang="ru-RU" dirty="0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>
            <a:off x="500034" y="1000109"/>
            <a:ext cx="2357454" cy="149068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ойын</a:t>
            </a:r>
            <a:r>
              <a:rPr lang="ru-RU" sz="2400" dirty="0" smtClean="0"/>
              <a:t> </a:t>
            </a:r>
            <a:r>
              <a:rPr lang="ru-RU" sz="2400" dirty="0" err="1" smtClean="0"/>
              <a:t>жаттығу</a:t>
            </a:r>
            <a:endParaRPr lang="ru-RU" sz="2400" dirty="0">
              <a:latin typeface="Times/Kazakh" pitchFamily="2" charset="0"/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>
            <a:off x="3419475" y="188913"/>
            <a:ext cx="2016125" cy="1366837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ойын</a:t>
            </a:r>
            <a:r>
              <a:rPr lang="ru-RU" sz="2400" dirty="0" smtClean="0"/>
              <a:t> </a:t>
            </a:r>
            <a:r>
              <a:rPr lang="ru-RU" sz="2400" dirty="0" err="1" smtClean="0"/>
              <a:t>сабақ</a:t>
            </a:r>
            <a:endParaRPr lang="ru-RU" sz="2400" dirty="0">
              <a:latin typeface="Times/Kazakh" pitchFamily="2" charset="0"/>
            </a:endParaRPr>
          </a:p>
        </p:txBody>
      </p:sp>
      <p:sp>
        <p:nvSpPr>
          <p:cNvPr id="168973" name="AutoShape 13"/>
          <p:cNvSpPr>
            <a:spLocks noChangeArrowheads="1"/>
          </p:cNvSpPr>
          <p:nvPr/>
        </p:nvSpPr>
        <p:spPr bwMode="auto">
          <a:xfrm>
            <a:off x="0" y="4365625"/>
            <a:ext cx="2643174" cy="12954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дидактикалық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ойындар</a:t>
            </a:r>
            <a:endParaRPr lang="ru-RU" sz="2400" dirty="0"/>
          </a:p>
        </p:txBody>
      </p:sp>
      <p:sp>
        <p:nvSpPr>
          <p:cNvPr id="168974" name="AutoShape 14"/>
          <p:cNvSpPr>
            <a:spLocks noChangeArrowheads="1"/>
          </p:cNvSpPr>
          <p:nvPr/>
        </p:nvSpPr>
        <p:spPr bwMode="auto">
          <a:xfrm>
            <a:off x="6786578" y="4643446"/>
            <a:ext cx="1871663" cy="12954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ойын</a:t>
            </a:r>
            <a:r>
              <a:rPr lang="ru-RU" sz="2400" dirty="0" smtClean="0"/>
              <a:t> –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есептер</a:t>
            </a:r>
            <a:endParaRPr lang="ru-RU" sz="2400" dirty="0"/>
          </a:p>
        </p:txBody>
      </p:sp>
      <p:sp>
        <p:nvSpPr>
          <p:cNvPr id="168975" name="AutoShape 15"/>
          <p:cNvSpPr>
            <a:spLocks noChangeArrowheads="1"/>
          </p:cNvSpPr>
          <p:nvPr/>
        </p:nvSpPr>
        <p:spPr bwMode="auto">
          <a:xfrm>
            <a:off x="6588125" y="1268413"/>
            <a:ext cx="1873250" cy="12954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ұлттық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ойындар</a:t>
            </a:r>
            <a:endParaRPr lang="kk-KZ" sz="2400" dirty="0">
              <a:latin typeface="Times/Kazakh" pitchFamily="2" charset="0"/>
            </a:endParaRPr>
          </a:p>
        </p:txBody>
      </p:sp>
      <p:sp>
        <p:nvSpPr>
          <p:cNvPr id="168985" name="AutoShape 25"/>
          <p:cNvSpPr>
            <a:spLocks noChangeArrowheads="1"/>
          </p:cNvSpPr>
          <p:nvPr/>
        </p:nvSpPr>
        <p:spPr bwMode="auto">
          <a:xfrm>
            <a:off x="4572000" y="5229225"/>
            <a:ext cx="1871663" cy="12954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логикалық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ойындар</a:t>
            </a:r>
            <a:endParaRPr lang="kk-KZ" sz="2400" dirty="0"/>
          </a:p>
        </p:txBody>
      </p:sp>
      <p:sp>
        <p:nvSpPr>
          <p:cNvPr id="168987" name="AutoShape 27"/>
          <p:cNvSpPr>
            <a:spLocks noChangeArrowheads="1"/>
          </p:cNvSpPr>
          <p:nvPr/>
        </p:nvSpPr>
        <p:spPr bwMode="auto">
          <a:xfrm>
            <a:off x="2411413" y="5373688"/>
            <a:ext cx="1873250" cy="1295400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 smtClean="0"/>
              <a:t>сөздік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err="1" smtClean="0"/>
              <a:t>ойындар</a:t>
            </a:r>
            <a:endParaRPr lang="ru-RU" sz="2400" dirty="0"/>
          </a:p>
        </p:txBody>
      </p:sp>
    </p:spTree>
  </p:cSld>
  <p:clrMapOvr>
    <a:masterClrMapping/>
  </p:clrMapOvr>
  <p:transition spd="med" advClick="0" advTm="2000">
    <p:wipe dir="r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8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9" grpId="0" animBg="1"/>
      <p:bldP spid="168972" grpId="0" animBg="1"/>
      <p:bldP spid="168973" grpId="0" animBg="1"/>
      <p:bldP spid="168974" grpId="0" animBg="1"/>
      <p:bldP spid="168975" grpId="0" animBg="1"/>
      <p:bldP spid="168985" grpId="0" animBg="1"/>
      <p:bldP spid="1689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428651"/>
            <a:ext cx="9037638" cy="1428759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Ойындарды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қолданудың тиімділігі</a:t>
            </a: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/>
              <a:t>:</a:t>
            </a:r>
            <a:endParaRPr lang="ru-RU" sz="4800" dirty="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484313"/>
            <a:ext cx="9144000" cy="1752600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dirty="0" err="1" smtClean="0"/>
              <a:t>жаңа тақырыпты ойын</a:t>
            </a:r>
            <a:r>
              <a:rPr lang="ru-RU" sz="3200" dirty="0" smtClean="0"/>
              <a:t> </a:t>
            </a:r>
            <a:r>
              <a:rPr lang="ru-RU" sz="3200" dirty="0" err="1" smtClean="0"/>
              <a:t>арқылы меңгертуде </a:t>
            </a:r>
            <a:r>
              <a:rPr lang="ru-RU" sz="3200" dirty="0" smtClean="0"/>
              <a:t>не </a:t>
            </a:r>
            <a:r>
              <a:rPr lang="ru-RU" sz="3200" dirty="0" err="1" smtClean="0"/>
              <a:t>бір</a:t>
            </a:r>
            <a:r>
              <a:rPr lang="ru-RU" sz="3200" dirty="0" smtClean="0"/>
              <a:t> </a:t>
            </a:r>
            <a:r>
              <a:rPr lang="ru-RU" sz="3200" dirty="0" err="1" smtClean="0"/>
              <a:t>жақсы нәтижеге жетуге</a:t>
            </a:r>
            <a:r>
              <a:rPr lang="ru-RU" sz="3200" dirty="0" smtClean="0"/>
              <a:t> </a:t>
            </a:r>
            <a:r>
              <a:rPr lang="ru-RU" sz="3200" dirty="0" err="1" smtClean="0"/>
              <a:t>болады</a:t>
            </a:r>
            <a:r>
              <a:rPr lang="ru-RU" sz="3200" dirty="0" smtClean="0"/>
              <a:t>; </a:t>
            </a:r>
            <a:endParaRPr lang="kk-KZ" sz="3200" dirty="0"/>
          </a:p>
          <a:p>
            <a:pPr algn="l">
              <a:lnSpc>
                <a:spcPct val="80000"/>
              </a:lnSpc>
            </a:pPr>
            <a:endParaRPr lang="kk-KZ" sz="3200" dirty="0"/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dirty="0" err="1" smtClean="0"/>
              <a:t>шығармашылық, ізденушілік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қабілеттерін арттырады</a:t>
            </a:r>
            <a:r>
              <a:rPr lang="ru-RU" sz="3200" dirty="0" smtClean="0"/>
              <a:t>;</a:t>
            </a:r>
          </a:p>
          <a:p>
            <a:pPr algn="l">
              <a:lnSpc>
                <a:spcPct val="80000"/>
              </a:lnSpc>
            </a:pPr>
            <a:endParaRPr lang="kk-KZ" sz="3200" dirty="0"/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kk-KZ" sz="3200" dirty="0"/>
              <a:t> </a:t>
            </a:r>
            <a:r>
              <a:rPr lang="ru-RU" sz="3200" dirty="0" err="1" smtClean="0"/>
              <a:t>сабақты жандандырып</a:t>
            </a:r>
            <a:r>
              <a:rPr lang="ru-RU" sz="3200" dirty="0" smtClean="0"/>
              <a:t>, </a:t>
            </a:r>
            <a:r>
              <a:rPr lang="ru-RU" sz="3200" dirty="0" err="1" smtClean="0"/>
              <a:t>оқушыларды ынталандырады</a:t>
            </a:r>
            <a:r>
              <a:rPr lang="ru-RU" sz="3200" dirty="0" smtClean="0"/>
              <a:t>; </a:t>
            </a:r>
            <a:r>
              <a:rPr lang="kk-KZ" sz="3200" dirty="0" smtClean="0"/>
              <a:t> </a:t>
            </a:r>
            <a:endParaRPr lang="kk-KZ" sz="3200" dirty="0"/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kk-KZ" sz="3200" dirty="0"/>
              <a:t> </a:t>
            </a:r>
            <a:r>
              <a:rPr lang="ru-RU" sz="3200" dirty="0" err="1" smtClean="0"/>
              <a:t>оқушының өз </a:t>
            </a:r>
            <a:r>
              <a:rPr lang="ru-RU" sz="3200" dirty="0" smtClean="0"/>
              <a:t>– </a:t>
            </a:r>
            <a:r>
              <a:rPr lang="ru-RU" sz="3200" dirty="0" err="1" smtClean="0"/>
              <a:t>өзіңе деген</a:t>
            </a:r>
            <a:r>
              <a:rPr lang="ru-RU" sz="3200" dirty="0" smtClean="0"/>
              <a:t> </a:t>
            </a:r>
            <a:r>
              <a:rPr lang="ru-RU" sz="3200" dirty="0" err="1" smtClean="0"/>
              <a:t>сенімділігі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пайда</a:t>
            </a:r>
            <a:r>
              <a:rPr lang="ru-RU" sz="3200" dirty="0" smtClean="0"/>
              <a:t> </a:t>
            </a:r>
            <a:r>
              <a:rPr lang="ru-RU" sz="3200" dirty="0" err="1" smtClean="0"/>
              <a:t>болады</a:t>
            </a:r>
            <a:r>
              <a:rPr lang="ru-RU" sz="3200" dirty="0" smtClean="0"/>
              <a:t>;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3200" dirty="0" err="1" smtClean="0"/>
              <a:t>логикалық ойлау</a:t>
            </a:r>
            <a:r>
              <a:rPr lang="ru-RU" sz="3200" dirty="0" smtClean="0"/>
              <a:t> </a:t>
            </a:r>
            <a:r>
              <a:rPr lang="ru-RU" sz="3200" dirty="0" err="1" smtClean="0"/>
              <a:t>қабілеті дамиды</a:t>
            </a:r>
            <a:r>
              <a:rPr lang="ru-RU" sz="3200" dirty="0" smtClean="0"/>
              <a:t>.</a:t>
            </a:r>
          </a:p>
          <a:p>
            <a:pPr algn="l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ransition spd="med" advClick="0" advTm="2000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9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9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OK1">
            <a:hlinkClick r:id="" action="ppaction://noaction" highlightClick="1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357430"/>
            <a:ext cx="22304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WordArt 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64500" cy="295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KZ Cooper"/>
              </a:rPr>
              <a:t>Ойын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KZ Cooper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KZ Cooper"/>
              </a:rPr>
              <a:t>түрлері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KZ Cooper"/>
            </a:endParaRPr>
          </a:p>
        </p:txBody>
      </p:sp>
      <p:sp>
        <p:nvSpPr>
          <p:cNvPr id="155653" name="WordArt 5"/>
          <p:cNvSpPr>
            <a:spLocks noChangeArrowheads="1" noChangeShapeType="1" noTextEdit="1"/>
          </p:cNvSpPr>
          <p:nvPr/>
        </p:nvSpPr>
        <p:spPr bwMode="auto">
          <a:xfrm>
            <a:off x="539750" y="4714885"/>
            <a:ext cx="8424863" cy="946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6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KZ Times New Roman"/>
              </a:rPr>
              <a:t>төмендегідей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KZ 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9750" y="2924175"/>
            <a:ext cx="2952750" cy="792163"/>
            <a:chOff x="2111" y="1344"/>
            <a:chExt cx="1628" cy="901"/>
          </a:xfrm>
        </p:grpSpPr>
        <p:sp>
          <p:nvSpPr>
            <p:cNvPr id="10284" name="Freeform 9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10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51500" y="2852738"/>
            <a:ext cx="2952750" cy="792162"/>
            <a:chOff x="2111" y="1344"/>
            <a:chExt cx="1628" cy="901"/>
          </a:xfrm>
        </p:grpSpPr>
        <p:sp>
          <p:nvSpPr>
            <p:cNvPr id="10282" name="Freeform 12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13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84663" y="3500438"/>
            <a:ext cx="2952750" cy="792162"/>
            <a:chOff x="2111" y="1344"/>
            <a:chExt cx="1628" cy="901"/>
          </a:xfrm>
        </p:grpSpPr>
        <p:sp>
          <p:nvSpPr>
            <p:cNvPr id="10280" name="Freeform 15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16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835150" y="3500438"/>
            <a:ext cx="2952750" cy="792162"/>
            <a:chOff x="2111" y="1344"/>
            <a:chExt cx="1628" cy="901"/>
          </a:xfrm>
        </p:grpSpPr>
        <p:sp>
          <p:nvSpPr>
            <p:cNvPr id="10278" name="Freeform 18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19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132138" y="4005263"/>
            <a:ext cx="2952750" cy="792162"/>
            <a:chOff x="2111" y="1344"/>
            <a:chExt cx="1628" cy="901"/>
          </a:xfrm>
        </p:grpSpPr>
        <p:sp>
          <p:nvSpPr>
            <p:cNvPr id="10276" name="Freeform 21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22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23850" y="3789363"/>
            <a:ext cx="2952750" cy="792162"/>
            <a:chOff x="2111" y="1344"/>
            <a:chExt cx="1628" cy="901"/>
          </a:xfrm>
        </p:grpSpPr>
        <p:sp>
          <p:nvSpPr>
            <p:cNvPr id="10274" name="Freeform 24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25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795963" y="3716338"/>
            <a:ext cx="2952750" cy="792162"/>
            <a:chOff x="2111" y="1344"/>
            <a:chExt cx="1628" cy="901"/>
          </a:xfrm>
        </p:grpSpPr>
        <p:sp>
          <p:nvSpPr>
            <p:cNvPr id="10272" name="Freeform 27"/>
            <p:cNvSpPr>
              <a:spLocks/>
            </p:cNvSpPr>
            <p:nvPr/>
          </p:nvSpPr>
          <p:spPr bwMode="auto">
            <a:xfrm flipH="1">
              <a:off x="2111" y="1344"/>
              <a:ext cx="1628" cy="901"/>
            </a:xfrm>
            <a:custGeom>
              <a:avLst/>
              <a:gdLst>
                <a:gd name="T0" fmla="*/ 265 w 1966"/>
                <a:gd name="T1" fmla="*/ 834 h 973"/>
                <a:gd name="T2" fmla="*/ 1268 w 1966"/>
                <a:gd name="T3" fmla="*/ 834 h 973"/>
                <a:gd name="T4" fmla="*/ 1348 w 1966"/>
                <a:gd name="T5" fmla="*/ 834 h 973"/>
                <a:gd name="T6" fmla="*/ 675 w 1966"/>
                <a:gd name="T7" fmla="*/ 0 h 973"/>
                <a:gd name="T8" fmla="*/ 0 w 1966"/>
                <a:gd name="T9" fmla="*/ 834 h 973"/>
                <a:gd name="T10" fmla="*/ 265 w 1966"/>
                <a:gd name="T11" fmla="*/ 834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66" h="973">
                  <a:moveTo>
                    <a:pt x="386" y="973"/>
                  </a:moveTo>
                  <a:lnTo>
                    <a:pt x="1849" y="973"/>
                  </a:lnTo>
                  <a:lnTo>
                    <a:pt x="1966" y="973"/>
                  </a:lnTo>
                  <a:lnTo>
                    <a:pt x="984" y="0"/>
                  </a:lnTo>
                  <a:lnTo>
                    <a:pt x="0" y="973"/>
                  </a:lnTo>
                  <a:lnTo>
                    <a:pt x="386" y="97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28"/>
            <p:cNvSpPr>
              <a:spLocks/>
            </p:cNvSpPr>
            <p:nvPr/>
          </p:nvSpPr>
          <p:spPr bwMode="auto">
            <a:xfrm flipH="1">
              <a:off x="2164" y="1405"/>
              <a:ext cx="1177" cy="840"/>
            </a:xfrm>
            <a:custGeom>
              <a:avLst/>
              <a:gdLst>
                <a:gd name="T0" fmla="*/ 974 w 1422"/>
                <a:gd name="T1" fmla="*/ 779 h 906"/>
                <a:gd name="T2" fmla="*/ 0 w 1422"/>
                <a:gd name="T3" fmla="*/ 779 h 906"/>
                <a:gd name="T4" fmla="*/ 352 w 1422"/>
                <a:gd name="T5" fmla="*/ 0 h 906"/>
                <a:gd name="T6" fmla="*/ 974 w 1422"/>
                <a:gd name="T7" fmla="*/ 779 h 9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22" h="906">
                  <a:moveTo>
                    <a:pt x="1422" y="906"/>
                  </a:moveTo>
                  <a:lnTo>
                    <a:pt x="0" y="906"/>
                  </a:lnTo>
                  <a:lnTo>
                    <a:pt x="513" y="0"/>
                  </a:lnTo>
                  <a:lnTo>
                    <a:pt x="1422" y="90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 rot="-892332">
            <a:off x="4798455" y="2054068"/>
            <a:ext cx="1079500" cy="792162"/>
            <a:chOff x="4170" y="2137"/>
            <a:chExt cx="493" cy="404"/>
          </a:xfrm>
        </p:grpSpPr>
        <p:sp>
          <p:nvSpPr>
            <p:cNvPr id="10254" name="Freeform 32"/>
            <p:cNvSpPr>
              <a:spLocks/>
            </p:cNvSpPr>
            <p:nvPr/>
          </p:nvSpPr>
          <p:spPr bwMode="auto">
            <a:xfrm>
              <a:off x="4175" y="2141"/>
              <a:ext cx="484" cy="396"/>
            </a:xfrm>
            <a:custGeom>
              <a:avLst/>
              <a:gdLst>
                <a:gd name="T0" fmla="*/ 0 w 484"/>
                <a:gd name="T1" fmla="*/ 396 h 396"/>
                <a:gd name="T2" fmla="*/ 29 w 484"/>
                <a:gd name="T3" fmla="*/ 366 h 396"/>
                <a:gd name="T4" fmla="*/ 57 w 484"/>
                <a:gd name="T5" fmla="*/ 339 h 396"/>
                <a:gd name="T6" fmla="*/ 83 w 484"/>
                <a:gd name="T7" fmla="*/ 312 h 396"/>
                <a:gd name="T8" fmla="*/ 108 w 484"/>
                <a:gd name="T9" fmla="*/ 288 h 396"/>
                <a:gd name="T10" fmla="*/ 132 w 484"/>
                <a:gd name="T11" fmla="*/ 266 h 396"/>
                <a:gd name="T12" fmla="*/ 154 w 484"/>
                <a:gd name="T13" fmla="*/ 245 h 396"/>
                <a:gd name="T14" fmla="*/ 174 w 484"/>
                <a:gd name="T15" fmla="*/ 227 h 396"/>
                <a:gd name="T16" fmla="*/ 192 w 484"/>
                <a:gd name="T17" fmla="*/ 211 h 396"/>
                <a:gd name="T18" fmla="*/ 209 w 484"/>
                <a:gd name="T19" fmla="*/ 196 h 396"/>
                <a:gd name="T20" fmla="*/ 225 w 484"/>
                <a:gd name="T21" fmla="*/ 183 h 396"/>
                <a:gd name="T22" fmla="*/ 237 w 484"/>
                <a:gd name="T23" fmla="*/ 171 h 396"/>
                <a:gd name="T24" fmla="*/ 249 w 484"/>
                <a:gd name="T25" fmla="*/ 162 h 396"/>
                <a:gd name="T26" fmla="*/ 260 w 484"/>
                <a:gd name="T27" fmla="*/ 153 h 396"/>
                <a:gd name="T28" fmla="*/ 267 w 484"/>
                <a:gd name="T29" fmla="*/ 147 h 396"/>
                <a:gd name="T30" fmla="*/ 272 w 484"/>
                <a:gd name="T31" fmla="*/ 143 h 396"/>
                <a:gd name="T32" fmla="*/ 277 w 484"/>
                <a:gd name="T33" fmla="*/ 140 h 396"/>
                <a:gd name="T34" fmla="*/ 280 w 484"/>
                <a:gd name="T35" fmla="*/ 138 h 396"/>
                <a:gd name="T36" fmla="*/ 286 w 484"/>
                <a:gd name="T37" fmla="*/ 131 h 396"/>
                <a:gd name="T38" fmla="*/ 296 w 484"/>
                <a:gd name="T39" fmla="*/ 124 h 396"/>
                <a:gd name="T40" fmla="*/ 304 w 484"/>
                <a:gd name="T41" fmla="*/ 116 h 396"/>
                <a:gd name="T42" fmla="*/ 345 w 484"/>
                <a:gd name="T43" fmla="*/ 85 h 396"/>
                <a:gd name="T44" fmla="*/ 377 w 484"/>
                <a:gd name="T45" fmla="*/ 59 h 396"/>
                <a:gd name="T46" fmla="*/ 402 w 484"/>
                <a:gd name="T47" fmla="*/ 41 h 396"/>
                <a:gd name="T48" fmla="*/ 420 w 484"/>
                <a:gd name="T49" fmla="*/ 29 h 396"/>
                <a:gd name="T50" fmla="*/ 433 w 484"/>
                <a:gd name="T51" fmla="*/ 20 h 396"/>
                <a:gd name="T52" fmla="*/ 442 w 484"/>
                <a:gd name="T53" fmla="*/ 16 h 396"/>
                <a:gd name="T54" fmla="*/ 447 w 484"/>
                <a:gd name="T55" fmla="*/ 15 h 396"/>
                <a:gd name="T56" fmla="*/ 451 w 484"/>
                <a:gd name="T57" fmla="*/ 17 h 396"/>
                <a:gd name="T58" fmla="*/ 472 w 484"/>
                <a:gd name="T59" fmla="*/ 0 h 396"/>
                <a:gd name="T60" fmla="*/ 484 w 484"/>
                <a:gd name="T61" fmla="*/ 14 h 396"/>
                <a:gd name="T62" fmla="*/ 463 w 484"/>
                <a:gd name="T63" fmla="*/ 31 h 396"/>
                <a:gd name="T64" fmla="*/ 464 w 484"/>
                <a:gd name="T65" fmla="*/ 35 h 396"/>
                <a:gd name="T66" fmla="*/ 461 w 484"/>
                <a:gd name="T67" fmla="*/ 40 h 396"/>
                <a:gd name="T68" fmla="*/ 454 w 484"/>
                <a:gd name="T69" fmla="*/ 48 h 396"/>
                <a:gd name="T70" fmla="*/ 444 w 484"/>
                <a:gd name="T71" fmla="*/ 57 h 396"/>
                <a:gd name="T72" fmla="*/ 427 w 484"/>
                <a:gd name="T73" fmla="*/ 72 h 396"/>
                <a:gd name="T74" fmla="*/ 402 w 484"/>
                <a:gd name="T75" fmla="*/ 92 h 396"/>
                <a:gd name="T76" fmla="*/ 372 w 484"/>
                <a:gd name="T77" fmla="*/ 118 h 396"/>
                <a:gd name="T78" fmla="*/ 333 w 484"/>
                <a:gd name="T79" fmla="*/ 151 h 396"/>
                <a:gd name="T80" fmla="*/ 324 w 484"/>
                <a:gd name="T81" fmla="*/ 159 h 396"/>
                <a:gd name="T82" fmla="*/ 315 w 484"/>
                <a:gd name="T83" fmla="*/ 165 h 396"/>
                <a:gd name="T84" fmla="*/ 307 w 484"/>
                <a:gd name="T85" fmla="*/ 171 h 396"/>
                <a:gd name="T86" fmla="*/ 304 w 484"/>
                <a:gd name="T87" fmla="*/ 174 h 396"/>
                <a:gd name="T88" fmla="*/ 300 w 484"/>
                <a:gd name="T89" fmla="*/ 177 h 396"/>
                <a:gd name="T90" fmla="*/ 295 w 484"/>
                <a:gd name="T91" fmla="*/ 182 h 396"/>
                <a:gd name="T92" fmla="*/ 286 w 484"/>
                <a:gd name="T93" fmla="*/ 188 h 396"/>
                <a:gd name="T94" fmla="*/ 276 w 484"/>
                <a:gd name="T95" fmla="*/ 197 h 396"/>
                <a:gd name="T96" fmla="*/ 263 w 484"/>
                <a:gd name="T97" fmla="*/ 207 h 396"/>
                <a:gd name="T98" fmla="*/ 249 w 484"/>
                <a:gd name="T99" fmla="*/ 218 h 396"/>
                <a:gd name="T100" fmla="*/ 232 w 484"/>
                <a:gd name="T101" fmla="*/ 232 h 396"/>
                <a:gd name="T102" fmla="*/ 214 w 484"/>
                <a:gd name="T103" fmla="*/ 245 h 396"/>
                <a:gd name="T104" fmla="*/ 193 w 484"/>
                <a:gd name="T105" fmla="*/ 260 h 396"/>
                <a:gd name="T106" fmla="*/ 171 w 484"/>
                <a:gd name="T107" fmla="*/ 277 h 396"/>
                <a:gd name="T108" fmla="*/ 147 w 484"/>
                <a:gd name="T109" fmla="*/ 295 h 396"/>
                <a:gd name="T110" fmla="*/ 121 w 484"/>
                <a:gd name="T111" fmla="*/ 313 h 396"/>
                <a:gd name="T112" fmla="*/ 94 w 484"/>
                <a:gd name="T113" fmla="*/ 332 h 396"/>
                <a:gd name="T114" fmla="*/ 64 w 484"/>
                <a:gd name="T115" fmla="*/ 353 h 396"/>
                <a:gd name="T116" fmla="*/ 32 w 484"/>
                <a:gd name="T117" fmla="*/ 373 h 396"/>
                <a:gd name="T118" fmla="*/ 0 w 484"/>
                <a:gd name="T119" fmla="*/ 396 h 3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84" h="396">
                  <a:moveTo>
                    <a:pt x="0" y="396"/>
                  </a:moveTo>
                  <a:lnTo>
                    <a:pt x="29" y="366"/>
                  </a:lnTo>
                  <a:lnTo>
                    <a:pt x="57" y="339"/>
                  </a:lnTo>
                  <a:lnTo>
                    <a:pt x="83" y="312"/>
                  </a:lnTo>
                  <a:lnTo>
                    <a:pt x="108" y="288"/>
                  </a:lnTo>
                  <a:lnTo>
                    <a:pt x="132" y="266"/>
                  </a:lnTo>
                  <a:lnTo>
                    <a:pt x="154" y="245"/>
                  </a:lnTo>
                  <a:lnTo>
                    <a:pt x="174" y="227"/>
                  </a:lnTo>
                  <a:lnTo>
                    <a:pt x="192" y="211"/>
                  </a:lnTo>
                  <a:lnTo>
                    <a:pt x="209" y="196"/>
                  </a:lnTo>
                  <a:lnTo>
                    <a:pt x="225" y="183"/>
                  </a:lnTo>
                  <a:lnTo>
                    <a:pt x="237" y="171"/>
                  </a:lnTo>
                  <a:lnTo>
                    <a:pt x="249" y="162"/>
                  </a:lnTo>
                  <a:lnTo>
                    <a:pt x="260" y="153"/>
                  </a:lnTo>
                  <a:lnTo>
                    <a:pt x="267" y="147"/>
                  </a:lnTo>
                  <a:lnTo>
                    <a:pt x="272" y="143"/>
                  </a:lnTo>
                  <a:lnTo>
                    <a:pt x="277" y="140"/>
                  </a:lnTo>
                  <a:lnTo>
                    <a:pt x="280" y="138"/>
                  </a:lnTo>
                  <a:lnTo>
                    <a:pt x="286" y="131"/>
                  </a:lnTo>
                  <a:lnTo>
                    <a:pt x="296" y="124"/>
                  </a:lnTo>
                  <a:lnTo>
                    <a:pt x="304" y="116"/>
                  </a:lnTo>
                  <a:lnTo>
                    <a:pt x="345" y="85"/>
                  </a:lnTo>
                  <a:lnTo>
                    <a:pt x="377" y="59"/>
                  </a:lnTo>
                  <a:lnTo>
                    <a:pt x="402" y="41"/>
                  </a:lnTo>
                  <a:lnTo>
                    <a:pt x="420" y="29"/>
                  </a:lnTo>
                  <a:lnTo>
                    <a:pt x="433" y="20"/>
                  </a:lnTo>
                  <a:lnTo>
                    <a:pt x="442" y="16"/>
                  </a:lnTo>
                  <a:lnTo>
                    <a:pt x="447" y="15"/>
                  </a:lnTo>
                  <a:lnTo>
                    <a:pt x="451" y="17"/>
                  </a:lnTo>
                  <a:lnTo>
                    <a:pt x="472" y="0"/>
                  </a:lnTo>
                  <a:lnTo>
                    <a:pt x="484" y="14"/>
                  </a:lnTo>
                  <a:lnTo>
                    <a:pt x="463" y="31"/>
                  </a:lnTo>
                  <a:lnTo>
                    <a:pt x="464" y="35"/>
                  </a:lnTo>
                  <a:lnTo>
                    <a:pt x="461" y="40"/>
                  </a:lnTo>
                  <a:lnTo>
                    <a:pt x="454" y="48"/>
                  </a:lnTo>
                  <a:lnTo>
                    <a:pt x="444" y="57"/>
                  </a:lnTo>
                  <a:lnTo>
                    <a:pt x="427" y="72"/>
                  </a:lnTo>
                  <a:lnTo>
                    <a:pt x="402" y="92"/>
                  </a:lnTo>
                  <a:lnTo>
                    <a:pt x="372" y="118"/>
                  </a:lnTo>
                  <a:lnTo>
                    <a:pt x="333" y="151"/>
                  </a:lnTo>
                  <a:lnTo>
                    <a:pt x="324" y="159"/>
                  </a:lnTo>
                  <a:lnTo>
                    <a:pt x="315" y="165"/>
                  </a:lnTo>
                  <a:lnTo>
                    <a:pt x="307" y="171"/>
                  </a:lnTo>
                  <a:lnTo>
                    <a:pt x="304" y="174"/>
                  </a:lnTo>
                  <a:lnTo>
                    <a:pt x="300" y="177"/>
                  </a:lnTo>
                  <a:lnTo>
                    <a:pt x="295" y="182"/>
                  </a:lnTo>
                  <a:lnTo>
                    <a:pt x="286" y="188"/>
                  </a:lnTo>
                  <a:lnTo>
                    <a:pt x="276" y="197"/>
                  </a:lnTo>
                  <a:lnTo>
                    <a:pt x="263" y="207"/>
                  </a:lnTo>
                  <a:lnTo>
                    <a:pt x="249" y="218"/>
                  </a:lnTo>
                  <a:lnTo>
                    <a:pt x="232" y="232"/>
                  </a:lnTo>
                  <a:lnTo>
                    <a:pt x="214" y="245"/>
                  </a:lnTo>
                  <a:lnTo>
                    <a:pt x="193" y="260"/>
                  </a:lnTo>
                  <a:lnTo>
                    <a:pt x="171" y="277"/>
                  </a:lnTo>
                  <a:lnTo>
                    <a:pt x="147" y="295"/>
                  </a:lnTo>
                  <a:lnTo>
                    <a:pt x="121" y="313"/>
                  </a:lnTo>
                  <a:lnTo>
                    <a:pt x="94" y="332"/>
                  </a:lnTo>
                  <a:lnTo>
                    <a:pt x="64" y="353"/>
                  </a:lnTo>
                  <a:lnTo>
                    <a:pt x="32" y="373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ED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33"/>
            <p:cNvSpPr>
              <a:spLocks/>
            </p:cNvSpPr>
            <p:nvPr/>
          </p:nvSpPr>
          <p:spPr bwMode="auto">
            <a:xfrm>
              <a:off x="4171" y="2276"/>
              <a:ext cx="285" cy="264"/>
            </a:xfrm>
            <a:custGeom>
              <a:avLst/>
              <a:gdLst>
                <a:gd name="T0" fmla="*/ 277 w 285"/>
                <a:gd name="T1" fmla="*/ 2 h 264"/>
                <a:gd name="T2" fmla="*/ 277 w 285"/>
                <a:gd name="T3" fmla="*/ 2 h 264"/>
                <a:gd name="T4" fmla="*/ 273 w 285"/>
                <a:gd name="T5" fmla="*/ 5 h 264"/>
                <a:gd name="T6" fmla="*/ 268 w 285"/>
                <a:gd name="T7" fmla="*/ 9 h 264"/>
                <a:gd name="T8" fmla="*/ 261 w 285"/>
                <a:gd name="T9" fmla="*/ 15 h 264"/>
                <a:gd name="T10" fmla="*/ 250 w 285"/>
                <a:gd name="T11" fmla="*/ 24 h 264"/>
                <a:gd name="T12" fmla="*/ 238 w 285"/>
                <a:gd name="T13" fmla="*/ 33 h 264"/>
                <a:gd name="T14" fmla="*/ 226 w 285"/>
                <a:gd name="T15" fmla="*/ 45 h 264"/>
                <a:gd name="T16" fmla="*/ 210 w 285"/>
                <a:gd name="T17" fmla="*/ 58 h 264"/>
                <a:gd name="T18" fmla="*/ 193 w 285"/>
                <a:gd name="T19" fmla="*/ 72 h 264"/>
                <a:gd name="T20" fmla="*/ 175 w 285"/>
                <a:gd name="T21" fmla="*/ 89 h 264"/>
                <a:gd name="T22" fmla="*/ 155 w 285"/>
                <a:gd name="T23" fmla="*/ 107 h 264"/>
                <a:gd name="T24" fmla="*/ 133 w 285"/>
                <a:gd name="T25" fmla="*/ 127 h 264"/>
                <a:gd name="T26" fmla="*/ 109 w 285"/>
                <a:gd name="T27" fmla="*/ 150 h 264"/>
                <a:gd name="T28" fmla="*/ 84 w 285"/>
                <a:gd name="T29" fmla="*/ 174 h 264"/>
                <a:gd name="T30" fmla="*/ 58 w 285"/>
                <a:gd name="T31" fmla="*/ 200 h 264"/>
                <a:gd name="T32" fmla="*/ 30 w 285"/>
                <a:gd name="T33" fmla="*/ 228 h 264"/>
                <a:gd name="T34" fmla="*/ 0 w 285"/>
                <a:gd name="T35" fmla="*/ 257 h 264"/>
                <a:gd name="T36" fmla="*/ 7 w 285"/>
                <a:gd name="T37" fmla="*/ 264 h 264"/>
                <a:gd name="T38" fmla="*/ 36 w 285"/>
                <a:gd name="T39" fmla="*/ 234 h 264"/>
                <a:gd name="T40" fmla="*/ 64 w 285"/>
                <a:gd name="T41" fmla="*/ 207 h 264"/>
                <a:gd name="T42" fmla="*/ 90 w 285"/>
                <a:gd name="T43" fmla="*/ 180 h 264"/>
                <a:gd name="T44" fmla="*/ 116 w 285"/>
                <a:gd name="T45" fmla="*/ 156 h 264"/>
                <a:gd name="T46" fmla="*/ 139 w 285"/>
                <a:gd name="T47" fmla="*/ 134 h 264"/>
                <a:gd name="T48" fmla="*/ 161 w 285"/>
                <a:gd name="T49" fmla="*/ 114 h 264"/>
                <a:gd name="T50" fmla="*/ 181 w 285"/>
                <a:gd name="T51" fmla="*/ 96 h 264"/>
                <a:gd name="T52" fmla="*/ 199 w 285"/>
                <a:gd name="T53" fmla="*/ 79 h 264"/>
                <a:gd name="T54" fmla="*/ 216 w 285"/>
                <a:gd name="T55" fmla="*/ 64 h 264"/>
                <a:gd name="T56" fmla="*/ 232 w 285"/>
                <a:gd name="T57" fmla="*/ 51 h 264"/>
                <a:gd name="T58" fmla="*/ 245 w 285"/>
                <a:gd name="T59" fmla="*/ 40 h 264"/>
                <a:gd name="T60" fmla="*/ 256 w 285"/>
                <a:gd name="T61" fmla="*/ 30 h 264"/>
                <a:gd name="T62" fmla="*/ 267 w 285"/>
                <a:gd name="T63" fmla="*/ 22 h 264"/>
                <a:gd name="T64" fmla="*/ 274 w 285"/>
                <a:gd name="T65" fmla="*/ 15 h 264"/>
                <a:gd name="T66" fmla="*/ 280 w 285"/>
                <a:gd name="T67" fmla="*/ 11 h 264"/>
                <a:gd name="T68" fmla="*/ 284 w 285"/>
                <a:gd name="T69" fmla="*/ 8 h 264"/>
                <a:gd name="T70" fmla="*/ 284 w 285"/>
                <a:gd name="T71" fmla="*/ 8 h 264"/>
                <a:gd name="T72" fmla="*/ 284 w 285"/>
                <a:gd name="T73" fmla="*/ 8 h 264"/>
                <a:gd name="T74" fmla="*/ 285 w 285"/>
                <a:gd name="T75" fmla="*/ 5 h 264"/>
                <a:gd name="T76" fmla="*/ 284 w 285"/>
                <a:gd name="T77" fmla="*/ 2 h 264"/>
                <a:gd name="T78" fmla="*/ 281 w 285"/>
                <a:gd name="T79" fmla="*/ 0 h 264"/>
                <a:gd name="T80" fmla="*/ 277 w 285"/>
                <a:gd name="T81" fmla="*/ 2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5" h="264">
                  <a:moveTo>
                    <a:pt x="277" y="2"/>
                  </a:moveTo>
                  <a:lnTo>
                    <a:pt x="277" y="2"/>
                  </a:lnTo>
                  <a:lnTo>
                    <a:pt x="273" y="5"/>
                  </a:lnTo>
                  <a:lnTo>
                    <a:pt x="268" y="9"/>
                  </a:lnTo>
                  <a:lnTo>
                    <a:pt x="261" y="15"/>
                  </a:lnTo>
                  <a:lnTo>
                    <a:pt x="250" y="24"/>
                  </a:lnTo>
                  <a:lnTo>
                    <a:pt x="238" y="33"/>
                  </a:lnTo>
                  <a:lnTo>
                    <a:pt x="226" y="45"/>
                  </a:lnTo>
                  <a:lnTo>
                    <a:pt x="210" y="58"/>
                  </a:lnTo>
                  <a:lnTo>
                    <a:pt x="193" y="72"/>
                  </a:lnTo>
                  <a:lnTo>
                    <a:pt x="175" y="89"/>
                  </a:lnTo>
                  <a:lnTo>
                    <a:pt x="155" y="107"/>
                  </a:lnTo>
                  <a:lnTo>
                    <a:pt x="133" y="127"/>
                  </a:lnTo>
                  <a:lnTo>
                    <a:pt x="109" y="150"/>
                  </a:lnTo>
                  <a:lnTo>
                    <a:pt x="84" y="174"/>
                  </a:lnTo>
                  <a:lnTo>
                    <a:pt x="58" y="200"/>
                  </a:lnTo>
                  <a:lnTo>
                    <a:pt x="30" y="228"/>
                  </a:lnTo>
                  <a:lnTo>
                    <a:pt x="0" y="257"/>
                  </a:lnTo>
                  <a:lnTo>
                    <a:pt x="7" y="264"/>
                  </a:lnTo>
                  <a:lnTo>
                    <a:pt x="36" y="234"/>
                  </a:lnTo>
                  <a:lnTo>
                    <a:pt x="64" y="207"/>
                  </a:lnTo>
                  <a:lnTo>
                    <a:pt x="90" y="180"/>
                  </a:lnTo>
                  <a:lnTo>
                    <a:pt x="116" y="156"/>
                  </a:lnTo>
                  <a:lnTo>
                    <a:pt x="139" y="134"/>
                  </a:lnTo>
                  <a:lnTo>
                    <a:pt x="161" y="114"/>
                  </a:lnTo>
                  <a:lnTo>
                    <a:pt x="181" y="96"/>
                  </a:lnTo>
                  <a:lnTo>
                    <a:pt x="199" y="79"/>
                  </a:lnTo>
                  <a:lnTo>
                    <a:pt x="216" y="64"/>
                  </a:lnTo>
                  <a:lnTo>
                    <a:pt x="232" y="51"/>
                  </a:lnTo>
                  <a:lnTo>
                    <a:pt x="245" y="40"/>
                  </a:lnTo>
                  <a:lnTo>
                    <a:pt x="256" y="30"/>
                  </a:lnTo>
                  <a:lnTo>
                    <a:pt x="267" y="22"/>
                  </a:lnTo>
                  <a:lnTo>
                    <a:pt x="274" y="15"/>
                  </a:lnTo>
                  <a:lnTo>
                    <a:pt x="280" y="11"/>
                  </a:lnTo>
                  <a:lnTo>
                    <a:pt x="284" y="8"/>
                  </a:lnTo>
                  <a:lnTo>
                    <a:pt x="285" y="5"/>
                  </a:lnTo>
                  <a:lnTo>
                    <a:pt x="284" y="2"/>
                  </a:lnTo>
                  <a:lnTo>
                    <a:pt x="281" y="0"/>
                  </a:lnTo>
                  <a:lnTo>
                    <a:pt x="27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34"/>
            <p:cNvSpPr>
              <a:spLocks/>
            </p:cNvSpPr>
            <p:nvPr/>
          </p:nvSpPr>
          <p:spPr bwMode="auto">
            <a:xfrm>
              <a:off x="4448" y="2253"/>
              <a:ext cx="35" cy="31"/>
            </a:xfrm>
            <a:custGeom>
              <a:avLst/>
              <a:gdLst>
                <a:gd name="T0" fmla="*/ 28 w 35"/>
                <a:gd name="T1" fmla="*/ 1 h 31"/>
                <a:gd name="T2" fmla="*/ 28 w 35"/>
                <a:gd name="T3" fmla="*/ 1 h 31"/>
                <a:gd name="T4" fmla="*/ 19 w 35"/>
                <a:gd name="T5" fmla="*/ 9 h 31"/>
                <a:gd name="T6" fmla="*/ 10 w 35"/>
                <a:gd name="T7" fmla="*/ 16 h 31"/>
                <a:gd name="T8" fmla="*/ 4 w 35"/>
                <a:gd name="T9" fmla="*/ 22 h 31"/>
                <a:gd name="T10" fmla="*/ 0 w 35"/>
                <a:gd name="T11" fmla="*/ 25 h 31"/>
                <a:gd name="T12" fmla="*/ 7 w 35"/>
                <a:gd name="T13" fmla="*/ 31 h 31"/>
                <a:gd name="T14" fmla="*/ 10 w 35"/>
                <a:gd name="T15" fmla="*/ 29 h 31"/>
                <a:gd name="T16" fmla="*/ 16 w 35"/>
                <a:gd name="T17" fmla="*/ 22 h 31"/>
                <a:gd name="T18" fmla="*/ 26 w 35"/>
                <a:gd name="T19" fmla="*/ 15 h 31"/>
                <a:gd name="T20" fmla="*/ 34 w 35"/>
                <a:gd name="T21" fmla="*/ 8 h 31"/>
                <a:gd name="T22" fmla="*/ 34 w 35"/>
                <a:gd name="T23" fmla="*/ 8 h 31"/>
                <a:gd name="T24" fmla="*/ 34 w 35"/>
                <a:gd name="T25" fmla="*/ 8 h 31"/>
                <a:gd name="T26" fmla="*/ 35 w 35"/>
                <a:gd name="T27" fmla="*/ 4 h 31"/>
                <a:gd name="T28" fmla="*/ 34 w 35"/>
                <a:gd name="T29" fmla="*/ 1 h 31"/>
                <a:gd name="T30" fmla="*/ 31 w 35"/>
                <a:gd name="T31" fmla="*/ 0 h 31"/>
                <a:gd name="T32" fmla="*/ 28 w 35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" h="31">
                  <a:moveTo>
                    <a:pt x="28" y="1"/>
                  </a:moveTo>
                  <a:lnTo>
                    <a:pt x="28" y="1"/>
                  </a:lnTo>
                  <a:lnTo>
                    <a:pt x="19" y="9"/>
                  </a:lnTo>
                  <a:lnTo>
                    <a:pt x="10" y="16"/>
                  </a:lnTo>
                  <a:lnTo>
                    <a:pt x="4" y="22"/>
                  </a:lnTo>
                  <a:lnTo>
                    <a:pt x="0" y="25"/>
                  </a:lnTo>
                  <a:lnTo>
                    <a:pt x="7" y="31"/>
                  </a:lnTo>
                  <a:lnTo>
                    <a:pt x="10" y="29"/>
                  </a:lnTo>
                  <a:lnTo>
                    <a:pt x="16" y="22"/>
                  </a:lnTo>
                  <a:lnTo>
                    <a:pt x="26" y="15"/>
                  </a:lnTo>
                  <a:lnTo>
                    <a:pt x="34" y="8"/>
                  </a:lnTo>
                  <a:lnTo>
                    <a:pt x="35" y="4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Freeform 35"/>
            <p:cNvSpPr>
              <a:spLocks/>
            </p:cNvSpPr>
            <p:nvPr/>
          </p:nvSpPr>
          <p:spPr bwMode="auto">
            <a:xfrm>
              <a:off x="4476" y="2152"/>
              <a:ext cx="154" cy="109"/>
            </a:xfrm>
            <a:custGeom>
              <a:avLst/>
              <a:gdLst>
                <a:gd name="T0" fmla="*/ 147 w 154"/>
                <a:gd name="T1" fmla="*/ 3 h 109"/>
                <a:gd name="T2" fmla="*/ 153 w 154"/>
                <a:gd name="T3" fmla="*/ 3 h 109"/>
                <a:gd name="T4" fmla="*/ 146 w 154"/>
                <a:gd name="T5" fmla="*/ 0 h 109"/>
                <a:gd name="T6" fmla="*/ 139 w 154"/>
                <a:gd name="T7" fmla="*/ 1 h 109"/>
                <a:gd name="T8" fmla="*/ 130 w 154"/>
                <a:gd name="T9" fmla="*/ 5 h 109"/>
                <a:gd name="T10" fmla="*/ 117 w 154"/>
                <a:gd name="T11" fmla="*/ 13 h 109"/>
                <a:gd name="T12" fmla="*/ 99 w 154"/>
                <a:gd name="T13" fmla="*/ 26 h 109"/>
                <a:gd name="T14" fmla="*/ 73 w 154"/>
                <a:gd name="T15" fmla="*/ 45 h 109"/>
                <a:gd name="T16" fmla="*/ 41 w 154"/>
                <a:gd name="T17" fmla="*/ 71 h 109"/>
                <a:gd name="T18" fmla="*/ 0 w 154"/>
                <a:gd name="T19" fmla="*/ 102 h 109"/>
                <a:gd name="T20" fmla="*/ 6 w 154"/>
                <a:gd name="T21" fmla="*/ 109 h 109"/>
                <a:gd name="T22" fmla="*/ 48 w 154"/>
                <a:gd name="T23" fmla="*/ 77 h 109"/>
                <a:gd name="T24" fmla="*/ 79 w 154"/>
                <a:gd name="T25" fmla="*/ 52 h 109"/>
                <a:gd name="T26" fmla="*/ 104 w 154"/>
                <a:gd name="T27" fmla="*/ 35 h 109"/>
                <a:gd name="T28" fmla="*/ 122 w 154"/>
                <a:gd name="T29" fmla="*/ 22 h 109"/>
                <a:gd name="T30" fmla="*/ 134 w 154"/>
                <a:gd name="T31" fmla="*/ 13 h 109"/>
                <a:gd name="T32" fmla="*/ 142 w 154"/>
                <a:gd name="T33" fmla="*/ 9 h 109"/>
                <a:gd name="T34" fmla="*/ 146 w 154"/>
                <a:gd name="T35" fmla="*/ 8 h 109"/>
                <a:gd name="T36" fmla="*/ 147 w 154"/>
                <a:gd name="T37" fmla="*/ 9 h 109"/>
                <a:gd name="T38" fmla="*/ 153 w 154"/>
                <a:gd name="T39" fmla="*/ 9 h 109"/>
                <a:gd name="T40" fmla="*/ 147 w 154"/>
                <a:gd name="T41" fmla="*/ 9 h 109"/>
                <a:gd name="T42" fmla="*/ 150 w 154"/>
                <a:gd name="T43" fmla="*/ 10 h 109"/>
                <a:gd name="T44" fmla="*/ 153 w 154"/>
                <a:gd name="T45" fmla="*/ 9 h 109"/>
                <a:gd name="T46" fmla="*/ 154 w 154"/>
                <a:gd name="T47" fmla="*/ 6 h 109"/>
                <a:gd name="T48" fmla="*/ 153 w 154"/>
                <a:gd name="T49" fmla="*/ 3 h 109"/>
                <a:gd name="T50" fmla="*/ 147 w 154"/>
                <a:gd name="T51" fmla="*/ 3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4" h="109">
                  <a:moveTo>
                    <a:pt x="147" y="3"/>
                  </a:moveTo>
                  <a:lnTo>
                    <a:pt x="153" y="3"/>
                  </a:lnTo>
                  <a:lnTo>
                    <a:pt x="146" y="0"/>
                  </a:lnTo>
                  <a:lnTo>
                    <a:pt x="139" y="1"/>
                  </a:lnTo>
                  <a:lnTo>
                    <a:pt x="130" y="5"/>
                  </a:lnTo>
                  <a:lnTo>
                    <a:pt x="117" y="13"/>
                  </a:lnTo>
                  <a:lnTo>
                    <a:pt x="99" y="26"/>
                  </a:lnTo>
                  <a:lnTo>
                    <a:pt x="73" y="45"/>
                  </a:lnTo>
                  <a:lnTo>
                    <a:pt x="41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48" y="77"/>
                  </a:lnTo>
                  <a:lnTo>
                    <a:pt x="79" y="52"/>
                  </a:lnTo>
                  <a:lnTo>
                    <a:pt x="104" y="35"/>
                  </a:lnTo>
                  <a:lnTo>
                    <a:pt x="122" y="22"/>
                  </a:lnTo>
                  <a:lnTo>
                    <a:pt x="134" y="13"/>
                  </a:lnTo>
                  <a:lnTo>
                    <a:pt x="142" y="9"/>
                  </a:lnTo>
                  <a:lnTo>
                    <a:pt x="146" y="8"/>
                  </a:lnTo>
                  <a:lnTo>
                    <a:pt x="147" y="9"/>
                  </a:lnTo>
                  <a:lnTo>
                    <a:pt x="153" y="9"/>
                  </a:lnTo>
                  <a:lnTo>
                    <a:pt x="147" y="9"/>
                  </a:lnTo>
                  <a:lnTo>
                    <a:pt x="150" y="10"/>
                  </a:lnTo>
                  <a:lnTo>
                    <a:pt x="153" y="9"/>
                  </a:lnTo>
                  <a:lnTo>
                    <a:pt x="154" y="6"/>
                  </a:lnTo>
                  <a:lnTo>
                    <a:pt x="153" y="3"/>
                  </a:lnTo>
                  <a:lnTo>
                    <a:pt x="14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36"/>
            <p:cNvSpPr>
              <a:spLocks/>
            </p:cNvSpPr>
            <p:nvPr/>
          </p:nvSpPr>
          <p:spPr bwMode="auto">
            <a:xfrm>
              <a:off x="4623" y="2137"/>
              <a:ext cx="28" cy="24"/>
            </a:xfrm>
            <a:custGeom>
              <a:avLst/>
              <a:gdLst>
                <a:gd name="T0" fmla="*/ 27 w 28"/>
                <a:gd name="T1" fmla="*/ 1 h 24"/>
                <a:gd name="T2" fmla="*/ 21 w 28"/>
                <a:gd name="T3" fmla="*/ 1 h 24"/>
                <a:gd name="T4" fmla="*/ 0 w 28"/>
                <a:gd name="T5" fmla="*/ 18 h 24"/>
                <a:gd name="T6" fmla="*/ 6 w 28"/>
                <a:gd name="T7" fmla="*/ 24 h 24"/>
                <a:gd name="T8" fmla="*/ 27 w 28"/>
                <a:gd name="T9" fmla="*/ 7 h 24"/>
                <a:gd name="T10" fmla="*/ 21 w 28"/>
                <a:gd name="T11" fmla="*/ 7 h 24"/>
                <a:gd name="T12" fmla="*/ 27 w 28"/>
                <a:gd name="T13" fmla="*/ 7 h 24"/>
                <a:gd name="T14" fmla="*/ 28 w 28"/>
                <a:gd name="T15" fmla="*/ 4 h 24"/>
                <a:gd name="T16" fmla="*/ 27 w 28"/>
                <a:gd name="T17" fmla="*/ 1 h 24"/>
                <a:gd name="T18" fmla="*/ 24 w 28"/>
                <a:gd name="T19" fmla="*/ 0 h 24"/>
                <a:gd name="T20" fmla="*/ 21 w 28"/>
                <a:gd name="T21" fmla="*/ 1 h 24"/>
                <a:gd name="T22" fmla="*/ 27 w 28"/>
                <a:gd name="T23" fmla="*/ 1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" h="24">
                  <a:moveTo>
                    <a:pt x="27" y="1"/>
                  </a:moveTo>
                  <a:lnTo>
                    <a:pt x="21" y="1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27" y="7"/>
                  </a:lnTo>
                  <a:lnTo>
                    <a:pt x="28" y="4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37"/>
            <p:cNvSpPr>
              <a:spLocks/>
            </p:cNvSpPr>
            <p:nvPr/>
          </p:nvSpPr>
          <p:spPr bwMode="auto">
            <a:xfrm>
              <a:off x="4644" y="2138"/>
              <a:ext cx="19" cy="21"/>
            </a:xfrm>
            <a:custGeom>
              <a:avLst/>
              <a:gdLst>
                <a:gd name="T0" fmla="*/ 18 w 19"/>
                <a:gd name="T1" fmla="*/ 20 h 21"/>
                <a:gd name="T2" fmla="*/ 18 w 19"/>
                <a:gd name="T3" fmla="*/ 14 h 21"/>
                <a:gd name="T4" fmla="*/ 6 w 19"/>
                <a:gd name="T5" fmla="*/ 0 h 21"/>
                <a:gd name="T6" fmla="*/ 0 w 19"/>
                <a:gd name="T7" fmla="*/ 6 h 21"/>
                <a:gd name="T8" fmla="*/ 12 w 19"/>
                <a:gd name="T9" fmla="*/ 20 h 21"/>
                <a:gd name="T10" fmla="*/ 12 w 19"/>
                <a:gd name="T11" fmla="*/ 14 h 21"/>
                <a:gd name="T12" fmla="*/ 12 w 19"/>
                <a:gd name="T13" fmla="*/ 20 h 21"/>
                <a:gd name="T14" fmla="*/ 15 w 19"/>
                <a:gd name="T15" fmla="*/ 21 h 21"/>
                <a:gd name="T16" fmla="*/ 18 w 19"/>
                <a:gd name="T17" fmla="*/ 20 h 21"/>
                <a:gd name="T18" fmla="*/ 19 w 19"/>
                <a:gd name="T19" fmla="*/ 17 h 21"/>
                <a:gd name="T20" fmla="*/ 18 w 19"/>
                <a:gd name="T21" fmla="*/ 14 h 21"/>
                <a:gd name="T22" fmla="*/ 18 w 19"/>
                <a:gd name="T23" fmla="*/ 2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" h="21">
                  <a:moveTo>
                    <a:pt x="18" y="20"/>
                  </a:moveTo>
                  <a:lnTo>
                    <a:pt x="18" y="14"/>
                  </a:lnTo>
                  <a:lnTo>
                    <a:pt x="6" y="0"/>
                  </a:lnTo>
                  <a:lnTo>
                    <a:pt x="0" y="6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38"/>
            <p:cNvSpPr>
              <a:spLocks/>
            </p:cNvSpPr>
            <p:nvPr/>
          </p:nvSpPr>
          <p:spPr bwMode="auto">
            <a:xfrm>
              <a:off x="4633" y="2152"/>
              <a:ext cx="29" cy="24"/>
            </a:xfrm>
            <a:custGeom>
              <a:avLst/>
              <a:gdLst>
                <a:gd name="T0" fmla="*/ 9 w 29"/>
                <a:gd name="T1" fmla="*/ 18 h 24"/>
                <a:gd name="T2" fmla="*/ 8 w 29"/>
                <a:gd name="T3" fmla="*/ 23 h 24"/>
                <a:gd name="T4" fmla="*/ 29 w 29"/>
                <a:gd name="T5" fmla="*/ 6 h 24"/>
                <a:gd name="T6" fmla="*/ 23 w 29"/>
                <a:gd name="T7" fmla="*/ 0 h 24"/>
                <a:gd name="T8" fmla="*/ 2 w 29"/>
                <a:gd name="T9" fmla="*/ 17 h 24"/>
                <a:gd name="T10" fmla="*/ 0 w 29"/>
                <a:gd name="T11" fmla="*/ 22 h 24"/>
                <a:gd name="T12" fmla="*/ 2 w 29"/>
                <a:gd name="T13" fmla="*/ 17 h 24"/>
                <a:gd name="T14" fmla="*/ 0 w 29"/>
                <a:gd name="T15" fmla="*/ 20 h 24"/>
                <a:gd name="T16" fmla="*/ 2 w 29"/>
                <a:gd name="T17" fmla="*/ 23 h 24"/>
                <a:gd name="T18" fmla="*/ 5 w 29"/>
                <a:gd name="T19" fmla="*/ 24 h 24"/>
                <a:gd name="T20" fmla="*/ 8 w 29"/>
                <a:gd name="T21" fmla="*/ 23 h 24"/>
                <a:gd name="T22" fmla="*/ 9 w 29"/>
                <a:gd name="T23" fmla="*/ 18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4">
                  <a:moveTo>
                    <a:pt x="9" y="18"/>
                  </a:moveTo>
                  <a:lnTo>
                    <a:pt x="8" y="23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5" y="24"/>
                  </a:lnTo>
                  <a:lnTo>
                    <a:pt x="8" y="23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39"/>
            <p:cNvSpPr>
              <a:spLocks/>
            </p:cNvSpPr>
            <p:nvPr/>
          </p:nvSpPr>
          <p:spPr bwMode="auto">
            <a:xfrm>
              <a:off x="4503" y="2170"/>
              <a:ext cx="140" cy="127"/>
            </a:xfrm>
            <a:custGeom>
              <a:avLst/>
              <a:gdLst>
                <a:gd name="T0" fmla="*/ 8 w 140"/>
                <a:gd name="T1" fmla="*/ 126 h 127"/>
                <a:gd name="T2" fmla="*/ 8 w 140"/>
                <a:gd name="T3" fmla="*/ 126 h 127"/>
                <a:gd name="T4" fmla="*/ 47 w 140"/>
                <a:gd name="T5" fmla="*/ 92 h 127"/>
                <a:gd name="T6" fmla="*/ 78 w 140"/>
                <a:gd name="T7" fmla="*/ 66 h 127"/>
                <a:gd name="T8" fmla="*/ 102 w 140"/>
                <a:gd name="T9" fmla="*/ 46 h 127"/>
                <a:gd name="T10" fmla="*/ 119 w 140"/>
                <a:gd name="T11" fmla="*/ 31 h 127"/>
                <a:gd name="T12" fmla="*/ 129 w 140"/>
                <a:gd name="T13" fmla="*/ 22 h 127"/>
                <a:gd name="T14" fmla="*/ 136 w 140"/>
                <a:gd name="T15" fmla="*/ 13 h 127"/>
                <a:gd name="T16" fmla="*/ 140 w 140"/>
                <a:gd name="T17" fmla="*/ 7 h 127"/>
                <a:gd name="T18" fmla="*/ 139 w 140"/>
                <a:gd name="T19" fmla="*/ 0 h 127"/>
                <a:gd name="T20" fmla="*/ 130 w 140"/>
                <a:gd name="T21" fmla="*/ 4 h 127"/>
                <a:gd name="T22" fmla="*/ 132 w 140"/>
                <a:gd name="T23" fmla="*/ 5 h 127"/>
                <a:gd name="T24" fmla="*/ 129 w 140"/>
                <a:gd name="T25" fmla="*/ 9 h 127"/>
                <a:gd name="T26" fmla="*/ 123 w 140"/>
                <a:gd name="T27" fmla="*/ 16 h 127"/>
                <a:gd name="T28" fmla="*/ 112 w 140"/>
                <a:gd name="T29" fmla="*/ 25 h 127"/>
                <a:gd name="T30" fmla="*/ 96 w 140"/>
                <a:gd name="T31" fmla="*/ 40 h 127"/>
                <a:gd name="T32" fmla="*/ 71 w 140"/>
                <a:gd name="T33" fmla="*/ 60 h 127"/>
                <a:gd name="T34" fmla="*/ 41 w 140"/>
                <a:gd name="T35" fmla="*/ 85 h 127"/>
                <a:gd name="T36" fmla="*/ 1 w 140"/>
                <a:gd name="T37" fmla="*/ 119 h 127"/>
                <a:gd name="T38" fmla="*/ 1 w 140"/>
                <a:gd name="T39" fmla="*/ 119 h 127"/>
                <a:gd name="T40" fmla="*/ 1 w 140"/>
                <a:gd name="T41" fmla="*/ 119 h 127"/>
                <a:gd name="T42" fmla="*/ 0 w 140"/>
                <a:gd name="T43" fmla="*/ 122 h 127"/>
                <a:gd name="T44" fmla="*/ 1 w 140"/>
                <a:gd name="T45" fmla="*/ 126 h 127"/>
                <a:gd name="T46" fmla="*/ 5 w 140"/>
                <a:gd name="T47" fmla="*/ 127 h 127"/>
                <a:gd name="T48" fmla="*/ 8 w 140"/>
                <a:gd name="T49" fmla="*/ 126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0" h="127">
                  <a:moveTo>
                    <a:pt x="8" y="126"/>
                  </a:moveTo>
                  <a:lnTo>
                    <a:pt x="8" y="126"/>
                  </a:lnTo>
                  <a:lnTo>
                    <a:pt x="47" y="92"/>
                  </a:lnTo>
                  <a:lnTo>
                    <a:pt x="78" y="66"/>
                  </a:lnTo>
                  <a:lnTo>
                    <a:pt x="102" y="46"/>
                  </a:lnTo>
                  <a:lnTo>
                    <a:pt x="119" y="31"/>
                  </a:lnTo>
                  <a:lnTo>
                    <a:pt x="129" y="22"/>
                  </a:lnTo>
                  <a:lnTo>
                    <a:pt x="136" y="13"/>
                  </a:lnTo>
                  <a:lnTo>
                    <a:pt x="140" y="7"/>
                  </a:lnTo>
                  <a:lnTo>
                    <a:pt x="139" y="0"/>
                  </a:lnTo>
                  <a:lnTo>
                    <a:pt x="130" y="4"/>
                  </a:lnTo>
                  <a:lnTo>
                    <a:pt x="132" y="5"/>
                  </a:lnTo>
                  <a:lnTo>
                    <a:pt x="129" y="9"/>
                  </a:lnTo>
                  <a:lnTo>
                    <a:pt x="123" y="16"/>
                  </a:lnTo>
                  <a:lnTo>
                    <a:pt x="112" y="25"/>
                  </a:lnTo>
                  <a:lnTo>
                    <a:pt x="96" y="40"/>
                  </a:lnTo>
                  <a:lnTo>
                    <a:pt x="71" y="60"/>
                  </a:lnTo>
                  <a:lnTo>
                    <a:pt x="41" y="85"/>
                  </a:lnTo>
                  <a:lnTo>
                    <a:pt x="1" y="119"/>
                  </a:lnTo>
                  <a:lnTo>
                    <a:pt x="0" y="122"/>
                  </a:lnTo>
                  <a:lnTo>
                    <a:pt x="1" y="126"/>
                  </a:lnTo>
                  <a:lnTo>
                    <a:pt x="5" y="127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40"/>
            <p:cNvSpPr>
              <a:spLocks/>
            </p:cNvSpPr>
            <p:nvPr/>
          </p:nvSpPr>
          <p:spPr bwMode="auto">
            <a:xfrm>
              <a:off x="4475" y="2289"/>
              <a:ext cx="36" cy="30"/>
            </a:xfrm>
            <a:custGeom>
              <a:avLst/>
              <a:gdLst>
                <a:gd name="T0" fmla="*/ 7 w 36"/>
                <a:gd name="T1" fmla="*/ 29 h 30"/>
                <a:gd name="T2" fmla="*/ 7 w 36"/>
                <a:gd name="T3" fmla="*/ 29 h 30"/>
                <a:gd name="T4" fmla="*/ 10 w 36"/>
                <a:gd name="T5" fmla="*/ 27 h 30"/>
                <a:gd name="T6" fmla="*/ 17 w 36"/>
                <a:gd name="T7" fmla="*/ 20 h 30"/>
                <a:gd name="T8" fmla="*/ 27 w 36"/>
                <a:gd name="T9" fmla="*/ 14 h 30"/>
                <a:gd name="T10" fmla="*/ 36 w 36"/>
                <a:gd name="T11" fmla="*/ 7 h 30"/>
                <a:gd name="T12" fmla="*/ 29 w 36"/>
                <a:gd name="T13" fmla="*/ 0 h 30"/>
                <a:gd name="T14" fmla="*/ 21 w 36"/>
                <a:gd name="T15" fmla="*/ 8 h 30"/>
                <a:gd name="T16" fmla="*/ 13 w 36"/>
                <a:gd name="T17" fmla="*/ 14 h 30"/>
                <a:gd name="T18" fmla="*/ 4 w 36"/>
                <a:gd name="T19" fmla="*/ 20 h 30"/>
                <a:gd name="T20" fmla="*/ 1 w 36"/>
                <a:gd name="T21" fmla="*/ 22 h 30"/>
                <a:gd name="T22" fmla="*/ 1 w 36"/>
                <a:gd name="T23" fmla="*/ 22 h 30"/>
                <a:gd name="T24" fmla="*/ 1 w 36"/>
                <a:gd name="T25" fmla="*/ 22 h 30"/>
                <a:gd name="T26" fmla="*/ 0 w 36"/>
                <a:gd name="T27" fmla="*/ 26 h 30"/>
                <a:gd name="T28" fmla="*/ 1 w 36"/>
                <a:gd name="T29" fmla="*/ 29 h 30"/>
                <a:gd name="T30" fmla="*/ 4 w 36"/>
                <a:gd name="T31" fmla="*/ 30 h 30"/>
                <a:gd name="T32" fmla="*/ 7 w 36"/>
                <a:gd name="T33" fmla="*/ 2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0">
                  <a:moveTo>
                    <a:pt x="7" y="29"/>
                  </a:moveTo>
                  <a:lnTo>
                    <a:pt x="7" y="29"/>
                  </a:lnTo>
                  <a:lnTo>
                    <a:pt x="10" y="27"/>
                  </a:lnTo>
                  <a:lnTo>
                    <a:pt x="17" y="20"/>
                  </a:lnTo>
                  <a:lnTo>
                    <a:pt x="27" y="14"/>
                  </a:lnTo>
                  <a:lnTo>
                    <a:pt x="36" y="7"/>
                  </a:lnTo>
                  <a:lnTo>
                    <a:pt x="29" y="0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4" y="20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4" y="30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41"/>
            <p:cNvSpPr>
              <a:spLocks/>
            </p:cNvSpPr>
            <p:nvPr/>
          </p:nvSpPr>
          <p:spPr bwMode="auto">
            <a:xfrm>
              <a:off x="4170" y="2311"/>
              <a:ext cx="312" cy="230"/>
            </a:xfrm>
            <a:custGeom>
              <a:avLst/>
              <a:gdLst>
                <a:gd name="T0" fmla="*/ 1 w 312"/>
                <a:gd name="T1" fmla="*/ 222 h 230"/>
                <a:gd name="T2" fmla="*/ 7 w 312"/>
                <a:gd name="T3" fmla="*/ 230 h 230"/>
                <a:gd name="T4" fmla="*/ 39 w 312"/>
                <a:gd name="T5" fmla="*/ 208 h 230"/>
                <a:gd name="T6" fmla="*/ 71 w 312"/>
                <a:gd name="T7" fmla="*/ 188 h 230"/>
                <a:gd name="T8" fmla="*/ 101 w 312"/>
                <a:gd name="T9" fmla="*/ 166 h 230"/>
                <a:gd name="T10" fmla="*/ 128 w 312"/>
                <a:gd name="T11" fmla="*/ 147 h 230"/>
                <a:gd name="T12" fmla="*/ 154 w 312"/>
                <a:gd name="T13" fmla="*/ 129 h 230"/>
                <a:gd name="T14" fmla="*/ 178 w 312"/>
                <a:gd name="T15" fmla="*/ 110 h 230"/>
                <a:gd name="T16" fmla="*/ 200 w 312"/>
                <a:gd name="T17" fmla="*/ 95 h 230"/>
                <a:gd name="T18" fmla="*/ 221 w 312"/>
                <a:gd name="T19" fmla="*/ 80 h 230"/>
                <a:gd name="T20" fmla="*/ 240 w 312"/>
                <a:gd name="T21" fmla="*/ 65 h 230"/>
                <a:gd name="T22" fmla="*/ 257 w 312"/>
                <a:gd name="T23" fmla="*/ 51 h 230"/>
                <a:gd name="T24" fmla="*/ 271 w 312"/>
                <a:gd name="T25" fmla="*/ 41 h 230"/>
                <a:gd name="T26" fmla="*/ 284 w 312"/>
                <a:gd name="T27" fmla="*/ 30 h 230"/>
                <a:gd name="T28" fmla="*/ 294 w 312"/>
                <a:gd name="T29" fmla="*/ 22 h 230"/>
                <a:gd name="T30" fmla="*/ 303 w 312"/>
                <a:gd name="T31" fmla="*/ 15 h 230"/>
                <a:gd name="T32" fmla="*/ 308 w 312"/>
                <a:gd name="T33" fmla="*/ 10 h 230"/>
                <a:gd name="T34" fmla="*/ 312 w 312"/>
                <a:gd name="T35" fmla="*/ 7 h 230"/>
                <a:gd name="T36" fmla="*/ 306 w 312"/>
                <a:gd name="T37" fmla="*/ 0 h 230"/>
                <a:gd name="T38" fmla="*/ 302 w 312"/>
                <a:gd name="T39" fmla="*/ 4 h 230"/>
                <a:gd name="T40" fmla="*/ 296 w 312"/>
                <a:gd name="T41" fmla="*/ 9 h 230"/>
                <a:gd name="T42" fmla="*/ 288 w 312"/>
                <a:gd name="T43" fmla="*/ 15 h 230"/>
                <a:gd name="T44" fmla="*/ 277 w 312"/>
                <a:gd name="T45" fmla="*/ 24 h 230"/>
                <a:gd name="T46" fmla="*/ 265 w 312"/>
                <a:gd name="T47" fmla="*/ 34 h 230"/>
                <a:gd name="T48" fmla="*/ 251 w 312"/>
                <a:gd name="T49" fmla="*/ 45 h 230"/>
                <a:gd name="T50" fmla="*/ 234 w 312"/>
                <a:gd name="T51" fmla="*/ 59 h 230"/>
                <a:gd name="T52" fmla="*/ 217 w 312"/>
                <a:gd name="T53" fmla="*/ 71 h 230"/>
                <a:gd name="T54" fmla="*/ 196 w 312"/>
                <a:gd name="T55" fmla="*/ 86 h 230"/>
                <a:gd name="T56" fmla="*/ 174 w 312"/>
                <a:gd name="T57" fmla="*/ 104 h 230"/>
                <a:gd name="T58" fmla="*/ 149 w 312"/>
                <a:gd name="T59" fmla="*/ 121 h 230"/>
                <a:gd name="T60" fmla="*/ 124 w 312"/>
                <a:gd name="T61" fmla="*/ 139 h 230"/>
                <a:gd name="T62" fmla="*/ 97 w 312"/>
                <a:gd name="T63" fmla="*/ 158 h 230"/>
                <a:gd name="T64" fmla="*/ 67 w 312"/>
                <a:gd name="T65" fmla="*/ 179 h 230"/>
                <a:gd name="T66" fmla="*/ 35 w 312"/>
                <a:gd name="T67" fmla="*/ 199 h 230"/>
                <a:gd name="T68" fmla="*/ 2 w 312"/>
                <a:gd name="T69" fmla="*/ 221 h 230"/>
                <a:gd name="T70" fmla="*/ 8 w 312"/>
                <a:gd name="T71" fmla="*/ 229 h 230"/>
                <a:gd name="T72" fmla="*/ 2 w 312"/>
                <a:gd name="T73" fmla="*/ 221 h 230"/>
                <a:gd name="T74" fmla="*/ 0 w 312"/>
                <a:gd name="T75" fmla="*/ 224 h 230"/>
                <a:gd name="T76" fmla="*/ 0 w 312"/>
                <a:gd name="T77" fmla="*/ 227 h 230"/>
                <a:gd name="T78" fmla="*/ 4 w 312"/>
                <a:gd name="T79" fmla="*/ 230 h 230"/>
                <a:gd name="T80" fmla="*/ 7 w 312"/>
                <a:gd name="T81" fmla="*/ 230 h 230"/>
                <a:gd name="T82" fmla="*/ 1 w 312"/>
                <a:gd name="T83" fmla="*/ 222 h 2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2" h="230">
                  <a:moveTo>
                    <a:pt x="1" y="222"/>
                  </a:moveTo>
                  <a:lnTo>
                    <a:pt x="7" y="230"/>
                  </a:lnTo>
                  <a:lnTo>
                    <a:pt x="39" y="208"/>
                  </a:lnTo>
                  <a:lnTo>
                    <a:pt x="71" y="188"/>
                  </a:lnTo>
                  <a:lnTo>
                    <a:pt x="101" y="166"/>
                  </a:lnTo>
                  <a:lnTo>
                    <a:pt x="128" y="147"/>
                  </a:lnTo>
                  <a:lnTo>
                    <a:pt x="154" y="129"/>
                  </a:lnTo>
                  <a:lnTo>
                    <a:pt x="178" y="110"/>
                  </a:lnTo>
                  <a:lnTo>
                    <a:pt x="200" y="95"/>
                  </a:lnTo>
                  <a:lnTo>
                    <a:pt x="221" y="80"/>
                  </a:lnTo>
                  <a:lnTo>
                    <a:pt x="240" y="65"/>
                  </a:lnTo>
                  <a:lnTo>
                    <a:pt x="257" y="51"/>
                  </a:lnTo>
                  <a:lnTo>
                    <a:pt x="271" y="41"/>
                  </a:lnTo>
                  <a:lnTo>
                    <a:pt x="284" y="30"/>
                  </a:lnTo>
                  <a:lnTo>
                    <a:pt x="294" y="22"/>
                  </a:lnTo>
                  <a:lnTo>
                    <a:pt x="303" y="15"/>
                  </a:lnTo>
                  <a:lnTo>
                    <a:pt x="308" y="10"/>
                  </a:lnTo>
                  <a:lnTo>
                    <a:pt x="312" y="7"/>
                  </a:lnTo>
                  <a:lnTo>
                    <a:pt x="306" y="0"/>
                  </a:lnTo>
                  <a:lnTo>
                    <a:pt x="302" y="4"/>
                  </a:lnTo>
                  <a:lnTo>
                    <a:pt x="296" y="9"/>
                  </a:lnTo>
                  <a:lnTo>
                    <a:pt x="288" y="15"/>
                  </a:lnTo>
                  <a:lnTo>
                    <a:pt x="277" y="24"/>
                  </a:lnTo>
                  <a:lnTo>
                    <a:pt x="265" y="34"/>
                  </a:lnTo>
                  <a:lnTo>
                    <a:pt x="251" y="45"/>
                  </a:lnTo>
                  <a:lnTo>
                    <a:pt x="234" y="59"/>
                  </a:lnTo>
                  <a:lnTo>
                    <a:pt x="217" y="71"/>
                  </a:lnTo>
                  <a:lnTo>
                    <a:pt x="196" y="86"/>
                  </a:lnTo>
                  <a:lnTo>
                    <a:pt x="174" y="104"/>
                  </a:lnTo>
                  <a:lnTo>
                    <a:pt x="149" y="121"/>
                  </a:lnTo>
                  <a:lnTo>
                    <a:pt x="124" y="139"/>
                  </a:lnTo>
                  <a:lnTo>
                    <a:pt x="97" y="158"/>
                  </a:lnTo>
                  <a:lnTo>
                    <a:pt x="67" y="179"/>
                  </a:lnTo>
                  <a:lnTo>
                    <a:pt x="35" y="199"/>
                  </a:lnTo>
                  <a:lnTo>
                    <a:pt x="2" y="221"/>
                  </a:lnTo>
                  <a:lnTo>
                    <a:pt x="8" y="229"/>
                  </a:lnTo>
                  <a:lnTo>
                    <a:pt x="2" y="221"/>
                  </a:lnTo>
                  <a:lnTo>
                    <a:pt x="0" y="224"/>
                  </a:lnTo>
                  <a:lnTo>
                    <a:pt x="0" y="227"/>
                  </a:lnTo>
                  <a:lnTo>
                    <a:pt x="4" y="230"/>
                  </a:lnTo>
                  <a:lnTo>
                    <a:pt x="7" y="230"/>
                  </a:lnTo>
                  <a:lnTo>
                    <a:pt x="1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42"/>
            <p:cNvSpPr>
              <a:spLocks/>
            </p:cNvSpPr>
            <p:nvPr/>
          </p:nvSpPr>
          <p:spPr bwMode="auto">
            <a:xfrm>
              <a:off x="4452" y="2257"/>
              <a:ext cx="56" cy="58"/>
            </a:xfrm>
            <a:custGeom>
              <a:avLst/>
              <a:gdLst>
                <a:gd name="T0" fmla="*/ 27 w 56"/>
                <a:gd name="T1" fmla="*/ 58 h 58"/>
                <a:gd name="T2" fmla="*/ 30 w 56"/>
                <a:gd name="T3" fmla="*/ 55 h 58"/>
                <a:gd name="T4" fmla="*/ 38 w 56"/>
                <a:gd name="T5" fmla="*/ 49 h 58"/>
                <a:gd name="T6" fmla="*/ 47 w 56"/>
                <a:gd name="T7" fmla="*/ 43 h 58"/>
                <a:gd name="T8" fmla="*/ 56 w 56"/>
                <a:gd name="T9" fmla="*/ 35 h 58"/>
                <a:gd name="T10" fmla="*/ 27 w 56"/>
                <a:gd name="T11" fmla="*/ 0 h 58"/>
                <a:gd name="T12" fmla="*/ 19 w 56"/>
                <a:gd name="T13" fmla="*/ 8 h 58"/>
                <a:gd name="T14" fmla="*/ 9 w 56"/>
                <a:gd name="T15" fmla="*/ 15 h 58"/>
                <a:gd name="T16" fmla="*/ 3 w 56"/>
                <a:gd name="T17" fmla="*/ 22 h 58"/>
                <a:gd name="T18" fmla="*/ 0 w 56"/>
                <a:gd name="T19" fmla="*/ 24 h 58"/>
                <a:gd name="T20" fmla="*/ 27 w 56"/>
                <a:gd name="T21" fmla="*/ 58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58">
                  <a:moveTo>
                    <a:pt x="27" y="58"/>
                  </a:moveTo>
                  <a:lnTo>
                    <a:pt x="30" y="55"/>
                  </a:lnTo>
                  <a:lnTo>
                    <a:pt x="38" y="49"/>
                  </a:lnTo>
                  <a:lnTo>
                    <a:pt x="47" y="43"/>
                  </a:lnTo>
                  <a:lnTo>
                    <a:pt x="56" y="35"/>
                  </a:lnTo>
                  <a:lnTo>
                    <a:pt x="27" y="0"/>
                  </a:lnTo>
                  <a:lnTo>
                    <a:pt x="19" y="8"/>
                  </a:lnTo>
                  <a:lnTo>
                    <a:pt x="9" y="15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2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Freeform 43"/>
            <p:cNvSpPr>
              <a:spLocks/>
            </p:cNvSpPr>
            <p:nvPr/>
          </p:nvSpPr>
          <p:spPr bwMode="auto">
            <a:xfrm>
              <a:off x="4476" y="2288"/>
              <a:ext cx="36" cy="30"/>
            </a:xfrm>
            <a:custGeom>
              <a:avLst/>
              <a:gdLst>
                <a:gd name="T0" fmla="*/ 28 w 36"/>
                <a:gd name="T1" fmla="*/ 8 h 30"/>
                <a:gd name="T2" fmla="*/ 28 w 36"/>
                <a:gd name="T3" fmla="*/ 1 h 30"/>
                <a:gd name="T4" fmla="*/ 20 w 36"/>
                <a:gd name="T5" fmla="*/ 9 h 30"/>
                <a:gd name="T6" fmla="*/ 12 w 36"/>
                <a:gd name="T7" fmla="*/ 15 h 30"/>
                <a:gd name="T8" fmla="*/ 3 w 36"/>
                <a:gd name="T9" fmla="*/ 21 h 30"/>
                <a:gd name="T10" fmla="*/ 0 w 36"/>
                <a:gd name="T11" fmla="*/ 23 h 30"/>
                <a:gd name="T12" fmla="*/ 6 w 36"/>
                <a:gd name="T13" fmla="*/ 30 h 30"/>
                <a:gd name="T14" fmla="*/ 9 w 36"/>
                <a:gd name="T15" fmla="*/ 28 h 30"/>
                <a:gd name="T16" fmla="*/ 16 w 36"/>
                <a:gd name="T17" fmla="*/ 21 h 30"/>
                <a:gd name="T18" fmla="*/ 26 w 36"/>
                <a:gd name="T19" fmla="*/ 15 h 30"/>
                <a:gd name="T20" fmla="*/ 35 w 36"/>
                <a:gd name="T21" fmla="*/ 8 h 30"/>
                <a:gd name="T22" fmla="*/ 35 w 36"/>
                <a:gd name="T23" fmla="*/ 1 h 30"/>
                <a:gd name="T24" fmla="*/ 35 w 36"/>
                <a:gd name="T25" fmla="*/ 8 h 30"/>
                <a:gd name="T26" fmla="*/ 36 w 36"/>
                <a:gd name="T27" fmla="*/ 4 h 30"/>
                <a:gd name="T28" fmla="*/ 35 w 36"/>
                <a:gd name="T29" fmla="*/ 1 h 30"/>
                <a:gd name="T30" fmla="*/ 32 w 36"/>
                <a:gd name="T31" fmla="*/ 0 h 30"/>
                <a:gd name="T32" fmla="*/ 28 w 36"/>
                <a:gd name="T33" fmla="*/ 1 h 30"/>
                <a:gd name="T34" fmla="*/ 28 w 36"/>
                <a:gd name="T35" fmla="*/ 8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" h="30">
                  <a:moveTo>
                    <a:pt x="28" y="8"/>
                  </a:moveTo>
                  <a:lnTo>
                    <a:pt x="28" y="1"/>
                  </a:lnTo>
                  <a:lnTo>
                    <a:pt x="20" y="9"/>
                  </a:lnTo>
                  <a:lnTo>
                    <a:pt x="12" y="15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6" y="30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26" y="15"/>
                  </a:lnTo>
                  <a:lnTo>
                    <a:pt x="35" y="8"/>
                  </a:lnTo>
                  <a:lnTo>
                    <a:pt x="35" y="1"/>
                  </a:lnTo>
                  <a:lnTo>
                    <a:pt x="35" y="8"/>
                  </a:lnTo>
                  <a:lnTo>
                    <a:pt x="36" y="4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44"/>
            <p:cNvSpPr>
              <a:spLocks/>
            </p:cNvSpPr>
            <p:nvPr/>
          </p:nvSpPr>
          <p:spPr bwMode="auto">
            <a:xfrm>
              <a:off x="4475" y="2253"/>
              <a:ext cx="36" cy="43"/>
            </a:xfrm>
            <a:custGeom>
              <a:avLst/>
              <a:gdLst>
                <a:gd name="T0" fmla="*/ 7 w 36"/>
                <a:gd name="T1" fmla="*/ 8 h 43"/>
                <a:gd name="T2" fmla="*/ 1 w 36"/>
                <a:gd name="T3" fmla="*/ 8 h 43"/>
                <a:gd name="T4" fmla="*/ 29 w 36"/>
                <a:gd name="T5" fmla="*/ 43 h 43"/>
                <a:gd name="T6" fmla="*/ 36 w 36"/>
                <a:gd name="T7" fmla="*/ 36 h 43"/>
                <a:gd name="T8" fmla="*/ 7 w 36"/>
                <a:gd name="T9" fmla="*/ 1 h 43"/>
                <a:gd name="T10" fmla="*/ 1 w 36"/>
                <a:gd name="T11" fmla="*/ 1 h 43"/>
                <a:gd name="T12" fmla="*/ 7 w 36"/>
                <a:gd name="T13" fmla="*/ 1 h 43"/>
                <a:gd name="T14" fmla="*/ 4 w 36"/>
                <a:gd name="T15" fmla="*/ 0 h 43"/>
                <a:gd name="T16" fmla="*/ 1 w 36"/>
                <a:gd name="T17" fmla="*/ 1 h 43"/>
                <a:gd name="T18" fmla="*/ 0 w 36"/>
                <a:gd name="T19" fmla="*/ 4 h 43"/>
                <a:gd name="T20" fmla="*/ 1 w 36"/>
                <a:gd name="T21" fmla="*/ 8 h 43"/>
                <a:gd name="T22" fmla="*/ 7 w 36"/>
                <a:gd name="T23" fmla="*/ 8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43">
                  <a:moveTo>
                    <a:pt x="7" y="8"/>
                  </a:moveTo>
                  <a:lnTo>
                    <a:pt x="1" y="8"/>
                  </a:lnTo>
                  <a:lnTo>
                    <a:pt x="29" y="43"/>
                  </a:lnTo>
                  <a:lnTo>
                    <a:pt x="36" y="36"/>
                  </a:lnTo>
                  <a:lnTo>
                    <a:pt x="7" y="1"/>
                  </a:lnTo>
                  <a:lnTo>
                    <a:pt x="1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45"/>
            <p:cNvSpPr>
              <a:spLocks/>
            </p:cNvSpPr>
            <p:nvPr/>
          </p:nvSpPr>
          <p:spPr bwMode="auto">
            <a:xfrm>
              <a:off x="4447" y="2254"/>
              <a:ext cx="35" cy="31"/>
            </a:xfrm>
            <a:custGeom>
              <a:avLst/>
              <a:gdLst>
                <a:gd name="T0" fmla="*/ 8 w 35"/>
                <a:gd name="T1" fmla="*/ 24 h 31"/>
                <a:gd name="T2" fmla="*/ 8 w 35"/>
                <a:gd name="T3" fmla="*/ 30 h 31"/>
                <a:gd name="T4" fmla="*/ 11 w 35"/>
                <a:gd name="T5" fmla="*/ 28 h 31"/>
                <a:gd name="T6" fmla="*/ 17 w 35"/>
                <a:gd name="T7" fmla="*/ 21 h 31"/>
                <a:gd name="T8" fmla="*/ 27 w 35"/>
                <a:gd name="T9" fmla="*/ 14 h 31"/>
                <a:gd name="T10" fmla="*/ 35 w 35"/>
                <a:gd name="T11" fmla="*/ 7 h 31"/>
                <a:gd name="T12" fmla="*/ 29 w 35"/>
                <a:gd name="T13" fmla="*/ 0 h 31"/>
                <a:gd name="T14" fmla="*/ 20 w 35"/>
                <a:gd name="T15" fmla="*/ 8 h 31"/>
                <a:gd name="T16" fmla="*/ 11 w 35"/>
                <a:gd name="T17" fmla="*/ 15 h 31"/>
                <a:gd name="T18" fmla="*/ 5 w 35"/>
                <a:gd name="T19" fmla="*/ 21 h 31"/>
                <a:gd name="T20" fmla="*/ 1 w 35"/>
                <a:gd name="T21" fmla="*/ 24 h 31"/>
                <a:gd name="T22" fmla="*/ 1 w 35"/>
                <a:gd name="T23" fmla="*/ 30 h 31"/>
                <a:gd name="T24" fmla="*/ 1 w 35"/>
                <a:gd name="T25" fmla="*/ 24 h 31"/>
                <a:gd name="T26" fmla="*/ 0 w 35"/>
                <a:gd name="T27" fmla="*/ 27 h 31"/>
                <a:gd name="T28" fmla="*/ 1 w 35"/>
                <a:gd name="T29" fmla="*/ 30 h 31"/>
                <a:gd name="T30" fmla="*/ 5 w 35"/>
                <a:gd name="T31" fmla="*/ 31 h 31"/>
                <a:gd name="T32" fmla="*/ 8 w 35"/>
                <a:gd name="T33" fmla="*/ 30 h 31"/>
                <a:gd name="T34" fmla="*/ 8 w 35"/>
                <a:gd name="T35" fmla="*/ 24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31">
                  <a:moveTo>
                    <a:pt x="8" y="24"/>
                  </a:moveTo>
                  <a:lnTo>
                    <a:pt x="8" y="30"/>
                  </a:lnTo>
                  <a:lnTo>
                    <a:pt x="11" y="28"/>
                  </a:lnTo>
                  <a:lnTo>
                    <a:pt x="17" y="21"/>
                  </a:lnTo>
                  <a:lnTo>
                    <a:pt x="27" y="14"/>
                  </a:lnTo>
                  <a:lnTo>
                    <a:pt x="35" y="7"/>
                  </a:lnTo>
                  <a:lnTo>
                    <a:pt x="29" y="0"/>
                  </a:lnTo>
                  <a:lnTo>
                    <a:pt x="20" y="8"/>
                  </a:lnTo>
                  <a:lnTo>
                    <a:pt x="11" y="15"/>
                  </a:lnTo>
                  <a:lnTo>
                    <a:pt x="5" y="21"/>
                  </a:lnTo>
                  <a:lnTo>
                    <a:pt x="1" y="24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5" y="31"/>
                  </a:lnTo>
                  <a:lnTo>
                    <a:pt x="8" y="30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46"/>
            <p:cNvSpPr>
              <a:spLocks/>
            </p:cNvSpPr>
            <p:nvPr/>
          </p:nvSpPr>
          <p:spPr bwMode="auto">
            <a:xfrm>
              <a:off x="4448" y="2278"/>
              <a:ext cx="35" cy="41"/>
            </a:xfrm>
            <a:custGeom>
              <a:avLst/>
              <a:gdLst>
                <a:gd name="T0" fmla="*/ 28 w 35"/>
                <a:gd name="T1" fmla="*/ 33 h 41"/>
                <a:gd name="T2" fmla="*/ 34 w 35"/>
                <a:gd name="T3" fmla="*/ 33 h 41"/>
                <a:gd name="T4" fmla="*/ 7 w 35"/>
                <a:gd name="T5" fmla="*/ 0 h 41"/>
                <a:gd name="T6" fmla="*/ 0 w 35"/>
                <a:gd name="T7" fmla="*/ 6 h 41"/>
                <a:gd name="T8" fmla="*/ 28 w 35"/>
                <a:gd name="T9" fmla="*/ 40 h 41"/>
                <a:gd name="T10" fmla="*/ 34 w 35"/>
                <a:gd name="T11" fmla="*/ 40 h 41"/>
                <a:gd name="T12" fmla="*/ 28 w 35"/>
                <a:gd name="T13" fmla="*/ 40 h 41"/>
                <a:gd name="T14" fmla="*/ 31 w 35"/>
                <a:gd name="T15" fmla="*/ 41 h 41"/>
                <a:gd name="T16" fmla="*/ 34 w 35"/>
                <a:gd name="T17" fmla="*/ 40 h 41"/>
                <a:gd name="T18" fmla="*/ 35 w 35"/>
                <a:gd name="T19" fmla="*/ 37 h 41"/>
                <a:gd name="T20" fmla="*/ 34 w 35"/>
                <a:gd name="T21" fmla="*/ 33 h 41"/>
                <a:gd name="T22" fmla="*/ 28 w 35"/>
                <a:gd name="T23" fmla="*/ 33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41">
                  <a:moveTo>
                    <a:pt x="28" y="33"/>
                  </a:moveTo>
                  <a:lnTo>
                    <a:pt x="34" y="33"/>
                  </a:lnTo>
                  <a:lnTo>
                    <a:pt x="7" y="0"/>
                  </a:lnTo>
                  <a:lnTo>
                    <a:pt x="0" y="6"/>
                  </a:lnTo>
                  <a:lnTo>
                    <a:pt x="28" y="40"/>
                  </a:lnTo>
                  <a:lnTo>
                    <a:pt x="34" y="40"/>
                  </a:lnTo>
                  <a:lnTo>
                    <a:pt x="28" y="40"/>
                  </a:lnTo>
                  <a:lnTo>
                    <a:pt x="31" y="41"/>
                  </a:lnTo>
                  <a:lnTo>
                    <a:pt x="34" y="40"/>
                  </a:lnTo>
                  <a:lnTo>
                    <a:pt x="35" y="37"/>
                  </a:lnTo>
                  <a:lnTo>
                    <a:pt x="34" y="3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47"/>
            <p:cNvSpPr>
              <a:spLocks/>
            </p:cNvSpPr>
            <p:nvPr/>
          </p:nvSpPr>
          <p:spPr bwMode="auto">
            <a:xfrm>
              <a:off x="4633" y="2168"/>
              <a:ext cx="8" cy="7"/>
            </a:xfrm>
            <a:custGeom>
              <a:avLst/>
              <a:gdLst>
                <a:gd name="T0" fmla="*/ 8 w 8"/>
                <a:gd name="T1" fmla="*/ 1 h 7"/>
                <a:gd name="T2" fmla="*/ 5 w 8"/>
                <a:gd name="T3" fmla="*/ 0 h 7"/>
                <a:gd name="T4" fmla="*/ 2 w 8"/>
                <a:gd name="T5" fmla="*/ 1 h 7"/>
                <a:gd name="T6" fmla="*/ 0 w 8"/>
                <a:gd name="T7" fmla="*/ 4 h 7"/>
                <a:gd name="T8" fmla="*/ 2 w 8"/>
                <a:gd name="T9" fmla="*/ 7 h 7"/>
                <a:gd name="T10" fmla="*/ 8 w 8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48"/>
            <p:cNvSpPr>
              <a:spLocks/>
            </p:cNvSpPr>
            <p:nvPr/>
          </p:nvSpPr>
          <p:spPr bwMode="auto">
            <a:xfrm>
              <a:off x="4549" y="2169"/>
              <a:ext cx="99" cy="112"/>
            </a:xfrm>
            <a:custGeom>
              <a:avLst/>
              <a:gdLst>
                <a:gd name="T0" fmla="*/ 6 w 99"/>
                <a:gd name="T1" fmla="*/ 112 h 112"/>
                <a:gd name="T2" fmla="*/ 43 w 99"/>
                <a:gd name="T3" fmla="*/ 82 h 112"/>
                <a:gd name="T4" fmla="*/ 69 w 99"/>
                <a:gd name="T5" fmla="*/ 59 h 112"/>
                <a:gd name="T6" fmla="*/ 86 w 99"/>
                <a:gd name="T7" fmla="*/ 42 h 112"/>
                <a:gd name="T8" fmla="*/ 96 w 99"/>
                <a:gd name="T9" fmla="*/ 28 h 112"/>
                <a:gd name="T10" fmla="*/ 99 w 99"/>
                <a:gd name="T11" fmla="*/ 19 h 112"/>
                <a:gd name="T12" fmla="*/ 99 w 99"/>
                <a:gd name="T13" fmla="*/ 10 h 112"/>
                <a:gd name="T14" fmla="*/ 95 w 99"/>
                <a:gd name="T15" fmla="*/ 5 h 112"/>
                <a:gd name="T16" fmla="*/ 92 w 99"/>
                <a:gd name="T17" fmla="*/ 0 h 112"/>
                <a:gd name="T18" fmla="*/ 86 w 99"/>
                <a:gd name="T19" fmla="*/ 6 h 112"/>
                <a:gd name="T20" fmla="*/ 89 w 99"/>
                <a:gd name="T21" fmla="*/ 9 h 112"/>
                <a:gd name="T22" fmla="*/ 91 w 99"/>
                <a:gd name="T23" fmla="*/ 12 h 112"/>
                <a:gd name="T24" fmla="*/ 91 w 99"/>
                <a:gd name="T25" fmla="*/ 17 h 112"/>
                <a:gd name="T26" fmla="*/ 88 w 99"/>
                <a:gd name="T27" fmla="*/ 24 h 112"/>
                <a:gd name="T28" fmla="*/ 79 w 99"/>
                <a:gd name="T29" fmla="*/ 36 h 112"/>
                <a:gd name="T30" fmla="*/ 62 w 99"/>
                <a:gd name="T31" fmla="*/ 52 h 112"/>
                <a:gd name="T32" fmla="*/ 37 w 99"/>
                <a:gd name="T33" fmla="*/ 76 h 112"/>
                <a:gd name="T34" fmla="*/ 0 w 99"/>
                <a:gd name="T35" fmla="*/ 105 h 112"/>
                <a:gd name="T36" fmla="*/ 6 w 99"/>
                <a:gd name="T37" fmla="*/ 112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9" h="112">
                  <a:moveTo>
                    <a:pt x="6" y="112"/>
                  </a:moveTo>
                  <a:lnTo>
                    <a:pt x="43" y="82"/>
                  </a:lnTo>
                  <a:lnTo>
                    <a:pt x="69" y="59"/>
                  </a:lnTo>
                  <a:lnTo>
                    <a:pt x="86" y="42"/>
                  </a:lnTo>
                  <a:lnTo>
                    <a:pt x="96" y="28"/>
                  </a:lnTo>
                  <a:lnTo>
                    <a:pt x="99" y="19"/>
                  </a:lnTo>
                  <a:lnTo>
                    <a:pt x="99" y="10"/>
                  </a:lnTo>
                  <a:lnTo>
                    <a:pt x="95" y="5"/>
                  </a:lnTo>
                  <a:lnTo>
                    <a:pt x="92" y="0"/>
                  </a:lnTo>
                  <a:lnTo>
                    <a:pt x="86" y="6"/>
                  </a:lnTo>
                  <a:lnTo>
                    <a:pt x="89" y="9"/>
                  </a:lnTo>
                  <a:lnTo>
                    <a:pt x="91" y="12"/>
                  </a:lnTo>
                  <a:lnTo>
                    <a:pt x="91" y="17"/>
                  </a:lnTo>
                  <a:lnTo>
                    <a:pt x="88" y="24"/>
                  </a:lnTo>
                  <a:lnTo>
                    <a:pt x="79" y="36"/>
                  </a:lnTo>
                  <a:lnTo>
                    <a:pt x="62" y="52"/>
                  </a:lnTo>
                  <a:lnTo>
                    <a:pt x="37" y="76"/>
                  </a:lnTo>
                  <a:lnTo>
                    <a:pt x="0" y="105"/>
                  </a:lnTo>
                  <a:lnTo>
                    <a:pt x="6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49"/>
            <p:cNvSpPr>
              <a:spLocks/>
            </p:cNvSpPr>
            <p:nvPr/>
          </p:nvSpPr>
          <p:spPr bwMode="auto">
            <a:xfrm>
              <a:off x="4548" y="2274"/>
              <a:ext cx="7" cy="8"/>
            </a:xfrm>
            <a:custGeom>
              <a:avLst/>
              <a:gdLst>
                <a:gd name="T0" fmla="*/ 1 w 7"/>
                <a:gd name="T1" fmla="*/ 0 h 8"/>
                <a:gd name="T2" fmla="*/ 0 w 7"/>
                <a:gd name="T3" fmla="*/ 4 h 8"/>
                <a:gd name="T4" fmla="*/ 1 w 7"/>
                <a:gd name="T5" fmla="*/ 7 h 8"/>
                <a:gd name="T6" fmla="*/ 4 w 7"/>
                <a:gd name="T7" fmla="*/ 8 h 8"/>
                <a:gd name="T8" fmla="*/ 7 w 7"/>
                <a:gd name="T9" fmla="*/ 7 h 8"/>
                <a:gd name="T10" fmla="*/ 1 w 7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8">
                  <a:moveTo>
                    <a:pt x="1" y="0"/>
                  </a:move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7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5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4FCEFF"/>
      </a:accent2>
      <a:accent3>
        <a:srgbClr val="0BD0D9"/>
      </a:accent3>
      <a:accent4>
        <a:srgbClr val="10CF9B"/>
      </a:accent4>
      <a:accent5>
        <a:srgbClr val="FFF654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749</TotalTime>
  <Words>414</Words>
  <Application>Microsoft Office PowerPoint</Application>
  <PresentationFormat>Экран (4:3)</PresentationFormat>
  <Paragraphs>106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Поток</vt:lpstr>
      <vt:lpstr>Твердый переплет</vt:lpstr>
      <vt:lpstr>Яркая</vt:lpstr>
      <vt:lpstr>Остин</vt:lpstr>
      <vt:lpstr>Изящная</vt:lpstr>
      <vt:lpstr>Кутюр</vt:lpstr>
      <vt:lpstr>1_Поток</vt:lpstr>
      <vt:lpstr>Техническая</vt:lpstr>
      <vt:lpstr>1_Оформление по умолчанию</vt:lpstr>
      <vt:lpstr>2_Поток</vt:lpstr>
      <vt:lpstr>Презентация PowerPoint</vt:lpstr>
      <vt:lpstr>Баяндаманың тақырыбы:</vt:lpstr>
      <vt:lpstr>Баяндаманың мақсаты:</vt:lpstr>
      <vt:lpstr>Талдау мен қарастыру бағыты:                   - Орыс тілді мектептерде қазақ тілін оқытудың өзекті мәселелері.   - Сабақта ойын түрлерін пайдалану.   - Сабақты оқытудағы ойынмен байланыс.</vt:lpstr>
      <vt:lpstr>     </vt:lpstr>
      <vt:lpstr>     </vt:lpstr>
      <vt:lpstr>ОЙЫННЫҢ ТҮРЛЕРІ</vt:lpstr>
      <vt:lpstr>Ойындарды қолданудың тиімділігі :</vt:lpstr>
      <vt:lpstr>Презентация PowerPoint</vt:lpstr>
      <vt:lpstr>«Адасқан әріптер» ойыны</vt:lpstr>
      <vt:lpstr>«Ұйқасын тап» ойыны</vt:lpstr>
      <vt:lpstr>«Әріптерге байланысты сөз айту» ойыны</vt:lpstr>
      <vt:lpstr>«Тізбектен шықпа» ойыны</vt:lpstr>
      <vt:lpstr>                 «Дұрыс және кері оқығанда мағынасы өзгермейтін сөздер». </vt:lpstr>
      <vt:lpstr>«Қызық сөздер» ойыны.</vt:lpstr>
      <vt:lpstr>«Ұйқасын тап» ойыны.</vt:lpstr>
      <vt:lpstr>Презентация PowerPoint</vt:lpstr>
      <vt:lpstr>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Ислам</dc:creator>
  <cp:lastModifiedBy>1</cp:lastModifiedBy>
  <cp:revision>111</cp:revision>
  <dcterms:created xsi:type="dcterms:W3CDTF">2011-10-10T16:35:48Z</dcterms:created>
  <dcterms:modified xsi:type="dcterms:W3CDTF">2012-10-17T05:05:19Z</dcterms:modified>
</cp:coreProperties>
</file>