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61" r:id="rId3"/>
    <p:sldId id="278" r:id="rId4"/>
    <p:sldId id="257" r:id="rId5"/>
    <p:sldId id="262" r:id="rId6"/>
    <p:sldId id="263" r:id="rId7"/>
    <p:sldId id="264" r:id="rId8"/>
    <p:sldId id="265" r:id="rId9"/>
    <p:sldId id="266" r:id="rId10"/>
    <p:sldId id="258" r:id="rId11"/>
    <p:sldId id="267" r:id="rId12"/>
    <p:sldId id="260" r:id="rId13"/>
    <p:sldId id="259" r:id="rId14"/>
    <p:sldId id="268" r:id="rId15"/>
    <p:sldId id="269" r:id="rId16"/>
    <p:sldId id="270" r:id="rId17"/>
    <p:sldId id="271" r:id="rId18"/>
    <p:sldId id="272" r:id="rId19"/>
    <p:sldId id="273" r:id="rId20"/>
    <p:sldId id="274" r:id="rId21"/>
    <p:sldId id="275" r:id="rId22"/>
    <p:sldId id="276" r:id="rId23"/>
    <p:sldId id="277"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654"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5A8DA0-792C-499B-9FDE-75237F7B12BD}" type="datetimeFigureOut">
              <a:rPr lang="ru-RU" smtClean="0"/>
              <a:t>25.10.2012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A5C08-532A-49CC-82BA-181DE317DCA3}" type="slidenum">
              <a:rPr lang="ru-RU" smtClean="0"/>
              <a:t>‹#›</a:t>
            </a:fld>
            <a:endParaRPr lang="ru-RU"/>
          </a:p>
        </p:txBody>
      </p:sp>
    </p:spTree>
    <p:extLst>
      <p:ext uri="{BB962C8B-B14F-4D97-AF65-F5344CB8AC3E}">
        <p14:creationId xmlns:p14="http://schemas.microsoft.com/office/powerpoint/2010/main" val="393469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7A5C08-532A-49CC-82BA-181DE317DCA3}" type="slidenum">
              <a:rPr lang="ru-RU" smtClean="0"/>
              <a:t>1</a:t>
            </a:fld>
            <a:endParaRPr lang="ru-RU" dirty="0"/>
          </a:p>
        </p:txBody>
      </p:sp>
    </p:spTree>
    <p:extLst>
      <p:ext uri="{BB962C8B-B14F-4D97-AF65-F5344CB8AC3E}">
        <p14:creationId xmlns:p14="http://schemas.microsoft.com/office/powerpoint/2010/main" val="427393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25.10.2012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25.10.2012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25.10.2012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25.10.2012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25.10.2012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25.10.2012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25.10.2012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25.10.2012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25.10.2012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800" b="1" i="1" dirty="0" smtClean="0"/>
              <a:t>Полезные и вредные продукты!</a:t>
            </a:r>
            <a:endParaRPr lang="ru-RU" sz="4800" b="1" i="1" dirty="0"/>
          </a:p>
        </p:txBody>
      </p:sp>
      <p:sp>
        <p:nvSpPr>
          <p:cNvPr id="3" name="Подзаголовок 2"/>
          <p:cNvSpPr>
            <a:spLocks noGrp="1"/>
          </p:cNvSpPr>
          <p:nvPr>
            <p:ph type="subTitle" idx="1"/>
          </p:nvPr>
        </p:nvSpPr>
        <p:spPr/>
        <p:txBody>
          <a:bodyPr/>
          <a:lstStyle/>
          <a:p>
            <a:r>
              <a:rPr lang="ru-RU" dirty="0" smtClean="0"/>
              <a:t>Подготовила: Коляда Виктория</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Лапша быстрого приготовления</a:t>
            </a:r>
            <a:endParaRPr lang="ru-RU" dirty="0"/>
          </a:p>
        </p:txBody>
      </p:sp>
      <p:sp>
        <p:nvSpPr>
          <p:cNvPr id="3" name="Содержимое 2"/>
          <p:cNvSpPr>
            <a:spLocks noGrp="1"/>
          </p:cNvSpPr>
          <p:nvPr>
            <p:ph idx="1"/>
          </p:nvPr>
        </p:nvSpPr>
        <p:spPr/>
        <p:txBody>
          <a:bodyPr>
            <a:normAutofit/>
          </a:bodyPr>
          <a:lstStyle/>
          <a:p>
            <a:r>
              <a:rPr lang="ru-RU" sz="1800" dirty="0" smtClean="0"/>
              <a:t>В один пункт стоит вынести вообще мало пригодные в пищу продукты: лапша быстрого приготовления, многочисленные растворимые супчики, картофельные пюре, растворимые соки типа «</a:t>
            </a:r>
            <a:r>
              <a:rPr lang="ru-RU" sz="1800" dirty="0" err="1" smtClean="0"/>
              <a:t>Юпи</a:t>
            </a:r>
            <a:r>
              <a:rPr lang="ru-RU" sz="1800" dirty="0" smtClean="0"/>
              <a:t>» и «</a:t>
            </a:r>
            <a:r>
              <a:rPr lang="ru-RU" sz="1800" dirty="0" err="1" smtClean="0"/>
              <a:t>Зуко</a:t>
            </a:r>
            <a:r>
              <a:rPr lang="ru-RU" sz="1800" dirty="0" smtClean="0"/>
              <a:t>». Все это сплошная химия, наносящая несомненный вред вашему организму.</a:t>
            </a:r>
            <a:endParaRPr lang="ru-RU" sz="1800" dirty="0"/>
          </a:p>
        </p:txBody>
      </p:sp>
      <p:pic>
        <p:nvPicPr>
          <p:cNvPr id="3075" name="Picture 3" descr="E:\vz4oca6ddai.jpg"/>
          <p:cNvPicPr>
            <a:picLocks noChangeAspect="1" noChangeArrowheads="1"/>
          </p:cNvPicPr>
          <p:nvPr/>
        </p:nvPicPr>
        <p:blipFill>
          <a:blip r:embed="rId2"/>
          <a:srcRect/>
          <a:stretch>
            <a:fillRect/>
          </a:stretch>
        </p:blipFill>
        <p:spPr bwMode="auto">
          <a:xfrm>
            <a:off x="6096000" y="4572000"/>
            <a:ext cx="30480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checkerboard(across)">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Соль</a:t>
            </a:r>
            <a:endParaRPr lang="ru-RU" dirty="0"/>
          </a:p>
        </p:txBody>
      </p:sp>
      <p:sp>
        <p:nvSpPr>
          <p:cNvPr id="3" name="Объект 2"/>
          <p:cNvSpPr>
            <a:spLocks noGrp="1"/>
          </p:cNvSpPr>
          <p:nvPr>
            <p:ph idx="1"/>
          </p:nvPr>
        </p:nvSpPr>
        <p:spPr/>
        <p:txBody>
          <a:bodyPr>
            <a:normAutofit/>
          </a:bodyPr>
          <a:lstStyle/>
          <a:p>
            <a:r>
              <a:rPr lang="ru-RU" sz="1800" dirty="0"/>
              <a:t>Соль. Ее часто называют белой смертью. Соль повышает давление, нарушает </a:t>
            </a:r>
            <a:r>
              <a:rPr lang="ru-RU" sz="1800" dirty="0" err="1"/>
              <a:t>соле-кисловой</a:t>
            </a:r>
            <a:r>
              <a:rPr lang="ru-RU" sz="1800" dirty="0"/>
              <a:t> баланс в организме, способствует скоплению токсинов. Поэтому если отказаться от неё вы не в силах, то, как минимум, старайтесь не баловать себя чрезмерно солеными блюдами.</a:t>
            </a:r>
          </a:p>
        </p:txBody>
      </p:sp>
      <p:pic>
        <p:nvPicPr>
          <p:cNvPr id="6146" name="Picture 2" descr="F:\640_17763001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356992"/>
            <a:ext cx="4427984" cy="352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18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dissolve">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r>
              <a:rPr lang="ru-RU" b="1" dirty="0" smtClean="0"/>
              <a:t/>
            </a:r>
            <a:br>
              <a:rPr lang="ru-RU" b="1" dirty="0" smtClean="0"/>
            </a:br>
            <a:endParaRPr lang="ru-RU" dirty="0"/>
          </a:p>
        </p:txBody>
      </p:sp>
      <p:sp>
        <p:nvSpPr>
          <p:cNvPr id="3" name="Содержимое 2"/>
          <p:cNvSpPr>
            <a:spLocks noGrp="1"/>
          </p:cNvSpPr>
          <p:nvPr>
            <p:ph idx="1"/>
          </p:nvPr>
        </p:nvSpPr>
        <p:spPr>
          <a:xfrm>
            <a:off x="0" y="0"/>
            <a:ext cx="8229600" cy="4572000"/>
          </a:xfrm>
        </p:spPr>
        <p:txBody>
          <a:bodyPr>
            <a:normAutofit/>
          </a:bodyPr>
          <a:lstStyle/>
          <a:p>
            <a:pPr algn="ctr"/>
            <a:endParaRPr lang="ru-RU" sz="4800" dirty="0" smtClean="0"/>
          </a:p>
          <a:p>
            <a:pPr algn="ctr"/>
            <a:endParaRPr lang="ru-RU" sz="4800" dirty="0"/>
          </a:p>
          <a:p>
            <a:pPr algn="ctr"/>
            <a:endParaRPr lang="ru-RU" sz="4800" dirty="0" smtClean="0"/>
          </a:p>
          <a:p>
            <a:pPr algn="ctr"/>
            <a:r>
              <a:rPr lang="ru-RU" sz="4800" dirty="0" smtClean="0"/>
              <a:t>Полезные продукты</a:t>
            </a:r>
            <a:endParaRPr lang="ru-RU" sz="4800" dirty="0"/>
          </a:p>
        </p:txBody>
      </p:sp>
      <p:pic>
        <p:nvPicPr>
          <p:cNvPr id="4" name="Picture 2" descr="E:\1305114322-16.jpg"/>
          <p:cNvPicPr>
            <a:picLocks noChangeAspect="1" noChangeArrowheads="1"/>
          </p:cNvPicPr>
          <p:nvPr/>
        </p:nvPicPr>
        <p:blipFill>
          <a:blip r:embed="rId2"/>
          <a:srcRect/>
          <a:stretch>
            <a:fillRect/>
          </a:stretch>
        </p:blipFill>
        <p:spPr bwMode="auto">
          <a:xfrm>
            <a:off x="0" y="3429000"/>
            <a:ext cx="421196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Яблоки</a:t>
            </a:r>
            <a:br>
              <a:rPr lang="ru-RU" b="1" dirty="0" smtClean="0"/>
            </a:br>
            <a:endParaRPr lang="ru-RU" dirty="0"/>
          </a:p>
        </p:txBody>
      </p:sp>
      <p:sp>
        <p:nvSpPr>
          <p:cNvPr id="3" name="Содержимое 2"/>
          <p:cNvSpPr>
            <a:spLocks noGrp="1"/>
          </p:cNvSpPr>
          <p:nvPr>
            <p:ph idx="1"/>
          </p:nvPr>
        </p:nvSpPr>
        <p:spPr/>
        <p:txBody>
          <a:bodyPr>
            <a:normAutofit/>
          </a:bodyPr>
          <a:lstStyle/>
          <a:p>
            <a:r>
              <a:rPr lang="ru-RU" sz="1600" dirty="0" smtClean="0"/>
              <a:t>Во всех отношениях полезные и замечательные фрукты. Во-первых, содержащиеся в яблоках кислоты, помогают бороться с гнилостными бактериями, поэтому яблоки очень полезны для желудка. Полезны они и для работы </a:t>
            </a:r>
            <a:r>
              <a:rPr lang="ru-RU" sz="1600" dirty="0" err="1" smtClean="0"/>
              <a:t>сердечно-сосудистой</a:t>
            </a:r>
            <a:r>
              <a:rPr lang="ru-RU" sz="1600" dirty="0" smtClean="0"/>
              <a:t> системы. Во-вторых, в состав яблок входит вещество (</a:t>
            </a:r>
            <a:r>
              <a:rPr lang="ru-RU" sz="1600" dirty="0" err="1" smtClean="0"/>
              <a:t>кверцетин</a:t>
            </a:r>
            <a:r>
              <a:rPr lang="ru-RU" sz="1600" dirty="0" smtClean="0"/>
              <a:t>), замедляющее рост раковых клеток. Диетологи также рекомендуют съедать одно-два яблока на полдник для восполнения необходимых микроэлементов. А многообразие сортов позволяет удовлетворить даже самый притязательный вкус. </a:t>
            </a:r>
            <a:endParaRPr lang="ru-RU" sz="1600" dirty="0"/>
          </a:p>
        </p:txBody>
      </p:sp>
      <p:pic>
        <p:nvPicPr>
          <p:cNvPr id="4099" name="Picture 3" descr="E:\x_5076e288.jpg"/>
          <p:cNvPicPr>
            <a:picLocks noChangeAspect="1" noChangeArrowheads="1"/>
          </p:cNvPicPr>
          <p:nvPr/>
        </p:nvPicPr>
        <p:blipFill>
          <a:blip r:embed="rId2"/>
          <a:srcRect/>
          <a:stretch>
            <a:fillRect/>
          </a:stretch>
        </p:blipFill>
        <p:spPr bwMode="auto">
          <a:xfrm>
            <a:off x="5357819" y="3929066"/>
            <a:ext cx="3786182" cy="29289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wipe(down)">
                                      <p:cBhvr>
                                        <p:cTn id="19" dur="580">
                                          <p:stCondLst>
                                            <p:cond delay="0"/>
                                          </p:stCondLst>
                                        </p:cTn>
                                        <p:tgtEl>
                                          <p:spTgt spid="4099"/>
                                        </p:tgtEl>
                                      </p:cBhvr>
                                    </p:animEffect>
                                    <p:anim calcmode="lin" valueType="num">
                                      <p:cBhvr>
                                        <p:cTn id="20"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25" dur="26">
                                          <p:stCondLst>
                                            <p:cond delay="650"/>
                                          </p:stCondLst>
                                        </p:cTn>
                                        <p:tgtEl>
                                          <p:spTgt spid="4099"/>
                                        </p:tgtEl>
                                      </p:cBhvr>
                                      <p:to x="100000" y="60000"/>
                                    </p:animScale>
                                    <p:animScale>
                                      <p:cBhvr>
                                        <p:cTn id="26" dur="166" decel="50000">
                                          <p:stCondLst>
                                            <p:cond delay="676"/>
                                          </p:stCondLst>
                                        </p:cTn>
                                        <p:tgtEl>
                                          <p:spTgt spid="4099"/>
                                        </p:tgtEl>
                                      </p:cBhvr>
                                      <p:to x="100000" y="100000"/>
                                    </p:animScale>
                                    <p:animScale>
                                      <p:cBhvr>
                                        <p:cTn id="27" dur="26">
                                          <p:stCondLst>
                                            <p:cond delay="1312"/>
                                          </p:stCondLst>
                                        </p:cTn>
                                        <p:tgtEl>
                                          <p:spTgt spid="4099"/>
                                        </p:tgtEl>
                                      </p:cBhvr>
                                      <p:to x="100000" y="80000"/>
                                    </p:animScale>
                                    <p:animScale>
                                      <p:cBhvr>
                                        <p:cTn id="28" dur="166" decel="50000">
                                          <p:stCondLst>
                                            <p:cond delay="1338"/>
                                          </p:stCondLst>
                                        </p:cTn>
                                        <p:tgtEl>
                                          <p:spTgt spid="4099"/>
                                        </p:tgtEl>
                                      </p:cBhvr>
                                      <p:to x="100000" y="100000"/>
                                    </p:animScale>
                                    <p:animScale>
                                      <p:cBhvr>
                                        <p:cTn id="29" dur="26">
                                          <p:stCondLst>
                                            <p:cond delay="1642"/>
                                          </p:stCondLst>
                                        </p:cTn>
                                        <p:tgtEl>
                                          <p:spTgt spid="4099"/>
                                        </p:tgtEl>
                                      </p:cBhvr>
                                      <p:to x="100000" y="90000"/>
                                    </p:animScale>
                                    <p:animScale>
                                      <p:cBhvr>
                                        <p:cTn id="30" dur="166" decel="50000">
                                          <p:stCondLst>
                                            <p:cond delay="1668"/>
                                          </p:stCondLst>
                                        </p:cTn>
                                        <p:tgtEl>
                                          <p:spTgt spid="4099"/>
                                        </p:tgtEl>
                                      </p:cBhvr>
                                      <p:to x="100000" y="100000"/>
                                    </p:animScale>
                                    <p:animScale>
                                      <p:cBhvr>
                                        <p:cTn id="31" dur="26">
                                          <p:stCondLst>
                                            <p:cond delay="1808"/>
                                          </p:stCondLst>
                                        </p:cTn>
                                        <p:tgtEl>
                                          <p:spTgt spid="4099"/>
                                        </p:tgtEl>
                                      </p:cBhvr>
                                      <p:to x="100000" y="95000"/>
                                    </p:animScale>
                                    <p:animScale>
                                      <p:cBhvr>
                                        <p:cTn id="32"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399032"/>
          </a:xfrm>
        </p:spPr>
        <p:txBody>
          <a:bodyPr/>
          <a:lstStyle/>
          <a:p>
            <a:r>
              <a:rPr lang="ru-RU" dirty="0" smtClean="0"/>
              <a:t>Лук</a:t>
            </a:r>
            <a:endParaRPr lang="ru-RU" dirty="0"/>
          </a:p>
        </p:txBody>
      </p:sp>
      <p:sp>
        <p:nvSpPr>
          <p:cNvPr id="3" name="Объект 2"/>
          <p:cNvSpPr>
            <a:spLocks noGrp="1"/>
          </p:cNvSpPr>
          <p:nvPr>
            <p:ph idx="1"/>
          </p:nvPr>
        </p:nvSpPr>
        <p:spPr>
          <a:xfrm>
            <a:off x="0" y="908720"/>
            <a:ext cx="8229600" cy="4572000"/>
          </a:xfrm>
        </p:spPr>
        <p:txBody>
          <a:bodyPr>
            <a:normAutofit/>
          </a:bodyPr>
          <a:lstStyle/>
          <a:p>
            <a:r>
              <a:rPr lang="ru-RU" sz="1400" dirty="0"/>
              <a:t>Лук не просто полезный продукт, но и панацея от всех болезней. Каждый день мы добавляем лук почти во все блюда нашего стола, но даже не задумываемся, какой кладезь витаминов, минералов и микроэлементов содержат как корневые луковки, так и их зеленые побеги. Лук благотворно влияет на работу печени, щитовидной железы, сердечно-сосудистой системы. Он улучшает иммунитет и лечит простудные заболевания. </a:t>
            </a:r>
          </a:p>
          <a:p>
            <a:r>
              <a:rPr lang="ru-RU" sz="1400" dirty="0"/>
              <a:t> Соком лука лечат насморк, если положить тертый лук на пятки на ночь, то утром вы забудете о простуде. Такой целебный эффект достигается за счет имеющихся в луке особых веществ – фитонцидов. Эти вещества задерживают размножение болезнетворных микроорганизмов и способны полностью их уничтожить. </a:t>
            </a:r>
          </a:p>
          <a:p>
            <a:r>
              <a:rPr lang="ru-RU" sz="1400" dirty="0"/>
              <a:t> Стоит отметить, что лук практически не теряет лечебных свойств даже при термической обработке. Поэтому у вас есть множество вариантов обеспечить снабжение вашего организма полезными веществами круглый год и, причем, по очень низкой цене.</a:t>
            </a:r>
          </a:p>
        </p:txBody>
      </p:sp>
      <p:pic>
        <p:nvPicPr>
          <p:cNvPr id="7170" name="Picture 2" descr="F:\onion6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861048"/>
            <a:ext cx="435597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fade">
                                      <p:cBhvr>
                                        <p:cTn id="29" dur="1000"/>
                                        <p:tgtEl>
                                          <p:spTgt spid="7170"/>
                                        </p:tgtEl>
                                      </p:cBhvr>
                                    </p:animEffect>
                                    <p:anim calcmode="lin" valueType="num">
                                      <p:cBhvr>
                                        <p:cTn id="30" dur="1000" fill="hold"/>
                                        <p:tgtEl>
                                          <p:spTgt spid="7170"/>
                                        </p:tgtEl>
                                        <p:attrNameLst>
                                          <p:attrName>ppt_x</p:attrName>
                                        </p:attrNameLst>
                                      </p:cBhvr>
                                      <p:tavLst>
                                        <p:tav tm="0">
                                          <p:val>
                                            <p:strVal val="#ppt_x"/>
                                          </p:val>
                                        </p:tav>
                                        <p:tav tm="100000">
                                          <p:val>
                                            <p:strVal val="#ppt_x"/>
                                          </p:val>
                                        </p:tav>
                                      </p:tavLst>
                                    </p:anim>
                                    <p:anim calcmode="lin" valueType="num">
                                      <p:cBhvr>
                                        <p:cTn id="3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Чеснок</a:t>
            </a:r>
            <a:endParaRPr lang="ru-RU" dirty="0"/>
          </a:p>
        </p:txBody>
      </p:sp>
      <p:sp>
        <p:nvSpPr>
          <p:cNvPr id="3" name="Объект 2"/>
          <p:cNvSpPr>
            <a:spLocks noGrp="1"/>
          </p:cNvSpPr>
          <p:nvPr>
            <p:ph idx="1"/>
          </p:nvPr>
        </p:nvSpPr>
        <p:spPr>
          <a:xfrm>
            <a:off x="3200" y="1196752"/>
            <a:ext cx="8229600" cy="4572000"/>
          </a:xfrm>
        </p:spPr>
        <p:txBody>
          <a:bodyPr>
            <a:normAutofit/>
          </a:bodyPr>
          <a:lstStyle/>
          <a:p>
            <a:r>
              <a:rPr lang="ru-RU" sz="1600" dirty="0"/>
              <a:t>Так же как и лук, чеснок богат полезными веществами и так же силен в борьбе с простудными заболеваниями. Кроме этого чеснок нормализует флору вашего желудка, убивая вредные микроорганизмы. Этот продукт полезен и тем, что снижает содержание холестерина в крови. Конечно, в сыром виде чеснок намного полезнее, но зато после термической обработки чеснок теряет свой неприятный запах. В дни, когда вы сможете избежать близкого общения с людьми, съешьте пару долек свежего чеснока, это благотворно скажется на вашем организме.</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3284985"/>
            <a:ext cx="3749700"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42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p:cTn id="17" dur="5000" fill="hold"/>
                                        <p:tgtEl>
                                          <p:spTgt spid="9218"/>
                                        </p:tgtEl>
                                        <p:attrNameLst>
                                          <p:attrName>ppt_w</p:attrName>
                                        </p:attrNameLst>
                                      </p:cBhvr>
                                      <p:tavLst>
                                        <p:tav tm="0" fmla="#ppt_w*sin(2.5*pi*$)">
                                          <p:val>
                                            <p:fltVal val="0"/>
                                          </p:val>
                                        </p:tav>
                                        <p:tav tm="100000">
                                          <p:val>
                                            <p:fltVal val="1"/>
                                          </p:val>
                                        </p:tav>
                                      </p:tavLst>
                                    </p:anim>
                                    <p:anim calcmode="lin" valueType="num">
                                      <p:cBhvr>
                                        <p:cTn id="18" dur="5000" fill="hold"/>
                                        <p:tgtEl>
                                          <p:spTgt spid="9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Морковь</a:t>
            </a:r>
            <a:endParaRPr lang="ru-RU" dirty="0"/>
          </a:p>
        </p:txBody>
      </p:sp>
      <p:sp>
        <p:nvSpPr>
          <p:cNvPr id="3" name="Объект 2"/>
          <p:cNvSpPr>
            <a:spLocks noGrp="1"/>
          </p:cNvSpPr>
          <p:nvPr>
            <p:ph idx="1"/>
          </p:nvPr>
        </p:nvSpPr>
        <p:spPr/>
        <p:txBody>
          <a:bodyPr>
            <a:normAutofit/>
          </a:bodyPr>
          <a:lstStyle/>
          <a:p>
            <a:r>
              <a:rPr lang="ru-RU" sz="1600" dirty="0"/>
              <a:t>Еще один потрясающий воображение богатством витаминов и минералов корнеплод. Морковь содержит бета-каротин, который превращается в нашем организме в витамин А. Очень полезна морковь для зрения, также она предотвращает возникновение раковых заболеваний, особенно рака кожи. Ни для кого не секрет, что стакан морковного сока каждое утро летом обеспечит вам ровный золотистый загар. Морковь лучше употреблять в сыром виде, потому что после приготовления она теряет много своих полезных веществ.</a:t>
            </a:r>
          </a:p>
        </p:txBody>
      </p:sp>
      <p:pic>
        <p:nvPicPr>
          <p:cNvPr id="8195" name="Picture 3" descr="F:\marchew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250" y="3861048"/>
            <a:ext cx="3568750" cy="294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66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blinds(horizontal)">
                                      <p:cBhvr>
                                        <p:cTn id="19"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Орехи</a:t>
            </a:r>
            <a:endParaRPr lang="ru-RU" dirty="0"/>
          </a:p>
        </p:txBody>
      </p:sp>
      <p:sp>
        <p:nvSpPr>
          <p:cNvPr id="3" name="Объект 2"/>
          <p:cNvSpPr>
            <a:spLocks noGrp="1"/>
          </p:cNvSpPr>
          <p:nvPr>
            <p:ph idx="1"/>
          </p:nvPr>
        </p:nvSpPr>
        <p:spPr/>
        <p:txBody>
          <a:bodyPr>
            <a:normAutofit/>
          </a:bodyPr>
          <a:lstStyle/>
          <a:p>
            <a:r>
              <a:rPr lang="ru-RU" sz="1600" dirty="0"/>
              <a:t>На перечисление всех полезных веществ, содержащихся в орехах, уйдет все пространство данной статьи. Орехи богаты как витаминами, так и минералами. Они повышают потенцию у мужчин и либидо у женщин – эдакая природная </a:t>
            </a:r>
            <a:r>
              <a:rPr lang="ru-RU" sz="1600" dirty="0" err="1"/>
              <a:t>виагра</a:t>
            </a:r>
            <a:r>
              <a:rPr lang="ru-RU" sz="1600" dirty="0"/>
              <a:t>. Орехи также полезны для работы сердца, для зрения, на 25-30 процентов снижают риск заболевания сахарным диабетом. Орехи могут служить как дополнительным ингредиентом блюда, придающим ему пикантность, так же и самостоятельной закуской, позволяющей «заморить червячка».</a:t>
            </a:r>
          </a:p>
        </p:txBody>
      </p:sp>
      <p:pic>
        <p:nvPicPr>
          <p:cNvPr id="10242" name="Picture 2" descr="F:\1297024369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17033"/>
            <a:ext cx="3524013"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10242"/>
                                        </p:tgtEl>
                                        <p:attrNameLst>
                                          <p:attrName>style.visibility</p:attrName>
                                        </p:attrNameLst>
                                      </p:cBhvr>
                                      <p:to>
                                        <p:strVal val="visible"/>
                                      </p:to>
                                    </p:set>
                                    <p:anim calcmode="lin" valueType="num">
                                      <p:cBhvr>
                                        <p:cTn id="18" dur="1000" fill="hold"/>
                                        <p:tgtEl>
                                          <p:spTgt spid="10242"/>
                                        </p:tgtEl>
                                        <p:attrNameLst>
                                          <p:attrName>ppt_w</p:attrName>
                                        </p:attrNameLst>
                                      </p:cBhvr>
                                      <p:tavLst>
                                        <p:tav tm="0">
                                          <p:val>
                                            <p:strVal val="#ppt_w*0.70"/>
                                          </p:val>
                                        </p:tav>
                                        <p:tav tm="100000">
                                          <p:val>
                                            <p:strVal val="#ppt_w"/>
                                          </p:val>
                                        </p:tav>
                                      </p:tavLst>
                                    </p:anim>
                                    <p:anim calcmode="lin" valueType="num">
                                      <p:cBhvr>
                                        <p:cTn id="19" dur="1000" fill="hold"/>
                                        <p:tgtEl>
                                          <p:spTgt spid="10242"/>
                                        </p:tgtEl>
                                        <p:attrNameLst>
                                          <p:attrName>ppt_h</p:attrName>
                                        </p:attrNameLst>
                                      </p:cBhvr>
                                      <p:tavLst>
                                        <p:tav tm="0">
                                          <p:val>
                                            <p:strVal val="#ppt_h"/>
                                          </p:val>
                                        </p:tav>
                                        <p:tav tm="100000">
                                          <p:val>
                                            <p:strVal val="#ppt_h"/>
                                          </p:val>
                                        </p:tav>
                                      </p:tavLst>
                                    </p:anim>
                                    <p:animEffect transition="in" filter="fade">
                                      <p:cBhvr>
                                        <p:cTn id="20"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Рыба</a:t>
            </a:r>
            <a:endParaRPr lang="ru-RU" dirty="0"/>
          </a:p>
        </p:txBody>
      </p:sp>
      <p:sp>
        <p:nvSpPr>
          <p:cNvPr id="3" name="Объект 2"/>
          <p:cNvSpPr>
            <a:spLocks noGrp="1"/>
          </p:cNvSpPr>
          <p:nvPr>
            <p:ph idx="1"/>
          </p:nvPr>
        </p:nvSpPr>
        <p:spPr/>
        <p:txBody>
          <a:bodyPr>
            <a:normAutofit/>
          </a:bodyPr>
          <a:lstStyle/>
          <a:p>
            <a:r>
              <a:rPr lang="ru-RU" sz="1600" dirty="0"/>
              <a:t>Если вы хотите быть здоровыми и полными энергии, то должны отказаться от мяса в пользу рыбы. Этот продукт полезен уже тем, что уменьшает вероятность возникновения ишемической болезни сердца. Кроме того, присутствующие в жирной рыбе в большом количестве ненасыщенные жирные кислоты являются хорошей преградой для оседания холестерина, поступающего в организм вместе с другой пищей. Старайтесь если не полностью заменить мясо рыбой, то уж хотя бы чаще включать в свой рацион рыбные блюда.</a:t>
            </a:r>
          </a:p>
        </p:txBody>
      </p:sp>
      <p:pic>
        <p:nvPicPr>
          <p:cNvPr id="11266" name="Picture 2" descr="F:\219aa6ae0f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96" y="4077072"/>
            <a:ext cx="3984104"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0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11266"/>
                                        </p:tgtEl>
                                        <p:attrNameLst>
                                          <p:attrName>style.visibility</p:attrName>
                                        </p:attrNameLst>
                                      </p:cBhvr>
                                      <p:to>
                                        <p:strVal val="visible"/>
                                      </p:to>
                                    </p:set>
                                    <p:animScale>
                                      <p:cBhvr>
                                        <p:cTn id="28" dur="1000" decel="50000" fill="hold">
                                          <p:stCondLst>
                                            <p:cond delay="0"/>
                                          </p:stCondLst>
                                        </p:cTn>
                                        <p:tgtEl>
                                          <p:spTgt spid="11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266"/>
                                        </p:tgtEl>
                                        <p:attrNameLst>
                                          <p:attrName>ppt_x</p:attrName>
                                          <p:attrName>ppt_y</p:attrName>
                                        </p:attrNameLst>
                                      </p:cBhvr>
                                    </p:animMotion>
                                    <p:animEffect transition="in" filter="fade">
                                      <p:cBhvr>
                                        <p:cTn id="30"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Молоко</a:t>
            </a:r>
            <a:endParaRPr lang="ru-RU" dirty="0"/>
          </a:p>
        </p:txBody>
      </p:sp>
      <p:sp>
        <p:nvSpPr>
          <p:cNvPr id="3" name="Объект 2"/>
          <p:cNvSpPr>
            <a:spLocks noGrp="1"/>
          </p:cNvSpPr>
          <p:nvPr>
            <p:ph idx="1"/>
          </p:nvPr>
        </p:nvSpPr>
        <p:spPr/>
        <p:txBody>
          <a:bodyPr>
            <a:normAutofit/>
          </a:bodyPr>
          <a:lstStyle/>
          <a:p>
            <a:r>
              <a:rPr lang="ru-RU" sz="1600" dirty="0"/>
              <a:t>Молоко, равно как и кисло-молочные продукты очень полезны для организма. В молоке содержится столь необходимый организму кальций, укрепляющий кости. Беременным женщинам рекомендуется в день обязательно выпивать стакан молока для поддержания уровня кальция. Кисло-молочные продукты, вернее бактерии, в них содержащиеся, нормализуют работу желудочно-кишечного тракта.</a:t>
            </a:r>
          </a:p>
        </p:txBody>
      </p:sp>
      <p:pic>
        <p:nvPicPr>
          <p:cNvPr id="12290" name="Picture 2" descr="F:\koze_molo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01008"/>
            <a:ext cx="4305052"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6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anim calcmode="lin" valueType="num">
                                      <p:cBhvr>
                                        <p:cTn id="24" dur="1000" fill="hold"/>
                                        <p:tgtEl>
                                          <p:spTgt spid="12290"/>
                                        </p:tgtEl>
                                        <p:attrNameLst>
                                          <p:attrName>ppt_w</p:attrName>
                                        </p:attrNameLst>
                                      </p:cBhvr>
                                      <p:tavLst>
                                        <p:tav tm="0">
                                          <p:val>
                                            <p:fltVal val="0"/>
                                          </p:val>
                                        </p:tav>
                                        <p:tav tm="100000">
                                          <p:val>
                                            <p:strVal val="#ppt_w"/>
                                          </p:val>
                                        </p:tav>
                                      </p:tavLst>
                                    </p:anim>
                                    <p:anim calcmode="lin" valueType="num">
                                      <p:cBhvr>
                                        <p:cTn id="25" dur="1000" fill="hold"/>
                                        <p:tgtEl>
                                          <p:spTgt spid="12290"/>
                                        </p:tgtEl>
                                        <p:attrNameLst>
                                          <p:attrName>ppt_h</p:attrName>
                                        </p:attrNameLst>
                                      </p:cBhvr>
                                      <p:tavLst>
                                        <p:tav tm="0">
                                          <p:val>
                                            <p:fltVal val="0"/>
                                          </p:val>
                                        </p:tav>
                                        <p:tav tm="100000">
                                          <p:val>
                                            <p:strVal val="#ppt_h"/>
                                          </p:val>
                                        </p:tav>
                                      </p:tavLst>
                                    </p:anim>
                                    <p:anim calcmode="lin" valueType="num">
                                      <p:cBhvr>
                                        <p:cTn id="26" dur="1000" fill="hold"/>
                                        <p:tgtEl>
                                          <p:spTgt spid="12290"/>
                                        </p:tgtEl>
                                        <p:attrNameLst>
                                          <p:attrName>style.rotation</p:attrName>
                                        </p:attrNameLst>
                                      </p:cBhvr>
                                      <p:tavLst>
                                        <p:tav tm="0">
                                          <p:val>
                                            <p:fltVal val="90"/>
                                          </p:val>
                                        </p:tav>
                                        <p:tav tm="100000">
                                          <p:val>
                                            <p:fltVal val="0"/>
                                          </p:val>
                                        </p:tav>
                                      </p:tavLst>
                                    </p:anim>
                                    <p:animEffect transition="in" filter="fade">
                                      <p:cBhvr>
                                        <p:cTn id="27"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217290"/>
          </a:xfrm>
        </p:spPr>
        <p:txBody>
          <a:bodyPr>
            <a:normAutofit fontScale="90000"/>
          </a:bodyPr>
          <a:lstStyle/>
          <a:p>
            <a:r>
              <a:rPr lang="en-US" dirty="0" smtClean="0"/>
              <a:t>C</a:t>
            </a:r>
            <a:r>
              <a:rPr lang="ru-RU" dirty="0" err="1" smtClean="0"/>
              <a:t>амое</a:t>
            </a:r>
            <a:r>
              <a:rPr lang="ru-RU" dirty="0" smtClean="0"/>
              <a:t> главное:</a:t>
            </a:r>
            <a:br>
              <a:rPr lang="ru-RU" dirty="0" smtClean="0"/>
            </a:br>
            <a:endParaRPr lang="ru-RU" dirty="0"/>
          </a:p>
        </p:txBody>
      </p:sp>
      <p:sp>
        <p:nvSpPr>
          <p:cNvPr id="3" name="Содержимое 2"/>
          <p:cNvSpPr>
            <a:spLocks noGrp="1"/>
          </p:cNvSpPr>
          <p:nvPr>
            <p:ph idx="1"/>
          </p:nvPr>
        </p:nvSpPr>
        <p:spPr/>
        <p:txBody>
          <a:bodyPr>
            <a:normAutofit/>
          </a:bodyPr>
          <a:lstStyle/>
          <a:p>
            <a:r>
              <a:rPr lang="ru-RU" sz="1800" dirty="0" smtClean="0"/>
              <a:t>Самое главное в нашей жизни-питаться разумно и правильно. Вся пища подразделяется на 2 вида: полезная и вредная. К вредной пище относятся: чипсы, газированные напитки, шоколадные батончики, колбасно-сосисочное многообразие, жирное мясо, майонез-приготовленный в домашних условиях, лапша быстрого приготовления, соль, алкоголь. К полезным продуктам относятся: яблоки, лук, чеснок, морковь, орехи, рыба, молоко, зелёный чай, мёд, бананы, оливки. </a:t>
            </a:r>
            <a:endParaRPr lang="ru-RU"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Зеленый чай</a:t>
            </a:r>
            <a:endParaRPr lang="ru-RU" dirty="0"/>
          </a:p>
        </p:txBody>
      </p:sp>
      <p:sp>
        <p:nvSpPr>
          <p:cNvPr id="3" name="Объект 2"/>
          <p:cNvSpPr>
            <a:spLocks noGrp="1"/>
          </p:cNvSpPr>
          <p:nvPr>
            <p:ph idx="1"/>
          </p:nvPr>
        </p:nvSpPr>
        <p:spPr/>
        <p:txBody>
          <a:bodyPr>
            <a:normAutofit/>
          </a:bodyPr>
          <a:lstStyle/>
          <a:p>
            <a:r>
              <a:rPr lang="ru-RU" sz="1600" dirty="0"/>
              <a:t>Пить каждый день зеленый чай – это не просто дань моде, это очень полезно для здоровья. Зеленый чай снижает риск инсультов, улучшает иммунную систему. Конечно, речь идет не о чае в пакетиках. Чтобы пить действительно полезный и ценный для здоровья напиток, покупайте только россыпной чай и желательно произведенный в тех странах, где запрещено использование химических добавок.</a:t>
            </a:r>
          </a:p>
        </p:txBody>
      </p:sp>
      <p:pic>
        <p:nvPicPr>
          <p:cNvPr id="13314" name="Picture 2" descr="F:\prishi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501008"/>
            <a:ext cx="4427984"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96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3314"/>
                                        </p:tgtEl>
                                        <p:attrNameLst>
                                          <p:attrName>style.visibility</p:attrName>
                                        </p:attrNameLst>
                                      </p:cBhvr>
                                      <p:to>
                                        <p:strVal val="visible"/>
                                      </p:to>
                                    </p:set>
                                    <p:anim calcmode="lin" valueType="num">
                                      <p:cBhvr>
                                        <p:cTn id="30" dur="1000" fill="hold"/>
                                        <p:tgtEl>
                                          <p:spTgt spid="13314"/>
                                        </p:tgtEl>
                                        <p:attrNameLst>
                                          <p:attrName>ppt_w</p:attrName>
                                        </p:attrNameLst>
                                      </p:cBhvr>
                                      <p:tavLst>
                                        <p:tav tm="0">
                                          <p:val>
                                            <p:fltVal val="0"/>
                                          </p:val>
                                        </p:tav>
                                        <p:tav tm="100000">
                                          <p:val>
                                            <p:strVal val="#ppt_w"/>
                                          </p:val>
                                        </p:tav>
                                      </p:tavLst>
                                    </p:anim>
                                    <p:anim calcmode="lin" valueType="num">
                                      <p:cBhvr>
                                        <p:cTn id="31" dur="1000" fill="hold"/>
                                        <p:tgtEl>
                                          <p:spTgt spid="13314"/>
                                        </p:tgtEl>
                                        <p:attrNameLst>
                                          <p:attrName>ppt_h</p:attrName>
                                        </p:attrNameLst>
                                      </p:cBhvr>
                                      <p:tavLst>
                                        <p:tav tm="0">
                                          <p:val>
                                            <p:fltVal val="0"/>
                                          </p:val>
                                        </p:tav>
                                        <p:tav tm="100000">
                                          <p:val>
                                            <p:strVal val="#ppt_h"/>
                                          </p:val>
                                        </p:tav>
                                      </p:tavLst>
                                    </p:anim>
                                    <p:anim calcmode="lin" valueType="num">
                                      <p:cBhvr>
                                        <p:cTn id="32" dur="1000" fill="hold"/>
                                        <p:tgtEl>
                                          <p:spTgt spid="13314"/>
                                        </p:tgtEl>
                                        <p:attrNameLst>
                                          <p:attrName>style.rotation</p:attrName>
                                        </p:attrNameLst>
                                      </p:cBhvr>
                                      <p:tavLst>
                                        <p:tav tm="0">
                                          <p:val>
                                            <p:fltVal val="90"/>
                                          </p:val>
                                        </p:tav>
                                        <p:tav tm="100000">
                                          <p:val>
                                            <p:fltVal val="0"/>
                                          </p:val>
                                        </p:tav>
                                      </p:tavLst>
                                    </p:anim>
                                    <p:animEffect transition="in" filter="fade">
                                      <p:cBhvr>
                                        <p:cTn id="33"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Мед</a:t>
            </a:r>
            <a:endParaRPr lang="ru-RU" dirty="0"/>
          </a:p>
        </p:txBody>
      </p:sp>
      <p:sp>
        <p:nvSpPr>
          <p:cNvPr id="3" name="Объект 2"/>
          <p:cNvSpPr>
            <a:spLocks noGrp="1"/>
          </p:cNvSpPr>
          <p:nvPr>
            <p:ph idx="1"/>
          </p:nvPr>
        </p:nvSpPr>
        <p:spPr>
          <a:xfrm>
            <a:off x="179512" y="1268760"/>
            <a:ext cx="8229600" cy="4572000"/>
          </a:xfrm>
        </p:spPr>
        <p:txBody>
          <a:bodyPr>
            <a:normAutofit/>
          </a:bodyPr>
          <a:lstStyle/>
          <a:p>
            <a:r>
              <a:rPr lang="ru-RU" sz="1600" dirty="0"/>
              <a:t>По праву может называться полезным продуктом. Мед является природным заменителем сахара. А то, что мед прекрасно снимает воспаление при застуженном горле, пожалуй, ни для кого не секрет. Но мед не только замечательное средство для лечения простудных заболеваний, он полезен также и для работы сердечно-сосудистой системы. Мед является полезным продуктом не только для внутреннего применения: засахарившийся мед будет отличным </a:t>
            </a:r>
            <a:r>
              <a:rPr lang="ru-RU" sz="1600" dirty="0" err="1"/>
              <a:t>скрабом</a:t>
            </a:r>
            <a:r>
              <a:rPr lang="ru-RU" sz="1600" dirty="0"/>
              <a:t> для вашей кожи. Полезно обмазаться медом в бане или сауне, полезные вещества меда омолодят вашу кожу.</a:t>
            </a:r>
          </a:p>
        </p:txBody>
      </p:sp>
      <p:pic>
        <p:nvPicPr>
          <p:cNvPr id="14338" name="Picture 2" descr="F:\65778978_44832_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212" y="3573016"/>
            <a:ext cx="4949056"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39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14338"/>
                                        </p:tgtEl>
                                        <p:attrNameLst>
                                          <p:attrName>style.visibility</p:attrName>
                                        </p:attrNameLst>
                                      </p:cBhvr>
                                      <p:to>
                                        <p:strVal val="visible"/>
                                      </p:to>
                                    </p:set>
                                    <p:animScale>
                                      <p:cBhvr>
                                        <p:cTn id="20" dur="1000" decel="50000" fill="hold">
                                          <p:stCondLst>
                                            <p:cond delay="0"/>
                                          </p:stCondLst>
                                        </p:cTn>
                                        <p:tgtEl>
                                          <p:spTgt spid="14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4338"/>
                                        </p:tgtEl>
                                        <p:attrNameLst>
                                          <p:attrName>ppt_x</p:attrName>
                                          <p:attrName>ppt_y</p:attrName>
                                        </p:attrNameLst>
                                      </p:cBhvr>
                                    </p:animMotion>
                                    <p:animEffect transition="in" filter="fade">
                                      <p:cBhvr>
                                        <p:cTn id="22"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Бананы</a:t>
            </a:r>
            <a:endParaRPr lang="ru-RU" dirty="0"/>
          </a:p>
        </p:txBody>
      </p:sp>
      <p:sp>
        <p:nvSpPr>
          <p:cNvPr id="3" name="Объект 2"/>
          <p:cNvSpPr>
            <a:spLocks noGrp="1"/>
          </p:cNvSpPr>
          <p:nvPr>
            <p:ph idx="1"/>
          </p:nvPr>
        </p:nvSpPr>
        <p:spPr>
          <a:xfrm>
            <a:off x="179512" y="1412776"/>
            <a:ext cx="4464496" cy="5042032"/>
          </a:xfrm>
        </p:spPr>
        <p:txBody>
          <a:bodyPr>
            <a:normAutofit fontScale="85000" lnSpcReduction="20000"/>
          </a:bodyPr>
          <a:lstStyle/>
          <a:p>
            <a:r>
              <a:rPr lang="ru-RU" sz="1800" dirty="0"/>
              <a:t>Уникальный фрукт, может похвастаться также и уникальными свойствами. Бананы снимают стрессы и восполняют утраченные силы. Они содержат огромное количество витамина А, С, кроме этого, бананы содержат четверть необходимой суточной дозы витамина В6. Бананы нормализуют работу кишечника и чудесным образом заменяют слабительные средства. Содержащееся в бананах железо повышает уровень гемоглобина в крови. Вдобавок ко всему, полезные свойства этого продукта заключаются и в нормализации деятельности сердечно-сосудистой системы, обеспечении мозг кислородом, нейтрализации повышенной кислотности желудка. Но не стоит забывать, что энергетическая стоимость банана – 90 килокалорий на 100 грамм, поэтому не нужно сильно увлекаться бананами тем, кто переживает за свою талию.</a:t>
            </a:r>
          </a:p>
        </p:txBody>
      </p:sp>
      <p:pic>
        <p:nvPicPr>
          <p:cNvPr id="15362" name="Picture 2" descr="F:\x_c17f25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456" y="711324"/>
            <a:ext cx="4445000" cy="614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1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strips(downLeft)">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Оливки</a:t>
            </a:r>
            <a:endParaRPr lang="ru-RU" dirty="0"/>
          </a:p>
        </p:txBody>
      </p:sp>
      <p:sp>
        <p:nvSpPr>
          <p:cNvPr id="3" name="Объект 2"/>
          <p:cNvSpPr>
            <a:spLocks noGrp="1"/>
          </p:cNvSpPr>
          <p:nvPr>
            <p:ph idx="1"/>
          </p:nvPr>
        </p:nvSpPr>
        <p:spPr>
          <a:xfrm>
            <a:off x="457200" y="1268760"/>
            <a:ext cx="4258816" cy="5186048"/>
          </a:xfrm>
        </p:spPr>
        <p:txBody>
          <a:bodyPr>
            <a:normAutofit fontScale="85000" lnSpcReduction="20000"/>
          </a:bodyPr>
          <a:lstStyle/>
          <a:p>
            <a:r>
              <a:rPr lang="ru-RU" sz="1600" dirty="0"/>
              <a:t>Как черные, так и зеленые оливки обладают массой полезных для организма питательных веществ, витаминов и микроэлементов. Так, например, оливки особо щедры на витамин Е, а также на железо. Оливки можно есть как самостоятельное блюдо (черные оливки, сбрызнутые лимонным соком и посыпанные красным перцем крупного помола особенно хороши к завтраку, например), так и в блюдах (несколько оливок придадут пикантности рассольнику, добавят тонкого вкуса салату). Полезно употреблять также в пищу и оливковое масло. Старайтесь все салаты делать на его основе. Кроме полезных свойств оливки, как продукты питания, обладают и эстетическими способностями – ими можно очень красиво украсить любые блюда.</a:t>
            </a:r>
          </a:p>
          <a:p>
            <a:r>
              <a:rPr lang="ru-RU" sz="1600" dirty="0"/>
              <a:t> Кроме оливок богаты на витамин Е также авокадо. Оно также содержит и много калия, который необходим для предотвращения гипертонической болезни.</a:t>
            </a:r>
          </a:p>
        </p:txBody>
      </p:sp>
      <p:pic>
        <p:nvPicPr>
          <p:cNvPr id="16386" name="Picture 2" descr="F:\Thumb_Mas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52736"/>
            <a:ext cx="4572000"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82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6386"/>
                                        </p:tgtEl>
                                        <p:attrNameLst>
                                          <p:attrName>style.visibility</p:attrName>
                                        </p:attrNameLst>
                                      </p:cBhvr>
                                      <p:to>
                                        <p:strVal val="visible"/>
                                      </p:to>
                                    </p:set>
                                    <p:animEffect transition="in" filter="checkerboard(across)">
                                      <p:cBhvr>
                                        <p:cTn id="2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57392"/>
          </a:xfrm>
        </p:spPr>
        <p:txBody>
          <a:bodyPr/>
          <a:lstStyle/>
          <a:p>
            <a:pPr algn="ctr"/>
            <a:r>
              <a:rPr lang="ru-RU" b="1" dirty="0" smtClean="0"/>
              <a:t>Питайтесь разумно!</a:t>
            </a:r>
            <a:endParaRPr lang="ru-RU" b="1" dirty="0"/>
          </a:p>
        </p:txBody>
      </p:sp>
      <p:sp>
        <p:nvSpPr>
          <p:cNvPr id="3" name="Объект 2"/>
          <p:cNvSpPr>
            <a:spLocks noGrp="1"/>
          </p:cNvSpPr>
          <p:nvPr>
            <p:ph idx="1"/>
          </p:nvPr>
        </p:nvSpPr>
        <p:spPr>
          <a:xfrm>
            <a:off x="457200" y="6409088"/>
            <a:ext cx="8229600" cy="45719"/>
          </a:xfrm>
        </p:spPr>
        <p:txBody>
          <a:bodyPr>
            <a:normAutofit fontScale="25000" lnSpcReduction="20000"/>
          </a:bodyPr>
          <a:lstStyle/>
          <a:p>
            <a:endParaRPr lang="ru-RU" dirty="0"/>
          </a:p>
        </p:txBody>
      </p:sp>
    </p:spTree>
    <p:extLst>
      <p:ext uri="{BB962C8B-B14F-4D97-AF65-F5344CB8AC3E}">
        <p14:creationId xmlns:p14="http://schemas.microsoft.com/office/powerpoint/2010/main" val="369797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lstStyle/>
          <a:p>
            <a:pPr algn="ctr"/>
            <a:r>
              <a:rPr lang="ru-RU" dirty="0" smtClean="0"/>
              <a:t>ВРЕДНЫЕ ПРОДУКТЫ</a:t>
            </a:r>
            <a:endParaRPr lang="ru-RU" dirty="0"/>
          </a:p>
        </p:txBody>
      </p:sp>
      <p:sp>
        <p:nvSpPr>
          <p:cNvPr id="3" name="Объект 2"/>
          <p:cNvSpPr>
            <a:spLocks noGrp="1"/>
          </p:cNvSpPr>
          <p:nvPr>
            <p:ph idx="1"/>
          </p:nvPr>
        </p:nvSpPr>
        <p:spPr>
          <a:xfrm flipV="1">
            <a:off x="457200" y="6454808"/>
            <a:ext cx="8229600" cy="70536"/>
          </a:xfrm>
        </p:spPr>
        <p:txBody>
          <a:bodyPr>
            <a:normAutofit fontScale="25000" lnSpcReduction="20000"/>
          </a:bodyPr>
          <a:lstStyle/>
          <a:p>
            <a:endParaRPr lang="ru-RU" dirty="0"/>
          </a:p>
        </p:txBody>
      </p:sp>
      <p:pic>
        <p:nvPicPr>
          <p:cNvPr id="4" name="Picture 3" descr="E:\news-graphics-2007-_644703a.jpg"/>
          <p:cNvPicPr>
            <a:picLocks noChangeAspect="1" noChangeArrowheads="1"/>
          </p:cNvPicPr>
          <p:nvPr/>
        </p:nvPicPr>
        <p:blipFill>
          <a:blip r:embed="rId2"/>
          <a:srcRect/>
          <a:stretch>
            <a:fillRect/>
          </a:stretch>
        </p:blipFill>
        <p:spPr bwMode="auto">
          <a:xfrm>
            <a:off x="24950" y="3717032"/>
            <a:ext cx="4115002" cy="3140968"/>
          </a:xfrm>
          <a:prstGeom prst="rect">
            <a:avLst/>
          </a:prstGeom>
          <a:noFill/>
        </p:spPr>
      </p:pic>
    </p:spTree>
    <p:extLst>
      <p:ext uri="{BB962C8B-B14F-4D97-AF65-F5344CB8AC3E}">
        <p14:creationId xmlns:p14="http://schemas.microsoft.com/office/powerpoint/2010/main" val="11010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Чипсы</a:t>
            </a:r>
            <a:endParaRPr lang="ru-RU" dirty="0"/>
          </a:p>
        </p:txBody>
      </p:sp>
      <p:sp>
        <p:nvSpPr>
          <p:cNvPr id="3" name="Содержимое 2"/>
          <p:cNvSpPr>
            <a:spLocks noGrp="1"/>
          </p:cNvSpPr>
          <p:nvPr>
            <p:ph idx="1"/>
          </p:nvPr>
        </p:nvSpPr>
        <p:spPr>
          <a:xfrm>
            <a:off x="395536" y="1340768"/>
            <a:ext cx="8229600" cy="4572000"/>
          </a:xfrm>
        </p:spPr>
        <p:txBody>
          <a:bodyPr>
            <a:normAutofit/>
          </a:bodyPr>
          <a:lstStyle/>
          <a:p>
            <a:r>
              <a:rPr lang="ru-RU" sz="1600" dirty="0" smtClean="0"/>
              <a:t>Чипсы, как кукурузные, так и картофельные - очень вредны для организма. Чипсы – это ничто иное, как смесь углеводов и жира, в оболочке красителей и заменителей вкуса. Так же ничего хорошего не принесет поедание картофеля – фри.</a:t>
            </a:r>
            <a:endParaRPr lang="ru-RU" sz="1600" dirty="0"/>
          </a:p>
        </p:txBody>
      </p:sp>
      <p:pic>
        <p:nvPicPr>
          <p:cNvPr id="2050" name="Picture 2" descr="E:\1298452282_7.jpeg"/>
          <p:cNvPicPr>
            <a:picLocks noChangeAspect="1" noChangeArrowheads="1"/>
          </p:cNvPicPr>
          <p:nvPr/>
        </p:nvPicPr>
        <p:blipFill>
          <a:blip r:embed="rId2"/>
          <a:srcRect/>
          <a:stretch>
            <a:fillRect/>
          </a:stretch>
        </p:blipFill>
        <p:spPr bwMode="auto">
          <a:xfrm>
            <a:off x="4913314" y="3863974"/>
            <a:ext cx="4230686" cy="29940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Газированные напитки </a:t>
            </a:r>
            <a:endParaRPr lang="ru-RU" dirty="0"/>
          </a:p>
        </p:txBody>
      </p:sp>
      <p:sp>
        <p:nvSpPr>
          <p:cNvPr id="3" name="Объект 2"/>
          <p:cNvSpPr>
            <a:spLocks noGrp="1"/>
          </p:cNvSpPr>
          <p:nvPr>
            <p:ph idx="1"/>
          </p:nvPr>
        </p:nvSpPr>
        <p:spPr/>
        <p:txBody>
          <a:bodyPr>
            <a:normAutofit/>
          </a:bodyPr>
          <a:lstStyle/>
          <a:p>
            <a:r>
              <a:rPr lang="ru-RU" sz="1400" dirty="0"/>
              <a:t>Сладкие газированные напитки – смесь сахара, химии и газов – чтобы быстрее распределить по организму вредные вещества. Кока-кола, например, замечательное средство от известковой накипи и ржавчины. Подумайте хорошенько прежде, чем отправлять такую жидкость в желудок. К тому же газированные сладкие напитки вредны и высокой концентрацией сахара - в эквиваленте четыре-пять чайных ложек, разбавленных в стакане воды. Поэтому не стоит удивляться, что, утоляя жажду такой газировкой, вы через уже пять минут снова хотите пить.</a:t>
            </a:r>
          </a:p>
        </p:txBody>
      </p:sp>
      <p:pic>
        <p:nvPicPr>
          <p:cNvPr id="1026" name="Picture 2" descr="F:\x_78648a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501008"/>
            <a:ext cx="3419872" cy="334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3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80">
                                          <p:stCondLst>
                                            <p:cond delay="0"/>
                                          </p:stCondLst>
                                        </p:cTn>
                                        <p:tgtEl>
                                          <p:spTgt spid="1026"/>
                                        </p:tgtEl>
                                      </p:cBhvr>
                                    </p:animEffect>
                                    <p:anim calcmode="lin" valueType="num">
                                      <p:cBhvr>
                                        <p:cTn id="2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0" dur="26">
                                          <p:stCondLst>
                                            <p:cond delay="650"/>
                                          </p:stCondLst>
                                        </p:cTn>
                                        <p:tgtEl>
                                          <p:spTgt spid="1026"/>
                                        </p:tgtEl>
                                      </p:cBhvr>
                                      <p:to x="100000" y="60000"/>
                                    </p:animScale>
                                    <p:animScale>
                                      <p:cBhvr>
                                        <p:cTn id="31" dur="166" decel="50000">
                                          <p:stCondLst>
                                            <p:cond delay="676"/>
                                          </p:stCondLst>
                                        </p:cTn>
                                        <p:tgtEl>
                                          <p:spTgt spid="1026"/>
                                        </p:tgtEl>
                                      </p:cBhvr>
                                      <p:to x="100000" y="100000"/>
                                    </p:animScale>
                                    <p:animScale>
                                      <p:cBhvr>
                                        <p:cTn id="32" dur="26">
                                          <p:stCondLst>
                                            <p:cond delay="1312"/>
                                          </p:stCondLst>
                                        </p:cTn>
                                        <p:tgtEl>
                                          <p:spTgt spid="1026"/>
                                        </p:tgtEl>
                                      </p:cBhvr>
                                      <p:to x="100000" y="80000"/>
                                    </p:animScale>
                                    <p:animScale>
                                      <p:cBhvr>
                                        <p:cTn id="33" dur="166" decel="50000">
                                          <p:stCondLst>
                                            <p:cond delay="1338"/>
                                          </p:stCondLst>
                                        </p:cTn>
                                        <p:tgtEl>
                                          <p:spTgt spid="1026"/>
                                        </p:tgtEl>
                                      </p:cBhvr>
                                      <p:to x="100000" y="100000"/>
                                    </p:animScale>
                                    <p:animScale>
                                      <p:cBhvr>
                                        <p:cTn id="34" dur="26">
                                          <p:stCondLst>
                                            <p:cond delay="1642"/>
                                          </p:stCondLst>
                                        </p:cTn>
                                        <p:tgtEl>
                                          <p:spTgt spid="1026"/>
                                        </p:tgtEl>
                                      </p:cBhvr>
                                      <p:to x="100000" y="90000"/>
                                    </p:animScale>
                                    <p:animScale>
                                      <p:cBhvr>
                                        <p:cTn id="35" dur="166" decel="50000">
                                          <p:stCondLst>
                                            <p:cond delay="1668"/>
                                          </p:stCondLst>
                                        </p:cTn>
                                        <p:tgtEl>
                                          <p:spTgt spid="1026"/>
                                        </p:tgtEl>
                                      </p:cBhvr>
                                      <p:to x="100000" y="100000"/>
                                    </p:animScale>
                                    <p:animScale>
                                      <p:cBhvr>
                                        <p:cTn id="36" dur="26">
                                          <p:stCondLst>
                                            <p:cond delay="1808"/>
                                          </p:stCondLst>
                                        </p:cTn>
                                        <p:tgtEl>
                                          <p:spTgt spid="1026"/>
                                        </p:tgtEl>
                                      </p:cBhvr>
                                      <p:to x="100000" y="95000"/>
                                    </p:animScale>
                                    <p:animScale>
                                      <p:cBhvr>
                                        <p:cTn id="37"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Шоколадные батончики</a:t>
            </a:r>
            <a:endParaRPr lang="ru-RU" dirty="0"/>
          </a:p>
        </p:txBody>
      </p:sp>
      <p:sp>
        <p:nvSpPr>
          <p:cNvPr id="3" name="Объект 2"/>
          <p:cNvSpPr>
            <a:spLocks noGrp="1"/>
          </p:cNvSpPr>
          <p:nvPr>
            <p:ph idx="1"/>
          </p:nvPr>
        </p:nvSpPr>
        <p:spPr/>
        <p:txBody>
          <a:bodyPr>
            <a:normAutofit/>
          </a:bodyPr>
          <a:lstStyle/>
          <a:p>
            <a:r>
              <a:rPr lang="ru-RU" sz="1600" dirty="0"/>
              <a:t>Шоколадные батончики. Это гигантское количество калорий в сочетании с химическими добавками, генетически модифицированными продуктами, красителями и </a:t>
            </a:r>
            <a:r>
              <a:rPr lang="ru-RU" sz="1600" dirty="0" err="1"/>
              <a:t>ароматизаторами</a:t>
            </a:r>
            <a:r>
              <a:rPr lang="ru-RU" sz="1600" dirty="0"/>
              <a:t>. Вспомните </a:t>
            </a:r>
            <a:r>
              <a:rPr lang="ru-RU" sz="1600" dirty="0" err="1"/>
              <a:t>сникерсовый</a:t>
            </a:r>
            <a:r>
              <a:rPr lang="ru-RU" sz="1600" dirty="0"/>
              <a:t> бум перестроечного периода. Огромное количество сахара заставляет вас вновь и вновь есть батончики.</a:t>
            </a:r>
          </a:p>
        </p:txBody>
      </p:sp>
      <p:pic>
        <p:nvPicPr>
          <p:cNvPr id="2050" name="Picture 2" descr="F:\b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832" y="3212976"/>
            <a:ext cx="5322168"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40" y="0"/>
            <a:ext cx="8229600" cy="1399032"/>
          </a:xfrm>
        </p:spPr>
        <p:txBody>
          <a:bodyPr>
            <a:normAutofit/>
          </a:bodyPr>
          <a:lstStyle/>
          <a:p>
            <a:r>
              <a:rPr lang="ru-RU" sz="3200" dirty="0" smtClean="0"/>
              <a:t>Колбасно-сосисочное многообразие</a:t>
            </a:r>
            <a:endParaRPr lang="ru-RU" sz="3200" dirty="0"/>
          </a:p>
        </p:txBody>
      </p:sp>
      <p:sp>
        <p:nvSpPr>
          <p:cNvPr id="3" name="Объект 2"/>
          <p:cNvSpPr>
            <a:spLocks noGrp="1"/>
          </p:cNvSpPr>
          <p:nvPr>
            <p:ph idx="1"/>
          </p:nvPr>
        </p:nvSpPr>
        <p:spPr>
          <a:xfrm>
            <a:off x="0" y="1124744"/>
            <a:ext cx="8229600" cy="4572000"/>
          </a:xfrm>
        </p:spPr>
        <p:txBody>
          <a:bodyPr>
            <a:normAutofit/>
          </a:bodyPr>
          <a:lstStyle/>
          <a:p>
            <a:r>
              <a:rPr lang="ru-RU" sz="1600" dirty="0"/>
              <a:t>Особая статья – колбасно-сосисочное многообразие. Даже если представить, что в сосиски больше не добавляется бумага, в колбасах не используется фарш мышек, все равно и сосиски, и колбасы, и прочие мясные деликатесы остаются одними из самых вредных продуктов в современном гастрономическом ассортименте. Они содержат так называемые скрытые жиры (свиная шкурка, сало, нутряной жир), все это вуалируется </a:t>
            </a:r>
            <a:r>
              <a:rPr lang="ru-RU" sz="1600" dirty="0" err="1"/>
              <a:t>ароматизаторами</a:t>
            </a:r>
            <a:r>
              <a:rPr lang="ru-RU" sz="1600" dirty="0"/>
              <a:t> и заменителями вкусов. Развитие генной инженерии несомненно играет огромную положительную роль в медицине, но и имеет обратную сторону медали. А негатив в том, что все больше и больше производителей продуктов переходит на генно-модифицированное сырье. Так сосиски, сардельки, колбасы на 80 % (!) состоят из </a:t>
            </a:r>
            <a:r>
              <a:rPr lang="ru-RU" sz="1600" dirty="0" err="1"/>
              <a:t>трансгенной</a:t>
            </a:r>
            <a:r>
              <a:rPr lang="ru-RU" sz="1600" dirty="0"/>
              <a:t> сои.</a:t>
            </a:r>
          </a:p>
        </p:txBody>
      </p:sp>
      <p:pic>
        <p:nvPicPr>
          <p:cNvPr id="3074" name="Picture 2" descr="F:\0003-003-Kolb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149080"/>
            <a:ext cx="3275856" cy="270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9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dissolv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Жирное мясо</a:t>
            </a:r>
            <a:br>
              <a:rPr lang="ru-RU" dirty="0" smtClean="0"/>
            </a:br>
            <a:endParaRPr lang="ru-RU" dirty="0"/>
          </a:p>
        </p:txBody>
      </p:sp>
      <p:sp>
        <p:nvSpPr>
          <p:cNvPr id="3" name="Объект 2"/>
          <p:cNvSpPr>
            <a:spLocks noGrp="1"/>
          </p:cNvSpPr>
          <p:nvPr>
            <p:ph idx="1"/>
          </p:nvPr>
        </p:nvSpPr>
        <p:spPr/>
        <p:txBody>
          <a:bodyPr>
            <a:normAutofit/>
          </a:bodyPr>
          <a:lstStyle/>
          <a:p>
            <a:r>
              <a:rPr lang="ru-RU" sz="1800" dirty="0"/>
              <a:t>Вредны не только сосиски и колбасы, само по себе жирное мясо не является полезным продуктом для организма. Жиры приносят в организм холестерин, который забивает сосуды, чем ускоряет старение и повышает риск возникновения заболеваний сердечно-сосудистой системы.</a:t>
            </a:r>
          </a:p>
        </p:txBody>
      </p:sp>
      <p:pic>
        <p:nvPicPr>
          <p:cNvPr id="4098" name="Picture 2" descr="F:\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7" y="3356993"/>
            <a:ext cx="4427984" cy="347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6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p:cTn id="18" dur="1000" fill="hold"/>
                                        <p:tgtEl>
                                          <p:spTgt spid="4098"/>
                                        </p:tgtEl>
                                        <p:attrNameLst>
                                          <p:attrName>ppt_w</p:attrName>
                                        </p:attrNameLst>
                                      </p:cBhvr>
                                      <p:tavLst>
                                        <p:tav tm="0">
                                          <p:val>
                                            <p:strVal val="#ppt_w*0.70"/>
                                          </p:val>
                                        </p:tav>
                                        <p:tav tm="100000">
                                          <p:val>
                                            <p:strVal val="#ppt_w"/>
                                          </p:val>
                                        </p:tav>
                                      </p:tavLst>
                                    </p:anim>
                                    <p:anim calcmode="lin" valueType="num">
                                      <p:cBhvr>
                                        <p:cTn id="19" dur="1000" fill="hold"/>
                                        <p:tgtEl>
                                          <p:spTgt spid="4098"/>
                                        </p:tgtEl>
                                        <p:attrNameLst>
                                          <p:attrName>ppt_h</p:attrName>
                                        </p:attrNameLst>
                                      </p:cBhvr>
                                      <p:tavLst>
                                        <p:tav tm="0">
                                          <p:val>
                                            <p:strVal val="#ppt_h"/>
                                          </p:val>
                                        </p:tav>
                                        <p:tav tm="100000">
                                          <p:val>
                                            <p:strVal val="#ppt_h"/>
                                          </p:val>
                                        </p:tav>
                                      </p:tavLst>
                                    </p:anim>
                                    <p:animEffect transition="in" filter="fade">
                                      <p:cBhvr>
                                        <p:cTn id="2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648"/>
            <a:ext cx="8229600" cy="1399032"/>
          </a:xfrm>
        </p:spPr>
        <p:txBody>
          <a:bodyPr>
            <a:normAutofit/>
          </a:bodyPr>
          <a:lstStyle/>
          <a:p>
            <a:r>
              <a:rPr lang="ru-RU" sz="3200" dirty="0" smtClean="0"/>
              <a:t>Майонез</a:t>
            </a:r>
            <a:br>
              <a:rPr lang="ru-RU" sz="3200" dirty="0" smtClean="0"/>
            </a:br>
            <a:r>
              <a:rPr lang="ru-RU" sz="3200" dirty="0"/>
              <a:t> </a:t>
            </a:r>
          </a:p>
        </p:txBody>
      </p:sp>
      <p:sp>
        <p:nvSpPr>
          <p:cNvPr id="3" name="Объект 2"/>
          <p:cNvSpPr>
            <a:spLocks noGrp="1"/>
          </p:cNvSpPr>
          <p:nvPr>
            <p:ph idx="1"/>
          </p:nvPr>
        </p:nvSpPr>
        <p:spPr>
          <a:xfrm>
            <a:off x="0" y="1124744"/>
            <a:ext cx="5292080" cy="5733256"/>
          </a:xfrm>
        </p:spPr>
        <p:txBody>
          <a:bodyPr>
            <a:normAutofit/>
          </a:bodyPr>
          <a:lstStyle/>
          <a:p>
            <a:r>
              <a:rPr lang="ru-RU" sz="1400" dirty="0"/>
              <a:t>Майонез. Приготовленный в домашних условиях и используемый, образно говоря, по граммам, особого вреда нашему организму не приносит. Но как только мы начинаем разговор о фабрично-произведенном майонезе, или о блюдах, содержащих майонез, то сразу стоит выставлять табличку «Опасно для жизни». Майонез очень калорийный продукт, кроме этого содержит огромное количество жиров и углеводов, а также красители, подсластители, заменители и так далее. Поэтому подумайте лишний раз, когда добавляете </a:t>
            </a:r>
            <a:r>
              <a:rPr lang="ru-RU" sz="1400" dirty="0" err="1"/>
              <a:t>майонезика</a:t>
            </a:r>
            <a:r>
              <a:rPr lang="ru-RU" sz="1400" dirty="0"/>
              <a:t> к жареной картошечке. Особая концентрация вреда в </a:t>
            </a:r>
            <a:r>
              <a:rPr lang="ru-RU" sz="1400" dirty="0" err="1"/>
              <a:t>шаурме</a:t>
            </a:r>
            <a:r>
              <a:rPr lang="ru-RU" sz="1400" dirty="0"/>
              <a:t>, щедро сдобренной майонезом, в гамбургерах, бутербродах с майонезом.</a:t>
            </a:r>
          </a:p>
          <a:p>
            <a:r>
              <a:rPr lang="ru-RU" sz="1400" dirty="0"/>
              <a:t> К числу вредных продуктов относится не только майонез, но и кетчуп, различные соусы и заправки, в широком ассортименте представленные на прилавках наших магазинов. Содержание красителей, заменителей вкусов и генно-модифицированных продуктов в них, к сожалению, не меньшее.</a:t>
            </a:r>
          </a:p>
        </p:txBody>
      </p:sp>
      <p:pic>
        <p:nvPicPr>
          <p:cNvPr id="5122" name="Picture 2" descr="F:\sdsdf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08720"/>
            <a:ext cx="3851920"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additive="base">
                                        <p:cTn id="22" dur="500"/>
                                        <p:tgtEl>
                                          <p:spTgt spid="5122"/>
                                        </p:tgtEl>
                                        <p:attrNameLst>
                                          <p:attrName>ppt_y</p:attrName>
                                        </p:attrNameLst>
                                      </p:cBhvr>
                                      <p:tavLst>
                                        <p:tav tm="0">
                                          <p:val>
                                            <p:strVal val="#ppt_y+#ppt_h*1.125000"/>
                                          </p:val>
                                        </p:tav>
                                        <p:tav tm="100000">
                                          <p:val>
                                            <p:strVal val="#ppt_y"/>
                                          </p:val>
                                        </p:tav>
                                      </p:tavLst>
                                    </p:anim>
                                    <p:animEffect transition="in" filter="wipe(up)">
                                      <p:cBhvr>
                                        <p:cTn id="2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170</TotalTime>
  <Words>1710</Words>
  <Application>Microsoft Office PowerPoint</Application>
  <PresentationFormat>Экран (4:3)</PresentationFormat>
  <Paragraphs>54</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Яркая</vt:lpstr>
      <vt:lpstr>Полезные и вредные продукты!</vt:lpstr>
      <vt:lpstr>Cамое главное: </vt:lpstr>
      <vt:lpstr>ВРЕДНЫЕ ПРОДУКТЫ</vt:lpstr>
      <vt:lpstr>Чипсы</vt:lpstr>
      <vt:lpstr>Газированные напитки </vt:lpstr>
      <vt:lpstr>Шоколадные батончики</vt:lpstr>
      <vt:lpstr>Колбасно-сосисочное многообразие</vt:lpstr>
      <vt:lpstr>Жирное мясо </vt:lpstr>
      <vt:lpstr>Майонез  </vt:lpstr>
      <vt:lpstr>Лапша быстрого приготовления</vt:lpstr>
      <vt:lpstr>Соль</vt:lpstr>
      <vt:lpstr> </vt:lpstr>
      <vt:lpstr>Яблоки </vt:lpstr>
      <vt:lpstr>Лук</vt:lpstr>
      <vt:lpstr>Чеснок</vt:lpstr>
      <vt:lpstr>Морковь</vt:lpstr>
      <vt:lpstr>Орехи</vt:lpstr>
      <vt:lpstr>Рыба</vt:lpstr>
      <vt:lpstr>Молоко</vt:lpstr>
      <vt:lpstr>Зеленый чай</vt:lpstr>
      <vt:lpstr>Мед</vt:lpstr>
      <vt:lpstr>Бананы</vt:lpstr>
      <vt:lpstr>Оливки</vt:lpstr>
      <vt:lpstr>Питайтесь разумно!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Питайся разумно!</dc:title>
  <cp:lastModifiedBy>USER</cp:lastModifiedBy>
  <cp:revision>19</cp:revision>
  <dcterms:modified xsi:type="dcterms:W3CDTF">2012-10-24T19:24:14Z</dcterms:modified>
</cp:coreProperties>
</file>