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D01C-64A2-410E-A122-0DA8663679EA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E5C75-E521-4A7F-8E35-32F1F7AB1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06785-874D-4878-900D-C4BADF4B91EB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915C-72DD-485E-A4BB-58F2D3BD6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F3ADF-260F-4D1D-AFEA-8751445DBB56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1277-25A8-4865-81C1-DB80A4DB9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56F2E-4680-4DCC-B999-D4904AB02F95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D347D-AFC8-4B9E-B1CE-03C209038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495B-2ECC-4CB8-901B-40252311BEDC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AF178-47F3-41A8-B0C7-39375FB89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C3647-978C-4FE2-946D-71B341D8AB51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BD6EB-B533-43A7-A011-E1B92CC81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8A70C-03F9-4AA6-9A41-16D814F3419B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31C4-57D3-4751-B818-AA99A698A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A19AB-2325-4D89-8B4E-B7AAFE8D1537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F452-C1A0-4756-95A8-6821449EB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F3A1B-C504-4582-A1F7-0B9B91A666CE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484F7-4192-4B79-97D2-237D48327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6FF2A-FAE6-402C-B81C-FA30F68CEE0A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230D2-CE18-4CFD-82E6-2A5AE64A3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DA0B5-DBD3-4D1D-9A59-B72AA03B19B3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78A36-101A-4DDF-8DD7-6A7648D16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9F5D71-FF6B-4960-BB2B-67D6363E05F9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253C2D-1F3D-4D53-9C9C-BF09BADAF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F:\фоны\1255112030_fon_nasekom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00125" y="1500188"/>
            <a:ext cx="6858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Особенности работы </a:t>
            </a:r>
            <a:br>
              <a:rPr lang="ru-RU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классе </a:t>
            </a:r>
            <a:r>
              <a:rPr 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предшкольной</a:t>
            </a:r>
            <a:r>
              <a:rPr lang="ru-RU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подготовки.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4000500" y="4527550"/>
            <a:ext cx="4429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 предшк. подготовки        Пистоль В.Ю.</a:t>
            </a:r>
            <a:endParaRPr lang="ru-RU" sz="2400">
              <a:latin typeface="Times New Roman" pitchFamily="18" charset="0"/>
              <a:ea typeface="MS Gothic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F:\фоны\1255112030_fon_nasekom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57250" y="785813"/>
            <a:ext cx="7818438" cy="20002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ea typeface="+mj-ea"/>
                <a:cs typeface="Times New Roman" pitchFamily="18" charset="0"/>
              </a:rPr>
              <a:t>Подготовка дошкольников к обучению в 1 классе осуществляется по 5 образовательным областям: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565400"/>
            <a:ext cx="8229600" cy="35607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Познание;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Коммуникация;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Социум;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Здоровье;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Творчество.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:\фоны\1255112030_fon_nasekom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785813"/>
            <a:ext cx="8229600" cy="1071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Times New Roman" pitchFamily="18" charset="0"/>
                <a:ea typeface="+mj-ea"/>
                <a:cs typeface="Times New Roman" pitchFamily="18" charset="0"/>
              </a:rPr>
              <a:t>В блок </a:t>
            </a:r>
            <a:r>
              <a:rPr lang="ru-RU" sz="4400" b="1" u="sng" dirty="0">
                <a:latin typeface="Times New Roman" pitchFamily="18" charset="0"/>
                <a:ea typeface="+mj-ea"/>
                <a:cs typeface="Times New Roman" pitchFamily="18" charset="0"/>
              </a:rPr>
              <a:t>Познание</a:t>
            </a:r>
            <a:r>
              <a:rPr lang="ru-RU" sz="4400" dirty="0">
                <a:latin typeface="Times New Roman" pitchFamily="18" charset="0"/>
                <a:ea typeface="+mj-ea"/>
                <a:cs typeface="Times New Roman" pitchFamily="18" charset="0"/>
              </a:rPr>
              <a:t> входят: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00125" y="2071688"/>
            <a:ext cx="7358063" cy="40544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 (математика)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(1,5 часа в неделю);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Самопознание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(1 час в неделю);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 Конструирование и ручной труд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(1 час в неделю)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F:\фоны\1255112030_fon_nasekom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57188"/>
            <a:ext cx="8229600" cy="2000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ea typeface="+mj-ea"/>
                <a:cs typeface="Times New Roman" pitchFamily="18" charset="0"/>
              </a:rPr>
              <a:t>В блок </a:t>
            </a:r>
            <a:r>
              <a:rPr lang="ru-RU" sz="4000" b="1" u="sng" dirty="0">
                <a:latin typeface="Times New Roman" pitchFamily="18" charset="0"/>
                <a:ea typeface="+mj-ea"/>
                <a:cs typeface="Times New Roman" pitchFamily="18" charset="0"/>
              </a:rPr>
              <a:t>Коммуникация</a:t>
            </a:r>
            <a:r>
              <a:rPr lang="ru-RU" sz="4000" dirty="0">
                <a:latin typeface="Times New Roman" pitchFamily="18" charset="0"/>
                <a:ea typeface="+mj-ea"/>
                <a:cs typeface="Times New Roman" pitchFamily="18" charset="0"/>
              </a:rPr>
              <a:t> входят: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600" b="1" dirty="0">
                <a:latin typeface="+mn-lt"/>
                <a:cs typeface="+mn-cs"/>
              </a:rPr>
              <a:t>Развитие речи </a:t>
            </a:r>
            <a:r>
              <a:rPr lang="ru-RU" sz="3600" i="1" dirty="0">
                <a:latin typeface="+mn-lt"/>
                <a:cs typeface="+mn-cs"/>
              </a:rPr>
              <a:t>(1 час в неделю)</a:t>
            </a:r>
            <a:r>
              <a:rPr lang="ru-RU" sz="3600" b="1" dirty="0">
                <a:latin typeface="+mn-lt"/>
                <a:cs typeface="+mn-cs"/>
              </a:rPr>
              <a:t>;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(1 час в неделю)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Обучение грамоте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(1 час в неделю)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  Казахский язык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(3 часа в неделю)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F:\фоны\1255112030_fon_nasekom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714375"/>
            <a:ext cx="8229600" cy="1000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Times New Roman" pitchFamily="18" charset="0"/>
                <a:ea typeface="+mj-ea"/>
                <a:cs typeface="Times New Roman" pitchFamily="18" charset="0"/>
              </a:rPr>
              <a:t>В блок </a:t>
            </a:r>
            <a:r>
              <a:rPr lang="ru-RU" sz="4400" b="1" u="sng" dirty="0">
                <a:latin typeface="Times New Roman" pitchFamily="18" charset="0"/>
                <a:ea typeface="+mj-ea"/>
                <a:cs typeface="Times New Roman" pitchFamily="18" charset="0"/>
              </a:rPr>
              <a:t>Социум</a:t>
            </a:r>
            <a:r>
              <a:rPr lang="ru-RU" sz="4400" dirty="0">
                <a:latin typeface="Times New Roman" pitchFamily="18" charset="0"/>
                <a:ea typeface="+mj-ea"/>
                <a:cs typeface="Times New Roman" pitchFamily="18" charset="0"/>
              </a:rPr>
              <a:t> входят: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928813"/>
            <a:ext cx="8001000" cy="378618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Ознакомление с окружающим миром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(0,5 часа в неделю)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Основы экологии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(0,5 часа в неделю)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 Ознакомление с художественной литературой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(2 часа в неделю)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F:\фоны\1255112030_fon_nasekom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642938"/>
            <a:ext cx="8229600" cy="12144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В блок </a:t>
            </a:r>
            <a:r>
              <a:rPr lang="ru-RU" sz="4400" b="1" u="sng" dirty="0">
                <a:latin typeface="+mj-lt"/>
                <a:ea typeface="+mj-ea"/>
                <a:cs typeface="+mj-cs"/>
              </a:rPr>
              <a:t>Здоровье</a:t>
            </a:r>
            <a:r>
              <a:rPr lang="ru-RU" sz="4400" dirty="0">
                <a:latin typeface="+mj-lt"/>
                <a:ea typeface="+mj-ea"/>
                <a:cs typeface="+mj-cs"/>
              </a:rPr>
              <a:t> входят: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2500313"/>
            <a:ext cx="8229600" cy="36258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(3 часа в неделю)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Валеология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(0,5 часа в неделю)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F:\фоны\1255112030_fon_nasekom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5715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Times New Roman" pitchFamily="18" charset="0"/>
                <a:ea typeface="+mj-ea"/>
                <a:cs typeface="Times New Roman" pitchFamily="18" charset="0"/>
              </a:rPr>
              <a:t>В блок </a:t>
            </a:r>
            <a:r>
              <a:rPr lang="ru-RU" sz="4400" b="1" u="sng" dirty="0">
                <a:latin typeface="Times New Roman" pitchFamily="18" charset="0"/>
                <a:ea typeface="+mj-ea"/>
                <a:cs typeface="Times New Roman" pitchFamily="18" charset="0"/>
              </a:rPr>
              <a:t>Творчество</a:t>
            </a:r>
            <a:r>
              <a:rPr lang="ru-RU" sz="4400" dirty="0">
                <a:latin typeface="Times New Roman" pitchFamily="18" charset="0"/>
                <a:ea typeface="+mj-ea"/>
                <a:cs typeface="Times New Roman" pitchFamily="18" charset="0"/>
              </a:rPr>
              <a:t> входят: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928813"/>
            <a:ext cx="8229600" cy="41973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(2 часа в неделю)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Лепка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(1 час в неделю)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Аппликация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(1 час в неделю)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 Музыкальное занятие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( 2 часа в неделю).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F:\фоны\1255112030_fon_nasekom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28688" y="1143000"/>
            <a:ext cx="7215187" cy="49831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	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Развивающая среда в классе организована по принципу гибкого зонирования с учетом возрастных и индивидуальных особенностей детей 5-6 лет, их потребностей (игровая зона, уголок книги, уголок природы, уголок гигиены, место для отдыха, уголок для родителей и т.д.)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F:\фоны\1255112030_fon_nasekom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Image(24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89600">
            <a:off x="323850" y="549275"/>
            <a:ext cx="362267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Image(237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66151">
            <a:off x="5435600" y="476250"/>
            <a:ext cx="34067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age(244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3357563"/>
            <a:ext cx="44164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331913" y="2276475"/>
            <a:ext cx="72723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29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Вот так мы учимся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F:\фоны\1255112030_fon_nasekom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 descr="IMG_095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92150"/>
            <a:ext cx="4176712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Image(249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692150"/>
            <a:ext cx="39608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IMG_095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3716338"/>
            <a:ext cx="41036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:\фоны\1255112030_fon_nasekom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 descr="IMG_09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6948">
            <a:off x="395288" y="2133600"/>
            <a:ext cx="4379912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Image(245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65034">
            <a:off x="5219700" y="1628775"/>
            <a:ext cx="356393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Image(246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3643313"/>
            <a:ext cx="38020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827088" y="285750"/>
            <a:ext cx="5473700" cy="24225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7083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Учимся играя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F:\фоны\1255112030_fon_nasekom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28750" y="571500"/>
            <a:ext cx="5500688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Основная цель</a:t>
            </a:r>
            <a:b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предшкольной подготовки:</a:t>
            </a:r>
            <a:b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200" b="1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625" y="21177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общее, интеллектуальное, физическое развитие детей 5-6 лет, обеспечение их готовности к усвоению знаний, формирование у ребёнка личностных качеств для овладения учебной деятельностью.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solidFill>
                <a:srgbClr val="000000"/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F:\фоны\1255112030_fon_nasekom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3"/>
          <p:cNvSpPr txBox="1">
            <a:spLocks noChangeArrowheads="1"/>
          </p:cNvSpPr>
          <p:nvPr/>
        </p:nvSpPr>
        <p:spPr bwMode="auto">
          <a:xfrm>
            <a:off x="539750" y="549275"/>
            <a:ext cx="8135938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		</a:t>
            </a:r>
          </a:p>
        </p:txBody>
      </p:sp>
      <p:pic>
        <p:nvPicPr>
          <p:cNvPr id="4" name="Picture 5" descr="DSCF16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96975"/>
            <a:ext cx="3743325" cy="2808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9" descr="IMG0038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341438"/>
            <a:ext cx="424815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IMG004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149725"/>
            <a:ext cx="400367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0178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3789363"/>
            <a:ext cx="3781425" cy="2836862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476375" y="188913"/>
            <a:ext cx="6624638" cy="12239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394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Наши     праздники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5.55042E-7 C -0.08749 -0.08858 -0.17464 -0.17692 -0.23437 -0.18293 C -0.29409 -0.18895 -0.34617 -0.08858 -0.35832 -0.03585 C -0.37048 0.01688 -0.36822 0.12535 -0.30746 0.13321 C -0.24687 0.14107 -0.04461 0.03168 0.00591 0.01179 C 0.05643 -0.00809 -0.00346 0.0148 -0.00451 0.01388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7.13228E-6 C 0.01546 -0.05459 0.19897 -0.16606 0.25539 -0.16305 C 0.31181 -0.16004 0.35435 -0.03678 0.3389 0.0178 C 0.32344 0.07238 0.2198 0.16859 0.16285 0.16489 C 0.10591 0.16119 -0.01544 0.05457 5.55556E-6 -7.13228E-6 Z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F:\фоны\1255112030_fon_nasekom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43000" y="700088"/>
            <a:ext cx="7269163" cy="1728787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latin typeface="+mj-lt"/>
                <a:ea typeface="+mj-ea"/>
                <a:cs typeface="+mj-cs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Предшкольное 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образование</a:t>
            </a:r>
            <a:r>
              <a:rPr lang="ru-RU" sz="44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необходимо для</a:t>
            </a:r>
            <a:r>
              <a:rPr lang="ru-RU" sz="4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ru-RU" sz="44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2900" y="2562225"/>
            <a:ext cx="8229600" cy="22955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latin typeface="+mn-lt"/>
                <a:cs typeface="+mn-cs"/>
              </a:rPr>
              <a:t>   </a:t>
            </a:r>
            <a:r>
              <a:rPr lang="ru-RU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создания всем детям равных стартовых позиций перед поступлением в школу.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b="1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:\фоны\1255112030_fon_nasekom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5750" y="714375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задачи </a:t>
            </a:r>
            <a:b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предшкольной подготовки:</a:t>
            </a:r>
            <a:b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600" b="1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latin typeface="+mn-lt"/>
                <a:cs typeface="+mn-cs"/>
              </a:rPr>
              <a:t>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подготовка детей к школе;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2) охрана и укрепление физического и психического здоровья детей;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3) обеспечение интеллектуального и личностного развития детей, забота об их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эмоциональном благополучии;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4) коррекция нарушений развития детей, нуждающихся в этом;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5) взаимодействие с семьей для обеспечения полноценного развития ребенка.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:\фоны\1255112030_fon_nasekom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28688" y="1262063"/>
            <a:ext cx="6715125" cy="1381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Образовательный процесс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классе  предшкольной подготовки</a:t>
            </a:r>
            <a:br>
              <a:rPr lang="ru-RU" sz="4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000" b="1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2767013"/>
            <a:ext cx="8229600" cy="2590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+mn-lt"/>
                <a:cs typeface="+mn-cs"/>
              </a:rPr>
              <a:t>  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осуществляется с учетом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возрастных и психофизиологических особенностей детей данного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возраста и требований программ.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F:\фоны\1255112030_fon_nasekom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5"/>
          <p:cNvSpPr txBox="1">
            <a:spLocks noChangeArrowheads="1"/>
          </p:cNvSpPr>
          <p:nvPr/>
        </p:nvSpPr>
        <p:spPr bwMode="auto">
          <a:xfrm>
            <a:off x="1143000" y="857250"/>
            <a:ext cx="7286625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  		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Учитывая запросы родителей и возможности школы, режим функционирования предшкольных классов организован следующим образом: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5 дней в неделю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1 смена с 8.30 до 11.30 часов; 2 смена: с 13.00 до 16.00 часов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4 - 5 занятий в день.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Длительность занятий 25 – 30 минут; перерыв между занятиями не менее 10 минут. Во время занятий проводятся физкультминутки.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:\фоны\1255112030_fon_nasekom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611188" y="1071563"/>
            <a:ext cx="7993062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		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предшкольном классе на сегодняшний день сохраняется ведущая роль игровой деятельности. На специально организованных занятиях широко используются разные виды игр (дидактические, национальные, двигательные, сюжетно-ролевые, игры с правилами и др.)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:\фоны\1255112030_fon_nasekom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 txBox="1">
            <a:spLocks noChangeArrowheads="1"/>
          </p:cNvSpPr>
          <p:nvPr/>
        </p:nvSpPr>
        <p:spPr bwMode="auto">
          <a:xfrm>
            <a:off x="611188" y="1143000"/>
            <a:ext cx="7993062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>
                <a:latin typeface="Calibri" pitchFamily="34" charset="0"/>
              </a:rPr>
              <a:t>	</a:t>
            </a:r>
            <a:r>
              <a:rPr lang="ru-RU" sz="2800" b="1">
                <a:latin typeface="Calibri" pitchFamily="34" charset="0"/>
              </a:rPr>
              <a:t>	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Занятия проходят в различных формах обучения с учетом возрастных и психологических особенностей детей (игровой, вопрос-ответ, конкурсы, головоломок, диалогов, выполнения заданий).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		Программа построена на основе принципов интеграции, наглядности, индивидуального подхода к ребенку, которые прослеживаются в содержании всех разделов программ.</a:t>
            </a:r>
          </a:p>
          <a:p>
            <a:pPr marL="342900" indent="-342900">
              <a:spcBef>
                <a:spcPct val="20000"/>
              </a:spcBef>
            </a:pP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:\фоны\1255112030_fon_nasekom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8625" y="928688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Расписание занятий в </a:t>
            </a:r>
            <a:r>
              <a:rPr lang="ru-RU" sz="4400" b="1" dirty="0" err="1">
                <a:latin typeface="Times New Roman" pitchFamily="18" charset="0"/>
                <a:ea typeface="+mj-ea"/>
                <a:cs typeface="Times New Roman" pitchFamily="18" charset="0"/>
              </a:rPr>
              <a:t>предшкольном</a:t>
            </a: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 классе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928938"/>
            <a:ext cx="8229600" cy="26431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составлено рационально с учетом интеллектуальной и физической нагрузки на ребенка в течение дня и недели.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				</a:t>
            </a:r>
            <a:endParaRPr lang="ru-RU" sz="3200" i="1" u="sng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430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Arial</vt:lpstr>
      <vt:lpstr>Times New Roman</vt:lpstr>
      <vt:lpstr>MS Gothic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9</cp:revision>
  <dcterms:created xsi:type="dcterms:W3CDTF">2012-04-28T08:31:06Z</dcterms:created>
  <dcterms:modified xsi:type="dcterms:W3CDTF">2012-08-26T12:33:27Z</dcterms:modified>
</cp:coreProperties>
</file>