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56" r:id="rId2"/>
    <p:sldId id="257" r:id="rId3"/>
    <p:sldId id="278" r:id="rId4"/>
    <p:sldId id="279" r:id="rId5"/>
    <p:sldId id="261" r:id="rId6"/>
    <p:sldId id="260" r:id="rId7"/>
    <p:sldId id="280" r:id="rId8"/>
    <p:sldId id="262" r:id="rId9"/>
    <p:sldId id="283" r:id="rId10"/>
    <p:sldId id="263" r:id="rId11"/>
    <p:sldId id="264" r:id="rId12"/>
    <p:sldId id="281" r:id="rId13"/>
    <p:sldId id="265" r:id="rId14"/>
    <p:sldId id="282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84" r:id="rId25"/>
    <p:sldId id="275" r:id="rId26"/>
    <p:sldId id="277" r:id="rId27"/>
    <p:sldId id="286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426" autoAdjust="0"/>
    <p:restoredTop sz="94660"/>
  </p:normalViewPr>
  <p:slideViewPr>
    <p:cSldViewPr>
      <p:cViewPr varScale="1">
        <p:scale>
          <a:sx n="65" d="100"/>
          <a:sy n="65" d="100"/>
        </p:scale>
        <p:origin x="-43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2848-7ACD-4737-AD8E-478ABDDB03F9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51D6-9C7A-46AD-A718-F5E2C725D8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2848-7ACD-4737-AD8E-478ABDDB03F9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51D6-9C7A-46AD-A718-F5E2C725D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2848-7ACD-4737-AD8E-478ABDDB03F9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51D6-9C7A-46AD-A718-F5E2C725D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2848-7ACD-4737-AD8E-478ABDDB03F9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51D6-9C7A-46AD-A718-F5E2C725D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2848-7ACD-4737-AD8E-478ABDDB03F9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F5351D6-9C7A-46AD-A718-F5E2C725D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2848-7ACD-4737-AD8E-478ABDDB03F9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51D6-9C7A-46AD-A718-F5E2C725D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2848-7ACD-4737-AD8E-478ABDDB03F9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51D6-9C7A-46AD-A718-F5E2C725D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2848-7ACD-4737-AD8E-478ABDDB03F9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51D6-9C7A-46AD-A718-F5E2C725D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2848-7ACD-4737-AD8E-478ABDDB03F9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51D6-9C7A-46AD-A718-F5E2C725D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2848-7ACD-4737-AD8E-478ABDDB03F9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51D6-9C7A-46AD-A718-F5E2C725D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2848-7ACD-4737-AD8E-478ABDDB03F9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51D6-9C7A-46AD-A718-F5E2C725D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48A2848-7ACD-4737-AD8E-478ABDDB03F9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F5351D6-9C7A-46AD-A718-F5E2C725D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R01028814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24944"/>
            <a:ext cx="8229600" cy="1828800"/>
          </a:xfrm>
        </p:spPr>
        <p:txBody>
          <a:bodyPr>
            <a:noAutofit/>
          </a:bodyPr>
          <a:lstStyle/>
          <a:p>
            <a:r>
              <a:rPr lang="kk-KZ" sz="6000" b="1" dirty="0" smtClean="0">
                <a:solidFill>
                  <a:srgbClr val="0000FF"/>
                </a:solidFill>
                <a:effectLst/>
                <a:latin typeface="Comic Sans MS" pitchFamily="66" charset="0"/>
              </a:rPr>
              <a:t/>
            </a:r>
            <a:br>
              <a:rPr lang="kk-KZ" sz="6000" b="1" dirty="0" smtClean="0">
                <a:solidFill>
                  <a:srgbClr val="0000FF"/>
                </a:solidFill>
                <a:effectLst/>
                <a:latin typeface="Comic Sans MS" pitchFamily="66" charset="0"/>
              </a:rPr>
            </a:br>
            <a:r>
              <a:rPr lang="kk-KZ" sz="6000" b="1" dirty="0" smtClean="0">
                <a:solidFill>
                  <a:srgbClr val="0000FF"/>
                </a:solidFill>
                <a:effectLst/>
                <a:latin typeface="Comic Sans MS" pitchFamily="66" charset="0"/>
              </a:rPr>
              <a:t>Почувствуйте вкус слова </a:t>
            </a:r>
            <a:br>
              <a:rPr lang="kk-KZ" sz="6000" b="1" dirty="0" smtClean="0">
                <a:solidFill>
                  <a:srgbClr val="0000FF"/>
                </a:solidFill>
                <a:effectLst/>
                <a:latin typeface="Comic Sans MS" pitchFamily="66" charset="0"/>
              </a:rPr>
            </a:br>
            <a:r>
              <a:rPr lang="kk-KZ" sz="6000" dirty="0" smtClean="0">
                <a:solidFill>
                  <a:srgbClr val="0000FF"/>
                </a:solidFill>
                <a:effectLst/>
                <a:latin typeface="Comic Sans MS" pitchFamily="66" charset="0"/>
              </a:rPr>
              <a:t/>
            </a:r>
            <a:br>
              <a:rPr lang="kk-KZ" sz="6000" dirty="0" smtClean="0">
                <a:solidFill>
                  <a:srgbClr val="0000FF"/>
                </a:solidFill>
                <a:effectLst/>
                <a:latin typeface="Comic Sans MS" pitchFamily="66" charset="0"/>
              </a:rPr>
            </a:br>
            <a:endParaRPr lang="ru-RU" sz="6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924944"/>
            <a:ext cx="6400800" cy="1752600"/>
          </a:xfrm>
        </p:spPr>
        <p:txBody>
          <a:bodyPr>
            <a:normAutofit/>
          </a:bodyPr>
          <a:lstStyle/>
          <a:p>
            <a:r>
              <a:rPr lang="kk-KZ" sz="6000" b="1" dirty="0" smtClean="0">
                <a:solidFill>
                  <a:srgbClr val="FF0000"/>
                </a:solidFill>
                <a:latin typeface="Comic Sans MS" pitchFamily="66" charset="0"/>
              </a:rPr>
              <a:t>“ДОБРОТА!”</a:t>
            </a:r>
            <a:endParaRPr lang="ru-RU" sz="6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R0100690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kk-KZ" dirty="0" smtClean="0">
                <a:solidFill>
                  <a:srgbClr val="002060"/>
                </a:solidFill>
                <a:latin typeface="Comic Sans MS" pitchFamily="66" charset="0"/>
              </a:rPr>
              <a:t>Лексика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Comic Sans MS" pitchFamily="66" charset="0"/>
              </a:rPr>
              <a:t>Что </a:t>
            </a:r>
            <a:r>
              <a:rPr lang="ru-RU" sz="1400" b="1" dirty="0">
                <a:solidFill>
                  <a:schemeClr val="bg1"/>
                </a:solidFill>
                <a:latin typeface="Comic Sans MS" pitchFamily="66" charset="0"/>
              </a:rPr>
              <a:t>изучает лексика? 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1"/>
                </a:solidFill>
                <a:latin typeface="Comic Sans MS" pitchFamily="66" charset="0"/>
              </a:rPr>
              <a:t>		</a:t>
            </a:r>
            <a:r>
              <a:rPr lang="ru-RU" sz="1400" b="1" dirty="0" smtClean="0">
                <a:solidFill>
                  <a:schemeClr val="bg1"/>
                </a:solidFill>
                <a:latin typeface="Comic Sans MS" pitchFamily="66" charset="0"/>
              </a:rPr>
              <a:t>Лексика</a:t>
            </a:r>
            <a:r>
              <a:rPr lang="ru-RU" sz="1400" dirty="0" smtClean="0">
                <a:solidFill>
                  <a:schemeClr val="bg1"/>
                </a:solidFill>
                <a:latin typeface="Comic Sans MS" pitchFamily="66" charset="0"/>
              </a:rPr>
              <a:t> это-раздел </a:t>
            </a:r>
            <a:r>
              <a:rPr lang="ru-RU" sz="1400" dirty="0">
                <a:solidFill>
                  <a:schemeClr val="bg1"/>
                </a:solidFill>
                <a:latin typeface="Comic Sans MS" pitchFamily="66" charset="0"/>
              </a:rPr>
              <a:t>науки о языке, который изучает словарный состав языка. </a:t>
            </a:r>
            <a:r>
              <a:rPr lang="ru-RU" sz="1400" dirty="0" smtClean="0">
                <a:solidFill>
                  <a:schemeClr val="bg1"/>
                </a:solidFill>
                <a:latin typeface="Comic Sans MS" pitchFamily="66" charset="0"/>
              </a:rPr>
              <a:t>Минимальной единицей </a:t>
            </a:r>
            <a:r>
              <a:rPr lang="ru-RU" sz="1400" dirty="0">
                <a:solidFill>
                  <a:schemeClr val="bg1"/>
                </a:solidFill>
                <a:latin typeface="Comic Sans MS" pitchFamily="66" charset="0"/>
              </a:rPr>
              <a:t>речи является слово. Слово имеет внешнюю форму - звуковую оболочку. Однако не всякие звуки будут словом, так как помимо внешней формы, слово должно иметь внутреннее содержание. Внутренним содержанием слова является его лексическое значение. Что же означает слово </a:t>
            </a:r>
            <a:r>
              <a:rPr lang="ru-RU" sz="1400" b="1" i="1" dirty="0">
                <a:solidFill>
                  <a:schemeClr val="bg1"/>
                </a:solidFill>
                <a:latin typeface="Comic Sans MS" pitchFamily="66" charset="0"/>
              </a:rPr>
              <a:t>доброта </a:t>
            </a:r>
            <a:r>
              <a:rPr lang="ru-RU" sz="1400" dirty="0">
                <a:solidFill>
                  <a:schemeClr val="bg1"/>
                </a:solidFill>
                <a:latin typeface="Comic Sans MS" pitchFamily="66" charset="0"/>
              </a:rPr>
              <a:t>или прилагательное от этого </a:t>
            </a:r>
            <a:r>
              <a:rPr lang="ru-RU" sz="1400" dirty="0" err="1">
                <a:solidFill>
                  <a:schemeClr val="bg1"/>
                </a:solidFill>
                <a:latin typeface="Comic Sans MS" pitchFamily="66" charset="0"/>
              </a:rPr>
              <a:t>слова-</a:t>
            </a:r>
            <a:r>
              <a:rPr lang="ru-RU" sz="1400" b="1" i="1" dirty="0" err="1">
                <a:solidFill>
                  <a:schemeClr val="bg1"/>
                </a:solidFill>
                <a:latin typeface="Comic Sans MS" pitchFamily="66" charset="0"/>
              </a:rPr>
              <a:t>добрый</a:t>
            </a:r>
            <a:r>
              <a:rPr lang="ru-RU" sz="1400" b="1" i="1" dirty="0">
                <a:solidFill>
                  <a:schemeClr val="bg1"/>
                </a:solidFill>
                <a:latin typeface="Comic Sans MS" pitchFamily="66" charset="0"/>
              </a:rPr>
              <a:t>? </a:t>
            </a:r>
            <a:endParaRPr lang="ru-RU" sz="14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Comic Sans MS" pitchFamily="66" charset="0"/>
              </a:rPr>
              <a:t>Как большинство слов в русском языке, это слово многозначное, то есть имеет несколько значений. В «Толковом словаре русского языка» Д.Н. Ушакова есть несколько толкований слова «добрый»: 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Comic Sans MS" pitchFamily="66" charset="0"/>
              </a:rPr>
              <a:t>-делающий добро другим, благожелательный, нравственный, отзывчивый, обладающий мягким характером: </a:t>
            </a:r>
            <a:r>
              <a:rPr lang="ru-RU" sz="1400" b="1" dirty="0">
                <a:solidFill>
                  <a:schemeClr val="bg1"/>
                </a:solidFill>
                <a:latin typeface="Comic Sans MS" pitchFamily="66" charset="0"/>
              </a:rPr>
              <a:t>добрый человек, добрая душа. </a:t>
            </a:r>
            <a:endParaRPr lang="ru-RU" sz="14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Comic Sans MS" pitchFamily="66" charset="0"/>
              </a:rPr>
              <a:t>-хороший, нравственный: </a:t>
            </a:r>
            <a:r>
              <a:rPr lang="ru-RU" sz="1400" b="1" dirty="0">
                <a:solidFill>
                  <a:schemeClr val="bg1"/>
                </a:solidFill>
                <a:latin typeface="Comic Sans MS" pitchFamily="66" charset="0"/>
              </a:rPr>
              <a:t>добрые дела. </a:t>
            </a:r>
            <a:endParaRPr lang="ru-RU" sz="14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Comic Sans MS" pitchFamily="66" charset="0"/>
              </a:rPr>
              <a:t>-дружеский, близкий: </a:t>
            </a:r>
            <a:r>
              <a:rPr lang="ru-RU" sz="1400" b="1" dirty="0">
                <a:solidFill>
                  <a:schemeClr val="bg1"/>
                </a:solidFill>
                <a:latin typeface="Comic Sans MS" pitchFamily="66" charset="0"/>
              </a:rPr>
              <a:t>добрые знакомые. </a:t>
            </a:r>
            <a:endParaRPr lang="ru-RU" sz="14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Comic Sans MS" pitchFamily="66" charset="0"/>
              </a:rPr>
              <a:t>-хорошего качества: </a:t>
            </a:r>
            <a:r>
              <a:rPr lang="ru-RU" sz="1400" b="1" dirty="0">
                <a:solidFill>
                  <a:schemeClr val="bg1"/>
                </a:solidFill>
                <a:latin typeface="Comic Sans MS" pitchFamily="66" charset="0"/>
              </a:rPr>
              <a:t>добрый конь, доброе вино. </a:t>
            </a:r>
            <a:endParaRPr lang="ru-RU" sz="14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Comic Sans MS" pitchFamily="66" charset="0"/>
              </a:rPr>
              <a:t>-незапятнанный, безукоризненный, достойный, честный: </a:t>
            </a:r>
            <a:r>
              <a:rPr lang="ru-RU" sz="1400" b="1" dirty="0">
                <a:solidFill>
                  <a:schemeClr val="bg1"/>
                </a:solidFill>
                <a:latin typeface="Comic Sans MS" pitchFamily="66" charset="0"/>
              </a:rPr>
              <a:t>доброе</a:t>
            </a:r>
            <a:r>
              <a:rPr lang="ru-RU" sz="1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Comic Sans MS" pitchFamily="66" charset="0"/>
              </a:rPr>
              <a:t>имя, добрая память.</a:t>
            </a:r>
            <a:endParaRPr lang="ru-RU" sz="14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Comic Sans MS" pitchFamily="66" charset="0"/>
              </a:rPr>
              <a:t> </a:t>
            </a:r>
            <a:endParaRPr lang="ru-RU" sz="1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ru-RU" sz="1400" dirty="0" smtClean="0">
                <a:solidFill>
                  <a:schemeClr val="bg1"/>
                </a:solidFill>
                <a:latin typeface="Comic Sans MS" pitchFamily="66" charset="0"/>
              </a:rPr>
              <a:t>	Все </a:t>
            </a:r>
            <a:r>
              <a:rPr lang="ru-RU" sz="1400" dirty="0">
                <a:solidFill>
                  <a:schemeClr val="bg1"/>
                </a:solidFill>
                <a:latin typeface="Comic Sans MS" pitchFamily="66" charset="0"/>
              </a:rPr>
              <a:t>эти существительные обозначают конкретные предметы, их можно посчитать, а к существительному «</a:t>
            </a:r>
            <a:r>
              <a:rPr lang="ru-RU" sz="1400" b="1" i="1" dirty="0">
                <a:solidFill>
                  <a:schemeClr val="bg1"/>
                </a:solidFill>
                <a:latin typeface="Comic Sans MS" pitchFamily="66" charset="0"/>
              </a:rPr>
              <a:t>доброта» </a:t>
            </a:r>
            <a:r>
              <a:rPr lang="ru-RU" sz="1400" dirty="0">
                <a:solidFill>
                  <a:schemeClr val="bg1"/>
                </a:solidFill>
                <a:latin typeface="Comic Sans MS" pitchFamily="66" charset="0"/>
              </a:rPr>
              <a:t>числительное подставить нельзя.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Comic Sans MS" pitchFamily="66" charset="0"/>
              </a:rPr>
              <a:t>На уроках рисования при помощи художественных средств мы все-таки попытались изобразить </a:t>
            </a:r>
            <a:r>
              <a:rPr lang="ru-RU" sz="1400" b="1" i="1" dirty="0">
                <a:solidFill>
                  <a:schemeClr val="bg1"/>
                </a:solidFill>
                <a:latin typeface="Comic Sans MS" pitchFamily="66" charset="0"/>
              </a:rPr>
              <a:t>«Доброту».</a:t>
            </a:r>
            <a:endParaRPr lang="ru-RU" sz="14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Comic Sans MS" pitchFamily="66" charset="0"/>
              </a:rPr>
              <a:t> </a:t>
            </a:r>
          </a:p>
          <a:p>
            <a:endParaRPr lang="ru-RU" sz="1400" dirty="0">
              <a:latin typeface="Comic Sans MS" pitchFamily="66" charset="0"/>
            </a:endParaRPr>
          </a:p>
        </p:txBody>
      </p:sp>
      <p:pic>
        <p:nvPicPr>
          <p:cNvPr id="5" name="Рисунок 4" descr="c998e705857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0"/>
            <a:ext cx="1772816" cy="1412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9000"/>
                            </p:stCondLst>
                            <p:childTnLst>
                              <p:par>
                                <p:cTn id="5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000"/>
                            </p:stCondLst>
                            <p:childTnLst>
                              <p:par>
                                <p:cTn id="5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3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0"/>
                            </p:stCondLst>
                            <p:childTnLst>
                              <p:par>
                                <p:cTn id="5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3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R0100690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148840"/>
            <a:ext cx="8229600" cy="470916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	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К каждому слову тянутся слова «единомышленники» - слова синонимы, и слова антонимы.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Синонимы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- это слова близкие по смыслу.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Антонимы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– это слова противоположные по значению.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Находим слова синонимы и антонимы к словосочетаниям, написанным на доске. </a:t>
            </a:r>
            <a:b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     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Добрый человек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– добродушный, добросердечный, гуманный человек; злой человек.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Добрый совет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– хороший, отличный, превосходный совет; никудышный, глупый совет.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Добрые дела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– полезные дела; ужасные дела, скверные дела.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Добрые знакомые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– лучшие, близкие, дорогие знакомые; нехорошие знакомые.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Добрый конь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– верный конь; неважный конь.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Д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обрая память – 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светлая память; плохая, дурная слава. </a:t>
            </a:r>
          </a:p>
          <a:p>
            <a:endParaRPr lang="ru-RU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Обычно, раскрывая понятие, мы берем предметную картинку и говорим, например, «это книга».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А можно ли изобразить доброту?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Какие слова можно изобразить? (дом, дерево, птица)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Все эти существительные обозначают конкретные предметы, их можно посчитать, а к существительному «</a:t>
            </a:r>
            <a:r>
              <a:rPr lang="ru-RU" b="1" i="1" dirty="0" smtClean="0">
                <a:solidFill>
                  <a:schemeClr val="bg1"/>
                </a:solidFill>
                <a:latin typeface="Comic Sans MS" pitchFamily="66" charset="0"/>
              </a:rPr>
              <a:t>доброта» 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числительное подставить нельзя.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dobro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0"/>
            <a:ext cx="2987824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3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3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3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3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3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0"/>
                            </p:stCondLst>
                            <p:childTnLst>
                              <p:par>
                                <p:cTn id="6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3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27173-772a5b8b4fc3eac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39552" y="4797152"/>
            <a:ext cx="54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На уроках рисования при помощи художественных средств мы все-таки попытались изобразить </a:t>
            </a:r>
            <a:r>
              <a:rPr lang="ru-RU" b="1" i="1" dirty="0" smtClean="0">
                <a:solidFill>
                  <a:schemeClr val="bg1"/>
                </a:solidFill>
                <a:latin typeface="Comic Sans MS" pitchFamily="66" charset="0"/>
              </a:rPr>
              <a:t>«Доброту».</a:t>
            </a:r>
            <a:endParaRPr lang="ru-RU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 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8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R0100690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СЛОВООБРАЗОВАНИЕ</a:t>
            </a:r>
            <a:r>
              <a:rPr lang="ru-RU" dirty="0" smtClean="0">
                <a:solidFill>
                  <a:schemeClr val="bg2"/>
                </a:solidFill>
                <a:effectLst/>
              </a:rPr>
              <a:t/>
            </a:r>
            <a:br>
              <a:rPr lang="ru-RU" dirty="0" smtClean="0">
                <a:solidFill>
                  <a:schemeClr val="bg2"/>
                </a:solidFill>
                <a:effectLst/>
              </a:rPr>
            </a:br>
            <a:endParaRPr lang="ru-RU" dirty="0">
              <a:solidFill>
                <a:schemeClr val="bg2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Следующий 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раздел науки о языке, который мы используем 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для изучения 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слова «доброта» – это словообразование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. </a:t>
            </a:r>
            <a:endParaRPr lang="ru-RU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Словообразование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– это наука о языке, которая изучает процесс образования слов. Слова могут состоять из корня, приставки, суффикса, окончания. Разберем слово доброта по составу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70784484_1297894180_1776721000a1f3adcb326b2992e6aa73f75fa82126.jpg"/>
          <p:cNvPicPr>
            <a:picLocks noChangeAspect="1"/>
          </p:cNvPicPr>
          <p:nvPr/>
        </p:nvPicPr>
        <p:blipFill>
          <a:blip r:embed="rId3" cstate="print"/>
          <a:srcRect l="11444" t="9896" r="11445" b="12662"/>
          <a:stretch>
            <a:fillRect/>
          </a:stretch>
        </p:blipFill>
        <p:spPr>
          <a:xfrm>
            <a:off x="0" y="0"/>
            <a:ext cx="2098519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300"/>
                            </p:stCondLst>
                            <p:childTnLst>
                              <p:par>
                                <p:cTn id="30" presetID="5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R0100690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Comic Sans MS" pitchFamily="66" charset="0"/>
              </a:rPr>
              <a:t>ДОБРОТА   </a:t>
            </a:r>
            <a:br>
              <a:rPr lang="ru-RU" i="1" dirty="0" smtClean="0">
                <a:solidFill>
                  <a:schemeClr val="bg1"/>
                </a:solidFill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В словообразовательном словаре Л.Н. Тихонова мы нашли более 100 слов с корнем   -добр- 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Вот некоторые из них: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добрейший, добренький, предобрый, добряк, добрячок, добреть, задобрить, добро.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Эти слова состоят из одного корня, но есть слова, образованные из двух корней: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добродушный, доброкачественный, добропорядочный, добросердечный, добросовестный, добрососедский, доброжелательный. </a:t>
            </a:r>
            <a:endParaRPr lang="ru-RU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397a089c0aaa158bba95846686831cc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5" y="0"/>
            <a:ext cx="2448272" cy="148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9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80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550"/>
                            </p:stCondLst>
                            <p:childTnLst>
                              <p:par>
                                <p:cTn id="3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R0100690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chemeClr val="bg2"/>
                </a:solidFill>
                <a:latin typeface="Comic Sans MS" pitchFamily="66" charset="0"/>
              </a:rPr>
              <a:t>ФОНЕТИКА</a:t>
            </a:r>
            <a:endParaRPr lang="ru-RU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sz="3400" dirty="0">
                <a:solidFill>
                  <a:schemeClr val="bg1"/>
                </a:solidFill>
                <a:latin typeface="Comic Sans MS" pitchFamily="66" charset="0"/>
              </a:rPr>
              <a:t>Отправимся дальше. Что исследует раздел о языке - фонетика?</a:t>
            </a:r>
          </a:p>
          <a:p>
            <a:pPr>
              <a:buNone/>
            </a:pPr>
            <a:r>
              <a:rPr lang="ru-RU" sz="3400" b="1" dirty="0">
                <a:solidFill>
                  <a:schemeClr val="bg1"/>
                </a:solidFill>
                <a:latin typeface="Comic Sans MS" pitchFamily="66" charset="0"/>
              </a:rPr>
              <a:t>Фонетика</a:t>
            </a:r>
            <a:r>
              <a:rPr lang="ru-RU" sz="3400" dirty="0">
                <a:solidFill>
                  <a:schemeClr val="bg1"/>
                </a:solidFill>
                <a:latin typeface="Comic Sans MS" pitchFamily="66" charset="0"/>
              </a:rPr>
              <a:t>-это учение о звуковой стороне языка, наука, которая изучает звуки, их чередование, а также ударение, слоги, интонацию. </a:t>
            </a:r>
          </a:p>
          <a:p>
            <a:pPr>
              <a:buNone/>
            </a:pPr>
            <a:r>
              <a:rPr lang="ru-RU" sz="3400" dirty="0">
                <a:solidFill>
                  <a:schemeClr val="bg1"/>
                </a:solidFill>
                <a:latin typeface="Comic Sans MS" pitchFamily="66" charset="0"/>
              </a:rPr>
              <a:t>Внимательно посмотрите на слово </a:t>
            </a:r>
            <a:r>
              <a:rPr lang="ru-RU" sz="3400" b="1" i="1" dirty="0">
                <a:solidFill>
                  <a:schemeClr val="bg1"/>
                </a:solidFill>
                <a:latin typeface="Comic Sans MS" pitchFamily="66" charset="0"/>
              </a:rPr>
              <a:t>«доброта»</a:t>
            </a:r>
            <a:r>
              <a:rPr lang="ru-RU" sz="3400" dirty="0">
                <a:solidFill>
                  <a:schemeClr val="bg1"/>
                </a:solidFill>
                <a:latin typeface="Comic Sans MS" pitchFamily="66" charset="0"/>
              </a:rPr>
              <a:t> и скажите сколько звуков (о) вы здесь слышите?  Давайте сделаем фонетический разбор слова.</a:t>
            </a:r>
          </a:p>
          <a:p>
            <a:pPr>
              <a:buNone/>
            </a:pPr>
            <a:r>
              <a:rPr lang="ru-RU" sz="3400" b="1" i="1" dirty="0" err="1">
                <a:solidFill>
                  <a:schemeClr val="bg1"/>
                </a:solidFill>
                <a:latin typeface="Comic Sans MS" pitchFamily="66" charset="0"/>
              </a:rPr>
              <a:t>Д</a:t>
            </a:r>
            <a:r>
              <a:rPr lang="ru-RU" sz="3400" b="1" dirty="0" err="1">
                <a:solidFill>
                  <a:schemeClr val="bg1"/>
                </a:solidFill>
                <a:latin typeface="Comic Sans MS" pitchFamily="66" charset="0"/>
              </a:rPr>
              <a:t>об\ро\та-З</a:t>
            </a:r>
            <a:r>
              <a:rPr lang="ru-RU" sz="3400" b="1" dirty="0">
                <a:solidFill>
                  <a:schemeClr val="bg1"/>
                </a:solidFill>
                <a:latin typeface="Comic Sans MS" pitchFamily="66" charset="0"/>
              </a:rPr>
              <a:t> слога, 4 </a:t>
            </a:r>
            <a:r>
              <a:rPr lang="ru-RU" sz="3400" b="1" dirty="0" err="1">
                <a:solidFill>
                  <a:schemeClr val="bg1"/>
                </a:solidFill>
                <a:latin typeface="Comic Sans MS" pitchFamily="66" charset="0"/>
              </a:rPr>
              <a:t>соглас</a:t>
            </a:r>
            <a:r>
              <a:rPr lang="ru-RU" sz="3400" b="1" dirty="0">
                <a:solidFill>
                  <a:schemeClr val="bg1"/>
                </a:solidFill>
                <a:latin typeface="Comic Sans MS" pitchFamily="66" charset="0"/>
              </a:rPr>
              <a:t>., З глас.</a:t>
            </a:r>
          </a:p>
          <a:p>
            <a:pPr>
              <a:buNone/>
            </a:pPr>
            <a:r>
              <a:rPr lang="ru-RU" sz="3400" dirty="0" smtClean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ru-RU" sz="3400" b="1" dirty="0" smtClean="0">
                <a:solidFill>
                  <a:schemeClr val="bg1"/>
                </a:solidFill>
                <a:latin typeface="Comic Sans MS" pitchFamily="66" charset="0"/>
              </a:rPr>
              <a:t>Д </a:t>
            </a:r>
            <a:r>
              <a:rPr lang="ru-RU" sz="3400" b="1" dirty="0">
                <a:solidFill>
                  <a:schemeClr val="bg1"/>
                </a:solidFill>
                <a:latin typeface="Comic Sans MS" pitchFamily="66" charset="0"/>
              </a:rPr>
              <a:t>- (</a:t>
            </a:r>
            <a:r>
              <a:rPr lang="ru-RU" sz="3400" b="1" dirty="0" err="1">
                <a:solidFill>
                  <a:schemeClr val="bg1"/>
                </a:solidFill>
                <a:latin typeface="Comic Sans MS" pitchFamily="66" charset="0"/>
              </a:rPr>
              <a:t>д</a:t>
            </a:r>
            <a:r>
              <a:rPr lang="ru-RU" sz="3400" b="1" dirty="0">
                <a:solidFill>
                  <a:schemeClr val="bg1"/>
                </a:solidFill>
                <a:latin typeface="Comic Sans MS" pitchFamily="66" charset="0"/>
              </a:rPr>
              <a:t>)- согласный, звонкий, твердый.</a:t>
            </a:r>
          </a:p>
          <a:p>
            <a:pPr>
              <a:buNone/>
            </a:pPr>
            <a:r>
              <a:rPr lang="ru-RU" sz="3400" b="1" dirty="0" smtClean="0">
                <a:solidFill>
                  <a:schemeClr val="bg1"/>
                </a:solidFill>
                <a:latin typeface="Comic Sans MS" pitchFamily="66" charset="0"/>
              </a:rPr>
              <a:t>	О </a:t>
            </a:r>
            <a:r>
              <a:rPr lang="ru-RU" sz="3400" b="1" dirty="0">
                <a:solidFill>
                  <a:schemeClr val="bg1"/>
                </a:solidFill>
                <a:latin typeface="Comic Sans MS" pitchFamily="66" charset="0"/>
              </a:rPr>
              <a:t>- (а) - гласный, безударный.</a:t>
            </a:r>
          </a:p>
          <a:p>
            <a:pPr>
              <a:buNone/>
            </a:pPr>
            <a:r>
              <a:rPr lang="ru-RU" sz="3400" b="1" dirty="0" smtClean="0">
                <a:solidFill>
                  <a:schemeClr val="bg1"/>
                </a:solidFill>
                <a:latin typeface="Comic Sans MS" pitchFamily="66" charset="0"/>
              </a:rPr>
              <a:t>	Б </a:t>
            </a:r>
            <a:r>
              <a:rPr lang="ru-RU" sz="3400" b="1" dirty="0">
                <a:solidFill>
                  <a:schemeClr val="bg1"/>
                </a:solidFill>
                <a:latin typeface="Comic Sans MS" pitchFamily="66" charset="0"/>
              </a:rPr>
              <a:t>- (</a:t>
            </a:r>
            <a:r>
              <a:rPr lang="ru-RU" sz="3400" b="1" dirty="0" err="1">
                <a:solidFill>
                  <a:schemeClr val="bg1"/>
                </a:solidFill>
                <a:latin typeface="Comic Sans MS" pitchFamily="66" charset="0"/>
              </a:rPr>
              <a:t>б</a:t>
            </a:r>
            <a:r>
              <a:rPr lang="ru-RU" sz="3400" b="1" dirty="0">
                <a:solidFill>
                  <a:schemeClr val="bg1"/>
                </a:solidFill>
                <a:latin typeface="Comic Sans MS" pitchFamily="66" charset="0"/>
              </a:rPr>
              <a:t>) - согласный, звонкий, твердый. </a:t>
            </a:r>
          </a:p>
          <a:p>
            <a:pPr>
              <a:buNone/>
            </a:pPr>
            <a:r>
              <a:rPr lang="ru-RU" sz="3400" b="1" dirty="0" smtClean="0">
                <a:solidFill>
                  <a:schemeClr val="bg1"/>
                </a:solidFill>
                <a:latin typeface="Comic Sans MS" pitchFamily="66" charset="0"/>
              </a:rPr>
              <a:t>	Р </a:t>
            </a:r>
            <a:r>
              <a:rPr lang="ru-RU" sz="3400" b="1" dirty="0">
                <a:solidFill>
                  <a:schemeClr val="bg1"/>
                </a:solidFill>
                <a:latin typeface="Comic Sans MS" pitchFamily="66" charset="0"/>
              </a:rPr>
              <a:t>- (</a:t>
            </a:r>
            <a:r>
              <a:rPr lang="ru-RU" sz="3400" b="1" dirty="0" err="1">
                <a:solidFill>
                  <a:schemeClr val="bg1"/>
                </a:solidFill>
                <a:latin typeface="Comic Sans MS" pitchFamily="66" charset="0"/>
              </a:rPr>
              <a:t>р</a:t>
            </a:r>
            <a:r>
              <a:rPr lang="ru-RU" sz="3400" b="1" dirty="0">
                <a:solidFill>
                  <a:schemeClr val="bg1"/>
                </a:solidFill>
                <a:latin typeface="Comic Sans MS" pitchFamily="66" charset="0"/>
              </a:rPr>
              <a:t>) - согласный, сонорный, твердый. </a:t>
            </a:r>
          </a:p>
          <a:p>
            <a:pPr>
              <a:buNone/>
            </a:pPr>
            <a:r>
              <a:rPr lang="ru-RU" sz="3400" b="1" dirty="0" smtClean="0">
                <a:solidFill>
                  <a:schemeClr val="bg1"/>
                </a:solidFill>
                <a:latin typeface="Comic Sans MS" pitchFamily="66" charset="0"/>
              </a:rPr>
              <a:t>	О </a:t>
            </a:r>
            <a:r>
              <a:rPr lang="ru-RU" sz="3400" b="1" dirty="0">
                <a:solidFill>
                  <a:schemeClr val="bg1"/>
                </a:solidFill>
                <a:latin typeface="Comic Sans MS" pitchFamily="66" charset="0"/>
              </a:rPr>
              <a:t>- (а) - гласный, безударный. </a:t>
            </a:r>
          </a:p>
          <a:p>
            <a:pPr>
              <a:buNone/>
            </a:pPr>
            <a:r>
              <a:rPr lang="ru-RU" sz="3400" b="1" dirty="0" smtClean="0">
                <a:solidFill>
                  <a:schemeClr val="bg1"/>
                </a:solidFill>
                <a:latin typeface="Comic Sans MS" pitchFamily="66" charset="0"/>
              </a:rPr>
              <a:t>	Т </a:t>
            </a:r>
            <a:r>
              <a:rPr lang="ru-RU" sz="3400" b="1" dirty="0">
                <a:solidFill>
                  <a:schemeClr val="bg1"/>
                </a:solidFill>
                <a:latin typeface="Comic Sans MS" pitchFamily="66" charset="0"/>
              </a:rPr>
              <a:t>- (</a:t>
            </a:r>
            <a:r>
              <a:rPr lang="ru-RU" sz="3400" b="1" dirty="0" err="1">
                <a:solidFill>
                  <a:schemeClr val="bg1"/>
                </a:solidFill>
                <a:latin typeface="Comic Sans MS" pitchFamily="66" charset="0"/>
              </a:rPr>
              <a:t>т</a:t>
            </a:r>
            <a:r>
              <a:rPr lang="ru-RU" sz="3400" b="1" dirty="0">
                <a:solidFill>
                  <a:schemeClr val="bg1"/>
                </a:solidFill>
                <a:latin typeface="Comic Sans MS" pitchFamily="66" charset="0"/>
              </a:rPr>
              <a:t>) - согласный, глухой, твердый.</a:t>
            </a:r>
          </a:p>
          <a:p>
            <a:pPr>
              <a:buNone/>
            </a:pPr>
            <a:r>
              <a:rPr lang="ru-RU" sz="3400" b="1" dirty="0" smtClean="0">
                <a:solidFill>
                  <a:schemeClr val="bg1"/>
                </a:solidFill>
                <a:latin typeface="Comic Sans MS" pitchFamily="66" charset="0"/>
              </a:rPr>
              <a:t>	А </a:t>
            </a:r>
            <a:r>
              <a:rPr lang="ru-RU" sz="3400" b="1" dirty="0">
                <a:solidFill>
                  <a:schemeClr val="bg1"/>
                </a:solidFill>
                <a:latin typeface="Comic Sans MS" pitchFamily="66" charset="0"/>
              </a:rPr>
              <a:t>- (</a:t>
            </a:r>
            <a:r>
              <a:rPr lang="ru-RU" sz="3400" b="1" dirty="0" err="1">
                <a:solidFill>
                  <a:schemeClr val="bg1"/>
                </a:solidFill>
                <a:latin typeface="Comic Sans MS" pitchFamily="66" charset="0"/>
              </a:rPr>
              <a:t>а</a:t>
            </a:r>
            <a:r>
              <a:rPr lang="ru-RU" sz="3400" b="1" dirty="0">
                <a:solidFill>
                  <a:schemeClr val="bg1"/>
                </a:solidFill>
                <a:latin typeface="Comic Sans MS" pitchFamily="66" charset="0"/>
              </a:rPr>
              <a:t>) - гласный, ударный. </a:t>
            </a:r>
          </a:p>
          <a:p>
            <a:pPr>
              <a:buNone/>
            </a:pPr>
            <a:r>
              <a:rPr lang="ru-RU" sz="3400" b="1" dirty="0" smtClean="0">
                <a:solidFill>
                  <a:schemeClr val="bg1"/>
                </a:solidFill>
                <a:latin typeface="Comic Sans MS" pitchFamily="66" charset="0"/>
              </a:rPr>
              <a:t>	7 </a:t>
            </a:r>
            <a:r>
              <a:rPr lang="ru-RU" sz="3400" b="1" dirty="0">
                <a:solidFill>
                  <a:schemeClr val="bg1"/>
                </a:solidFill>
                <a:latin typeface="Comic Sans MS" pitchFamily="66" charset="0"/>
              </a:rPr>
              <a:t>букв, 7 звуков.</a:t>
            </a:r>
          </a:p>
          <a:p>
            <a:pPr>
              <a:buNone/>
            </a:pPr>
            <a:r>
              <a:rPr lang="ru-RU" sz="3400" dirty="0" smtClean="0">
                <a:solidFill>
                  <a:schemeClr val="bg1"/>
                </a:solidFill>
                <a:latin typeface="Comic Sans MS" pitchFamily="66" charset="0"/>
              </a:rPr>
              <a:t>	Сколько </a:t>
            </a:r>
            <a:r>
              <a:rPr lang="ru-RU" sz="3400" dirty="0">
                <a:solidFill>
                  <a:schemeClr val="bg1"/>
                </a:solidFill>
                <a:latin typeface="Comic Sans MS" pitchFamily="66" charset="0"/>
              </a:rPr>
              <a:t>же звуков </a:t>
            </a:r>
            <a:r>
              <a:rPr lang="ru-RU" sz="3400" dirty="0" smtClean="0">
                <a:solidFill>
                  <a:schemeClr val="bg1"/>
                </a:solidFill>
                <a:latin typeface="Comic Sans MS" pitchFamily="66" charset="0"/>
              </a:rPr>
              <a:t>о </a:t>
            </a:r>
            <a:r>
              <a:rPr lang="ru-RU" sz="3400" dirty="0">
                <a:solidFill>
                  <a:schemeClr val="bg1"/>
                </a:solidFill>
                <a:latin typeface="Comic Sans MS" pitchFamily="66" charset="0"/>
              </a:rPr>
              <a:t>в слове? Оказывается ни одного звука о в слове нет. </a:t>
            </a:r>
            <a:br>
              <a:rPr lang="ru-RU" sz="3400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3400" dirty="0">
                <a:solidFill>
                  <a:schemeClr val="bg1"/>
                </a:solidFill>
                <a:latin typeface="Comic Sans MS" pitchFamily="66" charset="0"/>
              </a:rPr>
              <a:t>Интересно, почему мы не слышим ни одного звука о, а букву о пишем в двух </a:t>
            </a:r>
            <a:br>
              <a:rPr lang="ru-RU" sz="3400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3400" dirty="0">
                <a:solidFill>
                  <a:schemeClr val="bg1"/>
                </a:solidFill>
                <a:latin typeface="Comic Sans MS" pitchFamily="66" charset="0"/>
              </a:rPr>
              <a:t>случаях? Разобраться в этом нам поможет наука орфография.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webjong_cartoon_girl_1062790_t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924944"/>
            <a:ext cx="2448272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150"/>
                            </p:stCondLst>
                            <p:childTnLst>
                              <p:par>
                                <p:cTn id="3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200"/>
                            </p:stCondLst>
                            <p:childTnLst>
                              <p:par>
                                <p:cTn id="4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1250"/>
                            </p:stCondLst>
                            <p:childTnLst>
                              <p:par>
                                <p:cTn id="5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950"/>
                            </p:stCondLst>
                            <p:childTnLst>
                              <p:par>
                                <p:cTn id="6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0"/>
                            </p:stCondLst>
                            <p:childTnLst>
                              <p:par>
                                <p:cTn id="7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100"/>
                            </p:stCondLst>
                            <p:childTnLst>
                              <p:par>
                                <p:cTn id="7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8800"/>
                            </p:stCondLst>
                            <p:childTnLst>
                              <p:par>
                                <p:cTn id="8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800"/>
                            </p:stCondLst>
                            <p:childTnLst>
                              <p:par>
                                <p:cTn id="9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2350"/>
                            </p:stCondLst>
                            <p:childTnLst>
                              <p:par>
                                <p:cTn id="10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 tmFilter="0,0; .5, 1; 1, 1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3500"/>
                            </p:stCondLst>
                            <p:childTnLst>
                              <p:par>
                                <p:cTn id="11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 tmFilter="0,0; .5, 1; 1, 1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R0100690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chemeClr val="bg2"/>
                </a:solidFill>
                <a:latin typeface="Comic Sans MS" pitchFamily="66" charset="0"/>
              </a:rPr>
              <a:t>ОРФОГРАФИЯ</a:t>
            </a:r>
            <a:endParaRPr lang="ru-RU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000" dirty="0" smtClean="0">
                <a:solidFill>
                  <a:schemeClr val="bg1"/>
                </a:solidFill>
                <a:latin typeface="Comic Sans MS" pitchFamily="66" charset="0"/>
              </a:rPr>
              <a:t>Что </a:t>
            </a:r>
            <a:r>
              <a:rPr lang="ru-RU" sz="3000" dirty="0">
                <a:solidFill>
                  <a:schemeClr val="bg1"/>
                </a:solidFill>
                <a:latin typeface="Comic Sans MS" pitchFamily="66" charset="0"/>
              </a:rPr>
              <a:t>же изучает наука орфография? </a:t>
            </a:r>
            <a:endParaRPr lang="ru-RU" sz="3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3000" dirty="0" smtClean="0">
                <a:solidFill>
                  <a:schemeClr val="bg1"/>
                </a:solidFill>
                <a:latin typeface="Comic Sans MS" pitchFamily="66" charset="0"/>
              </a:rPr>
              <a:t>Орфография </a:t>
            </a:r>
            <a:r>
              <a:rPr lang="ru-RU" sz="3000" dirty="0">
                <a:solidFill>
                  <a:schemeClr val="bg1"/>
                </a:solidFill>
                <a:latin typeface="Comic Sans MS" pitchFamily="66" charset="0"/>
              </a:rPr>
              <a:t>изучает правила </a:t>
            </a:r>
            <a:r>
              <a:rPr lang="ru-RU" sz="3000" dirty="0" smtClean="0">
                <a:solidFill>
                  <a:schemeClr val="bg1"/>
                </a:solidFill>
                <a:latin typeface="Comic Sans MS" pitchFamily="66" charset="0"/>
              </a:rPr>
              <a:t>написания слов.</a:t>
            </a:r>
          </a:p>
          <a:p>
            <a:pPr>
              <a:buNone/>
            </a:pPr>
            <a:r>
              <a:rPr lang="ru-RU" sz="3000" dirty="0" smtClean="0">
                <a:solidFill>
                  <a:schemeClr val="bg1"/>
                </a:solidFill>
                <a:latin typeface="Comic Sans MS" pitchFamily="66" charset="0"/>
              </a:rPr>
              <a:t>Рассмотрим </a:t>
            </a:r>
            <a:r>
              <a:rPr lang="ru-RU" sz="3000" dirty="0">
                <a:solidFill>
                  <a:schemeClr val="bg1"/>
                </a:solidFill>
                <a:latin typeface="Comic Sans MS" pitchFamily="66" charset="0"/>
              </a:rPr>
              <a:t>слово </a:t>
            </a:r>
            <a:r>
              <a:rPr lang="ru-RU" sz="3000" b="1" i="1" dirty="0">
                <a:solidFill>
                  <a:schemeClr val="bg1"/>
                </a:solidFill>
                <a:latin typeface="Comic Sans MS" pitchFamily="66" charset="0"/>
              </a:rPr>
              <a:t>«доброта»</a:t>
            </a:r>
            <a:r>
              <a:rPr lang="ru-RU" sz="3000" dirty="0">
                <a:solidFill>
                  <a:schemeClr val="bg1"/>
                </a:solidFill>
                <a:latin typeface="Comic Sans MS" pitchFamily="66" charset="0"/>
              </a:rPr>
              <a:t> с точки зрения орфографии. </a:t>
            </a:r>
          </a:p>
          <a:p>
            <a:pPr>
              <a:buNone/>
            </a:pPr>
            <a:r>
              <a:rPr lang="ru-RU" sz="3000" b="1" dirty="0">
                <a:solidFill>
                  <a:schemeClr val="bg1"/>
                </a:solidFill>
                <a:latin typeface="Comic Sans MS" pitchFamily="66" charset="0"/>
              </a:rPr>
              <a:t>Орфография</a:t>
            </a:r>
            <a:r>
              <a:rPr lang="ru-RU" sz="3000" dirty="0">
                <a:solidFill>
                  <a:schemeClr val="bg1"/>
                </a:solidFill>
                <a:latin typeface="Comic Sans MS" pitchFamily="66" charset="0"/>
              </a:rPr>
              <a:t> буквально означает «правописание», то есть правильное, соответствующее нормам письмо. </a:t>
            </a:r>
            <a:endParaRPr lang="ru-RU" sz="3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3000" dirty="0" smtClean="0">
                <a:solidFill>
                  <a:schemeClr val="bg1"/>
                </a:solidFill>
                <a:latin typeface="Comic Sans MS" pitchFamily="66" charset="0"/>
              </a:rPr>
              <a:t>Как </a:t>
            </a:r>
            <a:r>
              <a:rPr lang="ru-RU" sz="3000" dirty="0">
                <a:solidFill>
                  <a:schemeClr val="bg1"/>
                </a:solidFill>
                <a:latin typeface="Comic Sans MS" pitchFamily="66" charset="0"/>
              </a:rPr>
              <a:t>проверить написание данного слова? Первую безударную гласную проверяем словами </a:t>
            </a:r>
            <a:r>
              <a:rPr lang="ru-RU" sz="3000" b="1" dirty="0">
                <a:solidFill>
                  <a:schemeClr val="bg1"/>
                </a:solidFill>
                <a:latin typeface="Comic Sans MS" pitchFamily="66" charset="0"/>
              </a:rPr>
              <a:t>добр, добренький, </a:t>
            </a:r>
            <a:r>
              <a:rPr lang="ru-RU" sz="3000" dirty="0">
                <a:solidFill>
                  <a:schemeClr val="bg1"/>
                </a:solidFill>
                <a:latin typeface="Comic Sans MS" pitchFamily="66" charset="0"/>
              </a:rPr>
              <a:t>вторую безударную гласную - словом </a:t>
            </a:r>
            <a:r>
              <a:rPr lang="ru-RU" sz="3000" b="1" dirty="0">
                <a:solidFill>
                  <a:schemeClr val="bg1"/>
                </a:solidFill>
                <a:latin typeface="Comic Sans MS" pitchFamily="66" charset="0"/>
              </a:rPr>
              <a:t>добро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. 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R0100690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chemeClr val="bg2"/>
                </a:solidFill>
                <a:latin typeface="Comic Sans MS" pitchFamily="66" charset="0"/>
              </a:rPr>
              <a:t>МОРФОЛОГИЯ</a:t>
            </a:r>
            <a:endParaRPr lang="ru-RU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pPr>
              <a:buNone/>
            </a:pP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Морфология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-это раздел грамматики, изучающий грамматические свойства слов. Слово доброта является существительным.</a:t>
            </a:r>
          </a:p>
          <a:p>
            <a:pPr>
              <a:buNone/>
            </a:pP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Доброта-имя существительное, предмет.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1 .Н.Ф. -(что?) доброта 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2 .Постоянные признаки: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-нарицательное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;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-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неодушевленное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;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-женский род; 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-1-е склонение.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З.Непостоянные признаки: 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-ед.ч. (употребляется только в форме единственного числа, так как это отвлеченное имя существительное).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0009-009-JA-otkroju-tajnu-chtoby-stalo-jasno-nikogo-ne-stanu-obizhat-naprasno.jpg"/>
          <p:cNvPicPr>
            <a:picLocks noChangeAspect="1"/>
          </p:cNvPicPr>
          <p:nvPr/>
        </p:nvPicPr>
        <p:blipFill>
          <a:blip r:embed="rId3" cstate="print"/>
          <a:srcRect l="21664" r="19843"/>
          <a:stretch>
            <a:fillRect/>
          </a:stretch>
        </p:blipFill>
        <p:spPr>
          <a:xfrm>
            <a:off x="6804248" y="2708920"/>
            <a:ext cx="1944216" cy="24928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000"/>
                            </p:stCondLst>
                            <p:childTnLst>
                              <p:par>
                                <p:cTn id="7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0"/>
                            </p:stCondLst>
                            <p:childTnLst>
                              <p:par>
                                <p:cTn id="7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R0100690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/>
                </a:solidFill>
                <a:latin typeface="Comic Sans MS" pitchFamily="66" charset="0"/>
              </a:rPr>
              <a:t>СИНТАКСИС</a:t>
            </a:r>
            <a:r>
              <a:rPr lang="ru-RU" dirty="0" smtClean="0">
                <a:solidFill>
                  <a:schemeClr val="bg2"/>
                </a:solidFill>
              </a:rPr>
              <a:t/>
            </a:r>
            <a:br>
              <a:rPr lang="ru-RU" dirty="0" smtClean="0">
                <a:solidFill>
                  <a:schemeClr val="bg2"/>
                </a:solidFill>
              </a:rPr>
            </a:b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 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Синтаксис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- это наука о языке, которая рассматривает, как слово взаимодействует с другими словами в предложении. Бывают люди, которым не даются науки. Бывают люди не очень ловкие и сообразительные. Но это не означает, что они глупее других. У каждого человека свои достоинства. Кому-то прекрасно дается учеба. У кого-то отлично получается ручная работа. Кто-то превосходно чувствует людей и их настроение, умеет помочь и утешить. Кто-то мудр своей добротой. Никого не нужно считать глупее себя, ни над кем смеяться и ни о ком злословить. Мы прочитали на уроках внеклассного чтения много книг о добрых людях и добрых поступках.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Добрые дела люди должны стремиться совершать независимо от того, будет об этом кто-то знать или нет. Добрый человек-тот, кто помнит свои грехи и забывает свое добро, а злой - тот, кто помнит свое добро и забывает свои грехи.                                                                                          </a:t>
            </a: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Синтаксический 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разбор предложения.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Доброго человека дела славят. </a:t>
            </a:r>
            <a:br>
              <a:rPr lang="ru-RU" b="1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Грамматическая основа предложения - </a:t>
            </a:r>
            <a:r>
              <a:rPr lang="ru-RU" b="1" i="1" dirty="0">
                <a:solidFill>
                  <a:schemeClr val="bg1"/>
                </a:solidFill>
                <a:latin typeface="Comic Sans MS" pitchFamily="66" charset="0"/>
              </a:rPr>
              <a:t>дела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i="1" dirty="0">
                <a:solidFill>
                  <a:schemeClr val="bg1"/>
                </a:solidFill>
                <a:latin typeface="Comic Sans MS" pitchFamily="66" charset="0"/>
              </a:rPr>
              <a:t>славят</a:t>
            </a:r>
            <a:r>
              <a:rPr lang="ru-RU" i="1" dirty="0">
                <a:solidFill>
                  <a:schemeClr val="bg1"/>
                </a:solidFill>
                <a:latin typeface="Comic Sans MS" pitchFamily="66" charset="0"/>
              </a:rPr>
              <a:t>.</a:t>
            </a:r>
            <a:br>
              <a:rPr lang="ru-RU" i="1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Подлежащее выражено именем существительным. Сказуемое выражено глаголом. </a:t>
            </a:r>
            <a:br>
              <a:rPr lang="ru-RU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По цели высказывания предложение повествовательное.</a:t>
            </a:r>
            <a:br>
              <a:rPr lang="ru-RU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По интонации - невосклицательное. </a:t>
            </a:r>
            <a:br>
              <a:rPr lang="ru-RU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Распространенное. </a:t>
            </a:r>
            <a:br>
              <a:rPr lang="ru-RU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Неосложненное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. </a:t>
            </a:r>
            <a:br>
              <a:rPr lang="ru-RU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Словосочетания: человека (какого?) доброго, </a:t>
            </a:r>
            <a:br>
              <a:rPr lang="ru-RU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Славят (кого?) человека.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R0100690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/>
                </a:solidFill>
                <a:latin typeface="Comic Sans MS" pitchFamily="66" charset="0"/>
              </a:rPr>
              <a:t>ФРАЗЕОЛОГИЯ</a:t>
            </a:r>
            <a:r>
              <a:rPr lang="ru-RU" dirty="0" smtClean="0">
                <a:solidFill>
                  <a:schemeClr val="bg2"/>
                </a:solidFill>
              </a:rPr>
              <a:t/>
            </a:r>
            <a:br>
              <a:rPr lang="ru-RU" dirty="0" smtClean="0">
                <a:solidFill>
                  <a:schemeClr val="bg2"/>
                </a:solidFill>
              </a:rPr>
            </a:b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>
                <a:latin typeface="Comic Sans MS" pitchFamily="66" charset="0"/>
              </a:rPr>
              <a:t> </a:t>
            </a:r>
            <a:r>
              <a:rPr lang="ru-RU" sz="1400" b="1" dirty="0" smtClean="0">
                <a:solidFill>
                  <a:schemeClr val="bg1"/>
                </a:solidFill>
                <a:latin typeface="Comic Sans MS" pitchFamily="66" charset="0"/>
              </a:rPr>
              <a:t>Фразеологизм</a:t>
            </a:r>
            <a:r>
              <a:rPr lang="ru-RU" sz="1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Comic Sans MS" pitchFamily="66" charset="0"/>
              </a:rPr>
              <a:t>- особое сочетание слов. В отличие от свободного словосочетания у фразеологизма лексическое значение имеет не каждое слово в отдельности, а весь фразеологизм в целом. Поэтому в предложении фразеологизм является одним членом предложения. Мы говорили о том, что слово доброта является исконно русским словом. Доброжелательность всегда ценилась в русском народе, что и отразилось в пословицах и поговорках. Много их в приветствиях, пожеланиях при встрече и расставаниях. Теперь откроем «Словарь русской фразеологии» и посмотрим, какие фразеологизмы со словом добрый встречаются в нем.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Comic Sans MS" pitchFamily="66" charset="0"/>
              </a:rPr>
              <a:t>1. </a:t>
            </a:r>
            <a:r>
              <a:rPr lang="ru-RU" sz="1400" b="1" dirty="0">
                <a:solidFill>
                  <a:schemeClr val="bg1"/>
                </a:solidFill>
                <a:latin typeface="Comic Sans MS" pitchFamily="66" charset="0"/>
              </a:rPr>
              <a:t>В добрый путь. </a:t>
            </a:r>
            <a:r>
              <a:rPr lang="ru-RU" sz="1400" dirty="0">
                <a:solidFill>
                  <a:schemeClr val="bg1"/>
                </a:solidFill>
                <a:latin typeface="Comic Sans MS" pitchFamily="66" charset="0"/>
              </a:rPr>
              <a:t>а)</a:t>
            </a:r>
            <a:r>
              <a:rPr lang="ru-RU" sz="1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Comic Sans MS" pitchFamily="66" charset="0"/>
              </a:rPr>
              <a:t>доброе пожелание тому, кто уезжает.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Comic Sans MS" pitchFamily="66" charset="0"/>
              </a:rPr>
              <a:t>                                б) доброе пожелание при начинании нового дела.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Comic Sans MS" pitchFamily="66" charset="0"/>
              </a:rPr>
              <a:t>2</a:t>
            </a:r>
            <a:r>
              <a:rPr lang="ru-RU" sz="1400" b="1" dirty="0">
                <a:solidFill>
                  <a:schemeClr val="bg1"/>
                </a:solidFill>
                <a:latin typeface="Comic Sans MS" pitchFamily="66" charset="0"/>
              </a:rPr>
              <a:t>. В добрый час!</a:t>
            </a:r>
            <a:r>
              <a:rPr lang="ru-RU" sz="1400" dirty="0">
                <a:solidFill>
                  <a:schemeClr val="bg1"/>
                </a:solidFill>
                <a:latin typeface="Comic Sans MS" pitchFamily="66" charset="0"/>
              </a:rPr>
              <a:t> а) Пожелание удачи, благополучия в пути.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Comic Sans MS" pitchFamily="66" charset="0"/>
              </a:rPr>
              <a:t>                              б) Пожелание удачи, благополучия при начинании    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Comic Sans MS" pitchFamily="66" charset="0"/>
              </a:rPr>
              <a:t>	                          какого- либо дела.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Comic Sans MS" pitchFamily="66" charset="0"/>
              </a:rPr>
              <a:t> 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Comic Sans MS" pitchFamily="66" charset="0"/>
              </a:rPr>
              <a:t>З.</a:t>
            </a:r>
            <a:r>
              <a:rPr lang="ru-RU" sz="1400" b="1" dirty="0">
                <a:solidFill>
                  <a:schemeClr val="bg1"/>
                </a:solidFill>
                <a:latin typeface="Comic Sans MS" pitchFamily="66" charset="0"/>
              </a:rPr>
              <a:t>Добро пожаловать!</a:t>
            </a:r>
            <a:r>
              <a:rPr lang="ru-RU" sz="1400" dirty="0">
                <a:solidFill>
                  <a:schemeClr val="bg1"/>
                </a:solidFill>
                <a:latin typeface="Comic Sans MS" pitchFamily="66" charset="0"/>
              </a:rPr>
              <a:t> а) Вежливое приветствие, приглашение войти.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Comic Sans MS" pitchFamily="66" charset="0"/>
              </a:rPr>
              <a:t>Есть фразеологизмы, взятые из фольклора, например,  </a:t>
            </a:r>
          </a:p>
          <a:p>
            <a:pPr>
              <a:buNone/>
            </a:pPr>
            <a:r>
              <a:rPr lang="ru-RU" sz="1400" b="1" dirty="0">
                <a:solidFill>
                  <a:schemeClr val="bg1"/>
                </a:solidFill>
                <a:latin typeface="Comic Sans MS" pitchFamily="66" charset="0"/>
              </a:rPr>
              <a:t>добрый молодец - </a:t>
            </a:r>
            <a:r>
              <a:rPr lang="ru-RU" sz="1400" dirty="0">
                <a:solidFill>
                  <a:schemeClr val="bg1"/>
                </a:solidFill>
                <a:latin typeface="Comic Sans MS" pitchFamily="66" charset="0"/>
              </a:rPr>
              <a:t>молодой человек, отличающийся храбростью, удалью.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Comic Sans MS" pitchFamily="66" charset="0"/>
              </a:rPr>
              <a:t>Добрый - обладающий положительными качествами, достойный уважения.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Comic Sans MS" pitchFamily="66" charset="0"/>
              </a:rPr>
              <a:t>Другие фразеологизмы рождены в последнее время:</a:t>
            </a:r>
          </a:p>
          <a:p>
            <a:pPr>
              <a:buNone/>
            </a:pPr>
            <a:r>
              <a:rPr lang="ru-RU" sz="1400" b="1" dirty="0">
                <a:solidFill>
                  <a:schemeClr val="bg1"/>
                </a:solidFill>
                <a:latin typeface="Comic Sans MS" pitchFamily="66" charset="0"/>
              </a:rPr>
              <a:t>Дать добро </a:t>
            </a:r>
            <a:r>
              <a:rPr lang="ru-RU" sz="1400" dirty="0">
                <a:solidFill>
                  <a:schemeClr val="bg1"/>
                </a:solidFill>
                <a:latin typeface="Comic Sans MS" pitchFamily="66" charset="0"/>
              </a:rPr>
              <a:t>- дать согласие, разрешение, одобрить.</a:t>
            </a:r>
          </a:p>
          <a:p>
            <a:pPr>
              <a:buNone/>
            </a:pPr>
            <a:r>
              <a:rPr lang="ru-RU" sz="1400" b="1" dirty="0">
                <a:solidFill>
                  <a:schemeClr val="bg1"/>
                </a:solidFill>
                <a:latin typeface="Comic Sans MS" pitchFamily="66" charset="0"/>
              </a:rPr>
              <a:t>Получить добро </a:t>
            </a:r>
            <a:r>
              <a:rPr lang="ru-RU" sz="1400" dirty="0">
                <a:solidFill>
                  <a:schemeClr val="bg1"/>
                </a:solidFill>
                <a:latin typeface="Comic Sans MS" pitchFamily="66" charset="0"/>
              </a:rPr>
              <a:t>- получить разрешение, согласие на что-либо.</a:t>
            </a:r>
          </a:p>
          <a:p>
            <a:endParaRPr lang="ru-RU" sz="1400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ru-RU" sz="1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R0100690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49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002060"/>
                </a:solidFill>
                <a:latin typeface="Comic Sans MS" pitchFamily="66" charset="0"/>
              </a:rPr>
              <a:t>Содержание: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I</a:t>
            </a:r>
            <a:r>
              <a:rPr lang="ru-RU" b="1" dirty="0" smtClean="0">
                <a:solidFill>
                  <a:srgbClr val="0000FF"/>
                </a:solidFill>
              </a:rPr>
              <a:t>.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b="1" u="sng" dirty="0" smtClean="0">
                <a:hlinkClick r:id=""/>
              </a:rPr>
              <a:t>ВСТУПЛЕНИЕ</a:t>
            </a:r>
            <a:r>
              <a:rPr lang="ru-RU" b="1" dirty="0">
                <a:hlinkClick r:id=""/>
              </a:rPr>
              <a:t>	</a:t>
            </a:r>
            <a:r>
              <a:rPr lang="ru-RU" b="1" dirty="0" smtClean="0">
                <a:hlinkClick r:id=""/>
              </a:rPr>
              <a:t>3</a:t>
            </a:r>
            <a:endParaRPr lang="ru-RU" dirty="0"/>
          </a:p>
          <a:p>
            <a:pPr>
              <a:buNone/>
            </a:pPr>
            <a:r>
              <a:rPr lang="en-US" b="1" u="sng" dirty="0" smtClean="0">
                <a:solidFill>
                  <a:srgbClr val="0000FF"/>
                </a:solidFill>
              </a:rPr>
              <a:t>II</a:t>
            </a:r>
            <a:r>
              <a:rPr lang="ru-RU" b="1" u="sng" dirty="0">
                <a:solidFill>
                  <a:srgbClr val="0000FF"/>
                </a:solidFill>
              </a:rPr>
              <a:t>. </a:t>
            </a:r>
            <a:r>
              <a:rPr lang="ru-RU" b="1" u="sng" dirty="0">
                <a:hlinkClick r:id=""/>
              </a:rPr>
              <a:t>«Почувствуйте вкус слова «доброта!»</a:t>
            </a:r>
            <a:r>
              <a:rPr lang="ru-RU" b="1" dirty="0">
                <a:hlinkClick r:id=""/>
              </a:rPr>
              <a:t>	</a:t>
            </a:r>
            <a:r>
              <a:rPr lang="ru-RU" b="1" dirty="0" smtClean="0">
                <a:hlinkClick r:id=""/>
              </a:rPr>
              <a:t>4</a:t>
            </a:r>
            <a:endParaRPr lang="ru-RU" b="1" dirty="0" smtClean="0"/>
          </a:p>
          <a:p>
            <a:pPr>
              <a:buNone/>
            </a:pPr>
            <a:r>
              <a:rPr lang="kk-KZ" b="1" u="sng" dirty="0" smtClean="0">
                <a:solidFill>
                  <a:srgbClr val="0000FF"/>
                </a:solidFill>
              </a:rPr>
              <a:t>Аннотация</a:t>
            </a:r>
            <a:endParaRPr lang="ru-RU" u="sng" dirty="0" smtClean="0">
              <a:solidFill>
                <a:srgbClr val="0000FF"/>
              </a:solidFill>
            </a:endParaRPr>
          </a:p>
          <a:p>
            <a:pPr lvl="1">
              <a:buNone/>
            </a:pPr>
            <a:r>
              <a:rPr lang="ru-RU" u="sng" dirty="0" smtClean="0">
                <a:solidFill>
                  <a:srgbClr val="0000FF"/>
                </a:solidFill>
              </a:rPr>
              <a:t>1</a:t>
            </a:r>
            <a:r>
              <a:rPr lang="ru-RU" u="sng" dirty="0">
                <a:solidFill>
                  <a:srgbClr val="0000FF"/>
                </a:solidFill>
              </a:rPr>
              <a:t>. </a:t>
            </a:r>
            <a:r>
              <a:rPr lang="ru-RU" u="sng" dirty="0">
                <a:solidFill>
                  <a:srgbClr val="0000FF"/>
                </a:solidFill>
                <a:hlinkClick r:id=""/>
              </a:rPr>
              <a:t>ЛЕКСИКА</a:t>
            </a:r>
            <a:r>
              <a:rPr lang="ru-RU" dirty="0">
                <a:solidFill>
                  <a:srgbClr val="0000FF"/>
                </a:solidFill>
                <a:hlinkClick r:id=""/>
              </a:rPr>
              <a:t>	4</a:t>
            </a:r>
            <a:endParaRPr lang="ru-RU" i="1" dirty="0">
              <a:solidFill>
                <a:srgbClr val="0000FF"/>
              </a:solidFill>
            </a:endParaRPr>
          </a:p>
          <a:p>
            <a:pPr lvl="1">
              <a:buNone/>
            </a:pPr>
            <a:r>
              <a:rPr lang="ru-RU" u="sng" dirty="0">
                <a:solidFill>
                  <a:srgbClr val="0000FF"/>
                </a:solidFill>
              </a:rPr>
              <a:t>2. </a:t>
            </a:r>
            <a:r>
              <a:rPr lang="ru-RU" u="sng" dirty="0">
                <a:solidFill>
                  <a:srgbClr val="0000FF"/>
                </a:solidFill>
                <a:hlinkClick r:id=""/>
              </a:rPr>
              <a:t>СЛОВООБРАЗОВАНИЕ</a:t>
            </a:r>
            <a:r>
              <a:rPr lang="ru-RU" dirty="0">
                <a:solidFill>
                  <a:srgbClr val="0000FF"/>
                </a:solidFill>
                <a:hlinkClick r:id=""/>
              </a:rPr>
              <a:t>	4</a:t>
            </a:r>
            <a:endParaRPr lang="ru-RU" i="1" dirty="0">
              <a:solidFill>
                <a:srgbClr val="0000FF"/>
              </a:solidFill>
            </a:endParaRPr>
          </a:p>
          <a:p>
            <a:pPr lvl="1">
              <a:buNone/>
            </a:pPr>
            <a:r>
              <a:rPr lang="ru-RU" u="sng" dirty="0">
                <a:solidFill>
                  <a:srgbClr val="0000FF"/>
                </a:solidFill>
              </a:rPr>
              <a:t>3. </a:t>
            </a:r>
            <a:r>
              <a:rPr lang="ru-RU" u="sng" dirty="0">
                <a:solidFill>
                  <a:srgbClr val="0000FF"/>
                </a:solidFill>
                <a:hlinkClick r:id=""/>
              </a:rPr>
              <a:t>ФОНЕТИКА</a:t>
            </a:r>
            <a:r>
              <a:rPr lang="ru-RU" dirty="0">
                <a:solidFill>
                  <a:srgbClr val="0000FF"/>
                </a:solidFill>
                <a:hlinkClick r:id=""/>
              </a:rPr>
              <a:t>	5</a:t>
            </a:r>
            <a:endParaRPr lang="ru-RU" i="1" dirty="0">
              <a:solidFill>
                <a:srgbClr val="0000FF"/>
              </a:solidFill>
            </a:endParaRPr>
          </a:p>
          <a:p>
            <a:pPr lvl="1">
              <a:buNone/>
            </a:pPr>
            <a:r>
              <a:rPr lang="ru-RU" u="sng" dirty="0">
                <a:solidFill>
                  <a:srgbClr val="0000FF"/>
                </a:solidFill>
              </a:rPr>
              <a:t>4. </a:t>
            </a:r>
            <a:r>
              <a:rPr lang="ru-RU" u="sng" dirty="0">
                <a:solidFill>
                  <a:srgbClr val="0000FF"/>
                </a:solidFill>
                <a:hlinkClick r:id=""/>
              </a:rPr>
              <a:t>ОРФОГРАФИЯ</a:t>
            </a:r>
            <a:r>
              <a:rPr lang="ru-RU" dirty="0">
                <a:solidFill>
                  <a:srgbClr val="0000FF"/>
                </a:solidFill>
                <a:hlinkClick r:id=""/>
              </a:rPr>
              <a:t>	5</a:t>
            </a:r>
            <a:endParaRPr lang="ru-RU" i="1" dirty="0">
              <a:solidFill>
                <a:srgbClr val="0000FF"/>
              </a:solidFill>
            </a:endParaRPr>
          </a:p>
          <a:p>
            <a:pPr lvl="1">
              <a:buNone/>
            </a:pPr>
            <a:r>
              <a:rPr lang="ru-RU" u="sng" dirty="0">
                <a:solidFill>
                  <a:srgbClr val="0000FF"/>
                </a:solidFill>
              </a:rPr>
              <a:t>5. </a:t>
            </a:r>
            <a:r>
              <a:rPr lang="ru-RU" u="sng" dirty="0">
                <a:solidFill>
                  <a:srgbClr val="0000FF"/>
                </a:solidFill>
                <a:hlinkClick r:id=""/>
              </a:rPr>
              <a:t>МОРФОЛОГИЯ</a:t>
            </a:r>
            <a:r>
              <a:rPr lang="ru-RU" dirty="0">
                <a:solidFill>
                  <a:srgbClr val="0000FF"/>
                </a:solidFill>
                <a:hlinkClick r:id=""/>
              </a:rPr>
              <a:t>	5</a:t>
            </a:r>
            <a:endParaRPr lang="ru-RU" i="1" dirty="0">
              <a:solidFill>
                <a:srgbClr val="0000FF"/>
              </a:solidFill>
            </a:endParaRPr>
          </a:p>
          <a:p>
            <a:pPr lvl="1">
              <a:buNone/>
            </a:pPr>
            <a:r>
              <a:rPr lang="ru-RU" u="sng" dirty="0">
                <a:solidFill>
                  <a:srgbClr val="0000FF"/>
                </a:solidFill>
              </a:rPr>
              <a:t>6. </a:t>
            </a:r>
            <a:r>
              <a:rPr lang="ru-RU" u="sng" dirty="0">
                <a:solidFill>
                  <a:srgbClr val="0000FF"/>
                </a:solidFill>
                <a:hlinkClick r:id=""/>
              </a:rPr>
              <a:t>СИНТАКСИС</a:t>
            </a:r>
            <a:r>
              <a:rPr lang="ru-RU" dirty="0">
                <a:solidFill>
                  <a:srgbClr val="0000FF"/>
                </a:solidFill>
                <a:hlinkClick r:id=""/>
              </a:rPr>
              <a:t>	6</a:t>
            </a:r>
            <a:endParaRPr lang="ru-RU" i="1" dirty="0">
              <a:solidFill>
                <a:srgbClr val="0000FF"/>
              </a:solidFill>
            </a:endParaRPr>
          </a:p>
          <a:p>
            <a:pPr lvl="1">
              <a:buNone/>
            </a:pPr>
            <a:r>
              <a:rPr lang="ru-RU" u="sng" dirty="0">
                <a:solidFill>
                  <a:srgbClr val="0000FF"/>
                </a:solidFill>
              </a:rPr>
              <a:t>7. </a:t>
            </a:r>
            <a:r>
              <a:rPr lang="ru-RU" u="sng" dirty="0">
                <a:solidFill>
                  <a:srgbClr val="0000FF"/>
                </a:solidFill>
                <a:hlinkClick r:id=""/>
              </a:rPr>
              <a:t>ФРАЗЕОЛОГИЯ</a:t>
            </a:r>
            <a:r>
              <a:rPr lang="ru-RU" dirty="0">
                <a:solidFill>
                  <a:srgbClr val="0000FF"/>
                </a:solidFill>
                <a:hlinkClick r:id=""/>
              </a:rPr>
              <a:t>	7</a:t>
            </a:r>
            <a:endParaRPr lang="ru-RU" i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b="1" u="sng" dirty="0">
                <a:solidFill>
                  <a:srgbClr val="0000FF"/>
                </a:solidFill>
              </a:rPr>
              <a:t>III</a:t>
            </a:r>
            <a:r>
              <a:rPr lang="ru-RU" b="1" u="sng" dirty="0">
                <a:solidFill>
                  <a:srgbClr val="0000FF"/>
                </a:solidFill>
              </a:rPr>
              <a:t>. </a:t>
            </a:r>
            <a:r>
              <a:rPr lang="ru-RU" b="1" u="sng" dirty="0">
                <a:solidFill>
                  <a:srgbClr val="0000FF"/>
                </a:solidFill>
                <a:hlinkClick r:id=""/>
              </a:rPr>
              <a:t>ЗАКЛЮЧЕНИЕ</a:t>
            </a:r>
            <a:r>
              <a:rPr lang="ru-RU" b="1" dirty="0">
                <a:solidFill>
                  <a:srgbClr val="0000FF"/>
                </a:solidFill>
                <a:hlinkClick r:id=""/>
              </a:rPr>
              <a:t>	</a:t>
            </a:r>
            <a:r>
              <a:rPr lang="ru-RU" b="1" dirty="0">
                <a:solidFill>
                  <a:srgbClr val="0000FF"/>
                </a:solidFill>
              </a:rPr>
              <a:t>8</a:t>
            </a:r>
            <a:endParaRPr lang="ru-RU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b="1" u="sng" dirty="0">
                <a:solidFill>
                  <a:srgbClr val="0000FF"/>
                </a:solidFill>
              </a:rPr>
              <a:t>IV</a:t>
            </a:r>
            <a:r>
              <a:rPr lang="ru-RU" b="1" u="sng" dirty="0">
                <a:solidFill>
                  <a:srgbClr val="0000FF"/>
                </a:solidFill>
              </a:rPr>
              <a:t>. </a:t>
            </a:r>
            <a:r>
              <a:rPr lang="ru-RU" b="1" u="sng" dirty="0">
                <a:solidFill>
                  <a:srgbClr val="0000FF"/>
                </a:solidFill>
                <a:hlinkClick r:id=""/>
              </a:rPr>
              <a:t>ПРИЛОЖЕНИЕ</a:t>
            </a:r>
            <a:r>
              <a:rPr lang="ru-RU" b="1" dirty="0">
                <a:solidFill>
                  <a:srgbClr val="0000FF"/>
                </a:solidFill>
                <a:hlinkClick r:id=""/>
              </a:rPr>
              <a:t>	9</a:t>
            </a:r>
            <a:r>
              <a:rPr lang="ru-RU" dirty="0">
                <a:solidFill>
                  <a:srgbClr val="0000FF"/>
                </a:solidFill>
              </a:rPr>
              <a:t>-</a:t>
            </a:r>
            <a:r>
              <a:rPr lang="ru-RU" b="1" dirty="0">
                <a:solidFill>
                  <a:srgbClr val="0000FF"/>
                </a:solidFill>
              </a:rPr>
              <a:t>11</a:t>
            </a:r>
            <a:endParaRPr lang="ru-RU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b="1" u="sng" dirty="0">
                <a:solidFill>
                  <a:srgbClr val="0000FF"/>
                </a:solidFill>
              </a:rPr>
              <a:t>V</a:t>
            </a:r>
            <a:r>
              <a:rPr lang="ru-RU" b="1" u="sng" dirty="0">
                <a:solidFill>
                  <a:srgbClr val="0000FF"/>
                </a:solidFill>
              </a:rPr>
              <a:t>. </a:t>
            </a:r>
            <a:r>
              <a:rPr lang="ru-RU" b="1" u="sng" dirty="0" smtClean="0">
                <a:solidFill>
                  <a:srgbClr val="0000FF"/>
                </a:solidFill>
                <a:hlinkClick r:id=""/>
              </a:rPr>
              <a:t>СПИСОК ИСПОЛЬЗОВАННОЙ </a:t>
            </a:r>
            <a:r>
              <a:rPr lang="ru-RU" b="1" u="sng" dirty="0">
                <a:solidFill>
                  <a:srgbClr val="0000FF"/>
                </a:solidFill>
                <a:hlinkClick r:id=""/>
              </a:rPr>
              <a:t>ЛИТЕРАТУРЫ</a:t>
            </a:r>
            <a:r>
              <a:rPr lang="ru-RU" b="1" dirty="0">
                <a:solidFill>
                  <a:srgbClr val="0000FF"/>
                </a:solidFill>
                <a:hlinkClick r:id=""/>
              </a:rPr>
              <a:t>	12</a:t>
            </a:r>
            <a:endParaRPr lang="ru-RU" dirty="0">
              <a:solidFill>
                <a:srgbClr val="0000FF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R0100690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/>
                </a:solidFill>
                <a:latin typeface="Comic Sans MS" pitchFamily="66" charset="0"/>
              </a:rPr>
              <a:t>ЗАКЛЮЧЕНИЕ</a:t>
            </a:r>
            <a:br>
              <a:rPr lang="ru-RU" b="1" dirty="0" smtClean="0">
                <a:solidFill>
                  <a:schemeClr val="bg2"/>
                </a:solidFill>
                <a:latin typeface="Comic Sans MS" pitchFamily="66" charset="0"/>
              </a:rPr>
            </a:br>
            <a:endParaRPr lang="ru-RU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/>
              <a:t> </a:t>
            </a:r>
            <a:r>
              <a:rPr lang="ru-RU" sz="2900" dirty="0" smtClean="0">
                <a:solidFill>
                  <a:schemeClr val="bg1"/>
                </a:solidFill>
                <a:latin typeface="Comic Sans MS" pitchFamily="66" charset="0"/>
              </a:rPr>
              <a:t>Итак</a:t>
            </a:r>
            <a:r>
              <a:rPr lang="ru-RU" sz="2900" dirty="0">
                <a:solidFill>
                  <a:schemeClr val="bg1"/>
                </a:solidFill>
                <a:latin typeface="Comic Sans MS" pitchFamily="66" charset="0"/>
              </a:rPr>
              <a:t>, мы рассказали о доброте и узнали много нового. Рассмотрели восемь разделов науки о русском языке для изучения слова доброта. Теперь мы знаем, что доброта - это очень красивое слово, светлое и нужное человеку чувство. Добрый человек всегда поступает справедливо, честно, он желает всем только добра. Доброта приносит радость окружающим людям. Она как лекарство вылечивает от многих болезней. Люди стремятся к добру и ненавидят зло.</a:t>
            </a:r>
          </a:p>
          <a:p>
            <a:pPr>
              <a:buNone/>
            </a:pPr>
            <a:r>
              <a:rPr lang="ru-RU" sz="2900" dirty="0">
                <a:solidFill>
                  <a:schemeClr val="bg1"/>
                </a:solidFill>
                <a:latin typeface="Comic Sans MS" pitchFamily="66" charset="0"/>
              </a:rPr>
              <a:t>Мы поняли, что надо быть добрыми ко всему окружающему. На все хорошее, что для нас делается людьми, нужно тоже отвечать добром.</a:t>
            </a:r>
          </a:p>
          <a:p>
            <a:pPr>
              <a:buNone/>
            </a:pPr>
            <a:r>
              <a:rPr lang="ru-RU" sz="2900" dirty="0">
                <a:solidFill>
                  <a:schemeClr val="bg1"/>
                </a:solidFill>
                <a:latin typeface="Comic Sans MS" pitchFamily="66" charset="0"/>
              </a:rPr>
              <a:t>Нам хотелось бы, чтобы как можно больше людей были добрыми, желали друг другу только добра и радовались чужим успехам.</a:t>
            </a:r>
          </a:p>
          <a:p>
            <a:endParaRPr lang="ru-RU" sz="29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TR0100690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/>
                </a:solidFill>
                <a:latin typeface="Comic Sans MS" pitchFamily="66" charset="0"/>
              </a:rPr>
              <a:t>ПРИЛОЖЕНИЕ</a:t>
            </a:r>
            <a:br>
              <a:rPr lang="ru-RU" b="1" dirty="0" smtClean="0">
                <a:solidFill>
                  <a:schemeClr val="bg2"/>
                </a:solidFill>
                <a:latin typeface="Comic Sans MS" pitchFamily="66" charset="0"/>
              </a:rPr>
            </a:br>
            <a:endParaRPr lang="ru-RU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Высказывания 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о доброте: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1. Будь добрым с тем, кто от тебя зависит.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2. Доброта - язык, на котором немые могут говорить, а некоторые глухие не могут говорить.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З. Доброта лучше красоты.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4. Кто слишком долго думает о том, чтобы делать добро, тому нет времени быть добрым. 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5. Когда мы счастливы, мы всегда добры, но когда мы добры, мы не всегда счастливы.</a:t>
            </a:r>
          </a:p>
          <a:p>
            <a:endParaRPr lang="ru-RU" dirty="0"/>
          </a:p>
        </p:txBody>
      </p:sp>
      <p:pic>
        <p:nvPicPr>
          <p:cNvPr id="7" name="Рисунок 6" descr="94947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9" y="0"/>
            <a:ext cx="1979712" cy="2067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R0100690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2"/>
                </a:solidFill>
                <a:latin typeface="Comic Sans MS" pitchFamily="66" charset="0"/>
              </a:rPr>
              <a:t>Пословицы и поговорки о доброте:</a:t>
            </a:r>
            <a:r>
              <a:rPr lang="ru-RU" dirty="0" smtClean="0">
                <a:solidFill>
                  <a:schemeClr val="bg2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bg2"/>
                </a:solidFill>
                <a:latin typeface="Comic Sans MS" pitchFamily="66" charset="0"/>
              </a:rPr>
            </a:br>
            <a:endParaRPr lang="ru-RU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latin typeface="Comic Sans MS" pitchFamily="66" charset="0"/>
              </a:rPr>
              <a:t>1.Добра </a:t>
            </a:r>
            <a:r>
              <a:rPr lang="ru-RU" sz="1800" dirty="0">
                <a:solidFill>
                  <a:schemeClr val="bg1"/>
                </a:solidFill>
                <a:latin typeface="Comic Sans MS" pitchFamily="66" charset="0"/>
              </a:rPr>
              <a:t>желаешь - добро и делай.</a:t>
            </a:r>
          </a:p>
          <a:p>
            <a:pPr>
              <a:buNone/>
            </a:pPr>
            <a:r>
              <a:rPr lang="ru-RU" sz="1800" dirty="0">
                <a:solidFill>
                  <a:schemeClr val="bg1"/>
                </a:solidFill>
                <a:latin typeface="Comic Sans MS" pitchFamily="66" charset="0"/>
              </a:rPr>
              <a:t>2.Добрая жена да вкусные щи - другого добра не ищи.</a:t>
            </a:r>
          </a:p>
          <a:p>
            <a:pPr>
              <a:buNone/>
            </a:pPr>
            <a:r>
              <a:rPr lang="ru-RU" sz="1800" dirty="0">
                <a:solidFill>
                  <a:schemeClr val="bg1"/>
                </a:solidFill>
                <a:latin typeface="Comic Sans MS" pitchFamily="66" charset="0"/>
              </a:rPr>
              <a:t>З. Добрая слава лежит, а худая бежит.</a:t>
            </a:r>
          </a:p>
          <a:p>
            <a:pPr>
              <a:buNone/>
            </a:pPr>
            <a:r>
              <a:rPr lang="ru-RU" sz="1800" dirty="0">
                <a:solidFill>
                  <a:schemeClr val="bg1"/>
                </a:solidFill>
                <a:latin typeface="Comic Sans MS" pitchFamily="66" charset="0"/>
              </a:rPr>
              <a:t>4. Добрая ссора лучше худого согласия.</a:t>
            </a:r>
          </a:p>
          <a:p>
            <a:pPr>
              <a:buNone/>
            </a:pPr>
            <a:r>
              <a:rPr lang="ru-RU" sz="1800" dirty="0">
                <a:solidFill>
                  <a:schemeClr val="bg1"/>
                </a:solidFill>
                <a:latin typeface="Comic Sans MS" pitchFamily="66" charset="0"/>
              </a:rPr>
              <a:t>5. Добро наживай, а худо изживай.</a:t>
            </a:r>
          </a:p>
          <a:p>
            <a:pPr>
              <a:buNone/>
            </a:pPr>
            <a:r>
              <a:rPr lang="ru-RU" sz="1800" dirty="0">
                <a:solidFill>
                  <a:schemeClr val="bg1"/>
                </a:solidFill>
                <a:latin typeface="Comic Sans MS" pitchFamily="66" charset="0"/>
              </a:rPr>
              <a:t>6. Добро не лихо - ходит тихо.</a:t>
            </a:r>
          </a:p>
          <a:p>
            <a:pPr>
              <a:buNone/>
            </a:pPr>
            <a:r>
              <a:rPr lang="ru-RU" sz="1800" dirty="0">
                <a:solidFill>
                  <a:schemeClr val="bg1"/>
                </a:solidFill>
                <a:latin typeface="Comic Sans MS" pitchFamily="66" charset="0"/>
              </a:rPr>
              <a:t>7. Добро помни, а зло забывай.</a:t>
            </a:r>
          </a:p>
          <a:p>
            <a:pPr>
              <a:buNone/>
            </a:pPr>
            <a:r>
              <a:rPr lang="ru-RU" sz="1800" dirty="0">
                <a:solidFill>
                  <a:schemeClr val="bg1"/>
                </a:solidFill>
                <a:latin typeface="Comic Sans MS" pitchFamily="66" charset="0"/>
              </a:rPr>
              <a:t>8. Доброе дело само себя хвалит.</a:t>
            </a:r>
          </a:p>
          <a:p>
            <a:pPr>
              <a:buNone/>
            </a:pPr>
            <a:r>
              <a:rPr lang="ru-RU" sz="1800" dirty="0">
                <a:solidFill>
                  <a:schemeClr val="bg1"/>
                </a:solidFill>
                <a:latin typeface="Comic Sans MS" pitchFamily="66" charset="0"/>
              </a:rPr>
              <a:t>9. Доброе начало - половина дела.</a:t>
            </a:r>
          </a:p>
          <a:p>
            <a:pPr>
              <a:buNone/>
            </a:pPr>
            <a:r>
              <a:rPr lang="ru-RU" sz="1800" dirty="0">
                <a:solidFill>
                  <a:schemeClr val="bg1"/>
                </a:solidFill>
                <a:latin typeface="Comic Sans MS" pitchFamily="66" charset="0"/>
              </a:rPr>
              <a:t>10. Доброе слово и кошке приятно.</a:t>
            </a:r>
          </a:p>
          <a:p>
            <a:pPr>
              <a:buNone/>
            </a:pPr>
            <a:r>
              <a:rPr lang="ru-RU" sz="1800" dirty="0">
                <a:solidFill>
                  <a:schemeClr val="bg1"/>
                </a:solidFill>
                <a:latin typeface="Comic Sans MS" pitchFamily="66" charset="0"/>
              </a:rPr>
              <a:t>11. Доброе слово - это доброе дело.</a:t>
            </a:r>
          </a:p>
          <a:p>
            <a:pPr>
              <a:buNone/>
            </a:pPr>
            <a:r>
              <a:rPr lang="ru-RU" sz="1800" dirty="0">
                <a:solidFill>
                  <a:schemeClr val="bg1"/>
                </a:solidFill>
                <a:latin typeface="Comic Sans MS" pitchFamily="66" charset="0"/>
              </a:rPr>
              <a:t>12. Доброта без разума пуста.</a:t>
            </a:r>
          </a:p>
          <a:p>
            <a:pPr>
              <a:buNone/>
            </a:pPr>
            <a:r>
              <a:rPr lang="ru-RU" sz="1800" dirty="0">
                <a:solidFill>
                  <a:schemeClr val="bg1"/>
                </a:solidFill>
                <a:latin typeface="Comic Sans MS" pitchFamily="66" charset="0"/>
              </a:rPr>
              <a:t>13. Доброе слово лучше сладкого пирога.</a:t>
            </a:r>
          </a:p>
          <a:p>
            <a:pPr>
              <a:buNone/>
            </a:pPr>
            <a:r>
              <a:rPr lang="ru-RU" sz="1800" dirty="0">
                <a:solidFill>
                  <a:schemeClr val="bg1"/>
                </a:solidFill>
                <a:latin typeface="Comic Sans MS" pitchFamily="66" charset="0"/>
              </a:rPr>
              <a:t>14. Добрый друг лучше ста родственников.</a:t>
            </a:r>
          </a:p>
          <a:p>
            <a:pPr>
              <a:buNone/>
            </a:pPr>
            <a:r>
              <a:rPr lang="ru-RU" sz="1800" dirty="0">
                <a:solidFill>
                  <a:schemeClr val="bg1"/>
                </a:solidFill>
                <a:latin typeface="Comic Sans MS" pitchFamily="66" charset="0"/>
              </a:rPr>
              <a:t>15. Добрый конец - всему делу венец</a:t>
            </a:r>
            <a:r>
              <a:rPr lang="ru-RU" sz="1800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ru-RU" sz="1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70784484_1297894180_1776721000a1f3adcb326b2992e6aa73f75fa821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988840"/>
            <a:ext cx="377991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R0100690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latin typeface="Comic Sans MS" pitchFamily="66" charset="0"/>
              </a:rPr>
              <a:t>16. Добрый конь - не без седока, а добрый человек - не без друга.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latin typeface="Comic Sans MS" pitchFamily="66" charset="0"/>
              </a:rPr>
              <a:t>17. Добрый портной с запасом кроит.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latin typeface="Comic Sans MS" pitchFamily="66" charset="0"/>
              </a:rPr>
              <a:t>18. Добрый совет ко времени хорош.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latin typeface="Comic Sans MS" pitchFamily="66" charset="0"/>
              </a:rPr>
              <a:t>19. Добрый сын - отцу радость, а худой - печаль.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latin typeface="Comic Sans MS" pitchFamily="66" charset="0"/>
              </a:rPr>
              <a:t>20. Добрый хозяин-господин деньгам, а плохой - слуга.</a:t>
            </a:r>
          </a:p>
          <a:p>
            <a:pPr>
              <a:buNone/>
            </a:pPr>
            <a:endParaRPr lang="ru-RU" sz="1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latin typeface="Comic Sans MS" pitchFamily="66" charset="0"/>
              </a:rPr>
              <a:t>21. Добрым быть - добрым слыть.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latin typeface="Comic Sans MS" pitchFamily="66" charset="0"/>
              </a:rPr>
              <a:t>22. Торопись на доброе дело, а худое само поспеет.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latin typeface="Comic Sans MS" pitchFamily="66" charset="0"/>
              </a:rPr>
              <a:t>23. Добро и во сне хорошо.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latin typeface="Comic Sans MS" pitchFamily="66" charset="0"/>
              </a:rPr>
              <a:t>24. Злой не верит, что есть добрые люди.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latin typeface="Comic Sans MS" pitchFamily="66" charset="0"/>
              </a:rPr>
              <a:t>25. Доброму - добрая память.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latin typeface="Comic Sans MS" pitchFamily="66" charset="0"/>
              </a:rPr>
              <a:t>26. На свете не без добрых людей.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latin typeface="Comic Sans MS" pitchFamily="66" charset="0"/>
              </a:rPr>
              <a:t>27. Доброе дело и в воде не тонет.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latin typeface="Comic Sans MS" pitchFamily="66" charset="0"/>
              </a:rPr>
              <a:t>28. Добрый скорее дело сделает, чем сердитый.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latin typeface="Comic Sans MS" pitchFamily="66" charset="0"/>
              </a:rPr>
              <a:t>29. Доброму и сухарь на здоровье, а злому и мясное не впрок.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latin typeface="Comic Sans MS" pitchFamily="66" charset="0"/>
              </a:rPr>
              <a:t>30. Добрый портной с запасом кроит.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latin typeface="Comic Sans MS" pitchFamily="66" charset="0"/>
              </a:rPr>
              <a:t>31 .Худой мир лучше доброй ссоры.</a:t>
            </a:r>
          </a:p>
          <a:p>
            <a:endParaRPr lang="ru-RU" sz="1800" dirty="0" smtClean="0">
              <a:solidFill>
                <a:schemeClr val="bg1"/>
              </a:solidFill>
            </a:endParaRPr>
          </a:p>
          <a:p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0_58c13_93076bfe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4961" y="2708920"/>
            <a:ext cx="2469039" cy="2266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>
                <a:solidFill>
                  <a:schemeClr val="bg2"/>
                </a:solidFill>
                <a:latin typeface="Comic Sans MS" pitchFamily="66" charset="0"/>
              </a:rPr>
              <a:t>Примеры из художественных произведений:</a:t>
            </a:r>
            <a:endParaRPr lang="ru-RU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kk-KZ" b="1" dirty="0" smtClean="0">
                <a:solidFill>
                  <a:schemeClr val="bg1"/>
                </a:solidFill>
              </a:rPr>
              <a:t>“В самом человеке есть надежный путеводитель, позволяющий ему безошибочно отличать должное от непозволительного,добро от зла”. </a:t>
            </a:r>
          </a:p>
          <a:p>
            <a:pPr algn="r">
              <a:buNone/>
            </a:pPr>
            <a:r>
              <a:rPr lang="kk-KZ" b="1" dirty="0" smtClean="0">
                <a:solidFill>
                  <a:schemeClr val="bg1"/>
                </a:solidFill>
              </a:rPr>
              <a:t>(О.Г. Дробницкий)</a:t>
            </a:r>
          </a:p>
          <a:p>
            <a:pPr algn="ctr">
              <a:buNone/>
            </a:pPr>
            <a:r>
              <a:rPr lang="kk-KZ" b="1" dirty="0" smtClean="0">
                <a:solidFill>
                  <a:schemeClr val="bg1"/>
                </a:solidFill>
              </a:rPr>
              <a:t>“Смотри на солнце – оно вечно молодо и ярко светит всюду,куда проникают его лучи,и для него нет ни добра,ни зла...”</a:t>
            </a:r>
          </a:p>
          <a:p>
            <a:pPr>
              <a:buNone/>
            </a:pPr>
            <a:r>
              <a:rPr lang="kk-KZ" b="1" dirty="0" smtClean="0">
                <a:solidFill>
                  <a:schemeClr val="bg1"/>
                </a:solidFill>
              </a:rPr>
              <a:t>							(М.Горький)</a:t>
            </a:r>
          </a:p>
          <a:p>
            <a:pPr algn="ctr">
              <a:buNone/>
            </a:pPr>
            <a:r>
              <a:rPr lang="kk-KZ" b="1" dirty="0" smtClean="0">
                <a:solidFill>
                  <a:schemeClr val="bg1"/>
                </a:solidFill>
              </a:rPr>
              <a:t>“Реальная действительность никогда идеальной не бывает,в ней всегда наряду с добром существует зло” </a:t>
            </a:r>
          </a:p>
          <a:p>
            <a:pPr lvl="1">
              <a:buNone/>
            </a:pPr>
            <a:r>
              <a:rPr lang="kk-KZ" b="1" dirty="0" smtClean="0">
                <a:solidFill>
                  <a:schemeClr val="bg1"/>
                </a:solidFill>
              </a:rPr>
              <a:t>							(О.Г.Дробницкий)</a:t>
            </a:r>
          </a:p>
          <a:p>
            <a:pPr algn="ctr">
              <a:buNone/>
            </a:pPr>
            <a:r>
              <a:rPr lang="kk-KZ" b="1" dirty="0" smtClean="0">
                <a:solidFill>
                  <a:schemeClr val="bg1"/>
                </a:solidFill>
              </a:rPr>
              <a:t>“Пускай беда нам тяжела,</a:t>
            </a:r>
          </a:p>
          <a:p>
            <a:pPr algn="ctr">
              <a:buNone/>
            </a:pPr>
            <a:r>
              <a:rPr lang="kk-KZ" b="1" dirty="0" smtClean="0">
                <a:solidFill>
                  <a:schemeClr val="bg1"/>
                </a:solidFill>
              </a:rPr>
              <a:t>Но в ней ты узнаешь,</a:t>
            </a:r>
          </a:p>
          <a:p>
            <a:pPr algn="ctr">
              <a:buNone/>
            </a:pPr>
            <a:r>
              <a:rPr lang="kk-KZ" b="1" dirty="0" smtClean="0">
                <a:solidFill>
                  <a:schemeClr val="bg1"/>
                </a:solidFill>
              </a:rPr>
              <a:t>Как отличить добро от зла,</a:t>
            </a:r>
          </a:p>
          <a:p>
            <a:pPr algn="ctr">
              <a:buNone/>
            </a:pPr>
            <a:r>
              <a:rPr lang="kk-KZ" b="1" dirty="0" smtClean="0">
                <a:solidFill>
                  <a:schemeClr val="bg1"/>
                </a:solidFill>
              </a:rPr>
              <a:t>Где правда,а где ложь” .</a:t>
            </a:r>
          </a:p>
          <a:p>
            <a:pPr algn="r">
              <a:buNone/>
            </a:pPr>
            <a:r>
              <a:rPr lang="kk-KZ" b="1" dirty="0" smtClean="0">
                <a:solidFill>
                  <a:schemeClr val="bg1"/>
                </a:solidFill>
              </a:rPr>
              <a:t>(С.Я.Маршак)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Picture 5" descr="NA02126_"/>
          <p:cNvPicPr preferRelativeResize="0">
            <a:picLocks noChangeArrowheads="1" noChangeShapeType="1"/>
          </p:cNvPicPr>
          <p:nvPr/>
        </p:nvPicPr>
        <p:blipFill>
          <a:blip r:embed="rId2" cstate="print"/>
          <a:srcRect t="37094" r="49423"/>
          <a:stretch>
            <a:fillRect/>
          </a:stretch>
        </p:blipFill>
        <p:spPr bwMode="auto">
          <a:xfrm>
            <a:off x="7315200" y="0"/>
            <a:ext cx="1828800" cy="2362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" name="Picture 6" descr="NA02126_"/>
          <p:cNvPicPr preferRelativeResize="0">
            <a:picLocks noChangeArrowheads="1" noChangeShapeType="1"/>
          </p:cNvPicPr>
          <p:nvPr/>
        </p:nvPicPr>
        <p:blipFill>
          <a:blip r:embed="rId3" cstate="print"/>
          <a:srcRect r="55901"/>
          <a:stretch>
            <a:fillRect/>
          </a:stretch>
        </p:blipFill>
        <p:spPr bwMode="auto">
          <a:xfrm>
            <a:off x="7053532" y="1628800"/>
            <a:ext cx="2090468" cy="47085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6" name="Picture 4" descr="NA02126_"/>
          <p:cNvPicPr preferRelativeResize="0">
            <a:picLocks noChangeArrowheads="1" noChangeShapeType="1"/>
          </p:cNvPicPr>
          <p:nvPr/>
        </p:nvPicPr>
        <p:blipFill>
          <a:blip r:embed="rId4" cstate="print"/>
          <a:srcRect t="37094" r="49423"/>
          <a:stretch>
            <a:fillRect/>
          </a:stretch>
        </p:blipFill>
        <p:spPr bwMode="auto">
          <a:xfrm rot="5400000">
            <a:off x="7019925" y="4733925"/>
            <a:ext cx="1727200" cy="25209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7" name="Picture 7" descr="NA02126_"/>
          <p:cNvPicPr preferRelativeResize="0">
            <a:picLocks noChangeArrowheads="1" noChangeShapeType="1"/>
          </p:cNvPicPr>
          <p:nvPr/>
        </p:nvPicPr>
        <p:blipFill>
          <a:blip r:embed="rId5" cstate="print"/>
          <a:srcRect l="-4308" r="57617"/>
          <a:stretch>
            <a:fillRect/>
          </a:stretch>
        </p:blipFill>
        <p:spPr bwMode="auto">
          <a:xfrm rot="16200000" flipH="1">
            <a:off x="3473624" y="2895600"/>
            <a:ext cx="1676400" cy="6248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50"/>
                            </p:stCondLst>
                            <p:childTnLst>
                              <p:par>
                                <p:cTn id="2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300"/>
                            </p:stCondLst>
                            <p:childTnLst>
                              <p:par>
                                <p:cTn id="3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50"/>
                            </p:stCondLst>
                            <p:childTnLst>
                              <p:par>
                                <p:cTn id="3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550"/>
                            </p:stCondLst>
                            <p:childTnLst>
                              <p:par>
                                <p:cTn id="4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350"/>
                            </p:stCondLst>
                            <p:childTnLst>
                              <p:par>
                                <p:cTn id="5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600"/>
                            </p:stCondLst>
                            <p:childTnLst>
                              <p:par>
                                <p:cTn id="6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3100"/>
                            </p:stCondLst>
                            <p:childTnLst>
                              <p:par>
                                <p:cTn id="7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4350"/>
                            </p:stCondLst>
                            <p:childTnLst>
                              <p:par>
                                <p:cTn id="7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900"/>
                            </p:stCondLst>
                            <p:childTnLst>
                              <p:par>
                                <p:cTn id="8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7350"/>
                            </p:stCondLst>
                            <p:childTnLst>
                              <p:par>
                                <p:cTn id="9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R0100690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bg2"/>
                </a:solidFill>
                <a:latin typeface="Comic Sans MS" pitchFamily="66" charset="0"/>
              </a:rPr>
              <a:t>Высказывания детей о доброте.</a:t>
            </a:r>
            <a:r>
              <a:rPr lang="ru-RU" dirty="0" smtClean="0">
                <a:solidFill>
                  <a:schemeClr val="bg2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bg2"/>
                </a:solidFill>
                <a:latin typeface="Comic Sans MS" pitchFamily="66" charset="0"/>
              </a:rPr>
            </a:br>
            <a:endParaRPr lang="ru-RU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>
                <a:solidFill>
                  <a:schemeClr val="bg1"/>
                </a:solidFill>
              </a:rPr>
              <a:t> </a:t>
            </a:r>
            <a:endParaRPr lang="ru-RU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Я думаю, что самое ценное в мире – это доброта. Доброта приносит людям мир 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и счастье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. Рядом с добрыми людьми никогда не бывает зла и горя. </a:t>
            </a:r>
          </a:p>
          <a:p>
            <a:pPr algn="r">
              <a:buNone/>
            </a:pP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                         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 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(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Исмагулова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А.)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Добрый 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человек сочувствует другим людям и животным, помогает слабым и больным. Они всегда в хорошем настроении, с ним спокойно и уютно. </a:t>
            </a:r>
          </a:p>
          <a:p>
            <a:pPr algn="r">
              <a:buNone/>
            </a:pP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                                  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(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Кабыкенова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А.)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ru-RU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Если 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бы во всем мире были только добрые люди, жизнь была бы счастливой.     </a:t>
            </a:r>
          </a:p>
          <a:p>
            <a:pPr algn="r">
              <a:buNone/>
            </a:pP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                                   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(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Абдугулова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А.)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Доброта – это щедрость души и внимание к людям, которые вокруг тебя. Человек, делающий добро, чувствует себя счастливым.</a:t>
            </a:r>
          </a:p>
          <a:p>
            <a:pPr algn="r">
              <a:buNone/>
            </a:pP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                                   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(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Кызылбай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А.)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С 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добрым человеком всегда легко. Я желаю всем друзьям идти дорогою добра.</a:t>
            </a:r>
          </a:p>
          <a:p>
            <a:pPr algn="r">
              <a:buNone/>
            </a:pP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		(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Жакупова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А.)</a:t>
            </a:r>
          </a:p>
          <a:p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139269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668413" cy="1365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043117" cy="6857999"/>
        </p:xfrm>
        <a:graphic>
          <a:graphicData uri="http://schemas.openxmlformats.org/presentationml/2006/ole">
            <p:oleObj spid="_x0000_s1026" name="Презентация" r:id="rId3" imgW="3800757" imgH="2849862" progId="PowerPoint.Show.8">
              <p:embed/>
            </p:oleObj>
          </a:graphicData>
        </a:graphic>
      </p:graphicFrame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97a089c0aaa158bba95846686831ccc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Click="0" advTm="2000"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obrota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kk-KZ" sz="8000" dirty="0" smtClean="0">
                <a:solidFill>
                  <a:schemeClr val="bg1"/>
                </a:solidFill>
                <a:latin typeface="Comic Sans MS" pitchFamily="66" charset="0"/>
              </a:rPr>
              <a:t>Благодарю за внимание!!!</a:t>
            </a:r>
            <a:endParaRPr lang="ru-RU" sz="8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NA02126_"/>
          <p:cNvPicPr preferRelativeResize="0">
            <a:picLocks noChangeArrowheads="1" noChangeShapeType="1"/>
          </p:cNvPicPr>
          <p:nvPr/>
        </p:nvPicPr>
        <p:blipFill>
          <a:blip r:embed="rId2" cstate="print"/>
          <a:srcRect t="37094" r="49423"/>
          <a:stretch>
            <a:fillRect/>
          </a:stretch>
        </p:blipFill>
        <p:spPr bwMode="auto">
          <a:xfrm>
            <a:off x="7315200" y="0"/>
            <a:ext cx="1828800" cy="2362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" name="Picture 6" descr="NA02126_"/>
          <p:cNvPicPr preferRelativeResize="0">
            <a:picLocks noGrp="1" noChangeArrowheads="1" noChangeShapeType="1"/>
          </p:cNvPicPr>
          <p:nvPr>
            <p:ph idx="1"/>
          </p:nvPr>
        </p:nvPicPr>
        <p:blipFill>
          <a:blip r:embed="rId3" cstate="print"/>
          <a:srcRect r="55901"/>
          <a:stretch>
            <a:fillRect/>
          </a:stretch>
        </p:blipFill>
        <p:spPr bwMode="auto">
          <a:xfrm>
            <a:off x="7053532" y="1628800"/>
            <a:ext cx="2090468" cy="47085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6" name="Picture 4" descr="NA02126_"/>
          <p:cNvPicPr preferRelativeResize="0">
            <a:picLocks noChangeArrowheads="1" noChangeShapeType="1"/>
          </p:cNvPicPr>
          <p:nvPr/>
        </p:nvPicPr>
        <p:blipFill>
          <a:blip r:embed="rId4" cstate="print"/>
          <a:srcRect t="37094" r="49423"/>
          <a:stretch>
            <a:fillRect/>
          </a:stretch>
        </p:blipFill>
        <p:spPr bwMode="auto">
          <a:xfrm rot="5400000">
            <a:off x="7019925" y="4733925"/>
            <a:ext cx="1727200" cy="25209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7" name="Picture 7" descr="NA02126_"/>
          <p:cNvPicPr preferRelativeResize="0">
            <a:picLocks noChangeArrowheads="1" noChangeShapeType="1"/>
          </p:cNvPicPr>
          <p:nvPr/>
        </p:nvPicPr>
        <p:blipFill>
          <a:blip r:embed="rId5" cstate="print"/>
          <a:srcRect l="-4308" r="57617"/>
          <a:stretch>
            <a:fillRect/>
          </a:stretch>
        </p:blipFill>
        <p:spPr bwMode="auto">
          <a:xfrm rot="16200000" flipH="1">
            <a:off x="3473624" y="2895600"/>
            <a:ext cx="1676400" cy="6248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427984" y="1340768"/>
            <a:ext cx="3384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«Нет в мире прекраснее чувства, чем ощущение,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что сделал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людям хоть каплю добра». </a:t>
            </a:r>
          </a:p>
          <a:p>
            <a:pPr algn="r">
              <a:buNone/>
            </a:pP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(Л.Н.Толстой)</a:t>
            </a:r>
            <a:r>
              <a:rPr lang="ru-RU" dirty="0" smtClean="0">
                <a:latin typeface="Comic Sans MS" pitchFamily="66" charset="0"/>
              </a:rPr>
              <a:t>	</a:t>
            </a:r>
          </a:p>
        </p:txBody>
      </p:sp>
      <p:pic>
        <p:nvPicPr>
          <p:cNvPr id="9" name="Рисунок 8" descr="Leo-Tolstoy,-portrai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1484784"/>
            <a:ext cx="3130771" cy="40755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400"/>
                            </p:stCondLst>
                            <p:childTnLst>
                              <p:par>
                                <p:cTn id="2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00"/>
                            </p:stCondLst>
                            <p:childTnLst>
                              <p:par>
                                <p:cTn id="3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800"/>
                            </p:stCondLst>
                            <p:childTnLst>
                              <p:par>
                                <p:cTn id="3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924944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В доме добрыми делами занята, </a:t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Тихо ходит по квартире доброта. </a:t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Утро доброе у нас, </a:t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Добрый день и добрый час,</a:t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Добрый вечер, ночь добра,</a:t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Было доброе вчера.</a:t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И откуда, спросишь ты,</a:t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В доме столько доброты.</a:t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</a:b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Содержимое 3" descr="4376651_f2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91880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 descr="NA02126_"/>
          <p:cNvPicPr preferRelativeResize="0">
            <a:picLocks noChangeArrowheads="1" noChangeShapeType="1"/>
          </p:cNvPicPr>
          <p:nvPr/>
        </p:nvPicPr>
        <p:blipFill>
          <a:blip r:embed="rId3" cstate="print"/>
          <a:srcRect l="-4308" r="57617"/>
          <a:stretch>
            <a:fillRect/>
          </a:stretch>
        </p:blipFill>
        <p:spPr bwMode="auto">
          <a:xfrm rot="16200000" flipH="1">
            <a:off x="3473624" y="2895600"/>
            <a:ext cx="1676400" cy="6248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7" name="Picture 4" descr="NA02126_"/>
          <p:cNvPicPr preferRelativeResize="0">
            <a:picLocks noChangeArrowheads="1" noChangeShapeType="1"/>
          </p:cNvPicPr>
          <p:nvPr/>
        </p:nvPicPr>
        <p:blipFill>
          <a:blip r:embed="rId4" cstate="print"/>
          <a:srcRect t="37094" r="49423"/>
          <a:stretch>
            <a:fillRect/>
          </a:stretch>
        </p:blipFill>
        <p:spPr bwMode="auto">
          <a:xfrm rot="5400000">
            <a:off x="7019925" y="4733925"/>
            <a:ext cx="1727200" cy="25209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R0100690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33CC"/>
                </a:solidFill>
                <a:latin typeface="Comic Sans MS" pitchFamily="66" charset="0"/>
              </a:rPr>
              <a:t>Начинаем увлекательный путь к Доброте, чтобы по-настоящему почувствовать, ощутить вкус этого светлого, красивого слова.</a:t>
            </a:r>
            <a:endParaRPr lang="ru-RU" dirty="0">
              <a:solidFill>
                <a:srgbClr val="FF33CC"/>
              </a:solidFill>
            </a:endParaRPr>
          </a:p>
        </p:txBody>
      </p:sp>
      <p:pic>
        <p:nvPicPr>
          <p:cNvPr id="5" name="Рисунок 4" descr="CX447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501008"/>
            <a:ext cx="2555776" cy="2892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443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3861048"/>
            <a:ext cx="2189166" cy="1506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R0100690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525963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chemeClr val="bg2"/>
                </a:solidFill>
                <a:latin typeface="Comic Sans MS" pitchFamily="66" charset="0"/>
              </a:rPr>
              <a:t>Цель</a:t>
            </a:r>
            <a:r>
              <a:rPr lang="ru-RU" sz="6000" b="1" dirty="0">
                <a:solidFill>
                  <a:schemeClr val="bg2"/>
                </a:solidFill>
                <a:latin typeface="Comic Sans MS" pitchFamily="66" charset="0"/>
              </a:rPr>
              <a:t>: </a:t>
            </a:r>
            <a:endParaRPr lang="ru-RU" sz="6000" b="1" dirty="0" smtClean="0">
              <a:solidFill>
                <a:schemeClr val="bg2"/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6000" b="1" dirty="0" smtClean="0">
              <a:solidFill>
                <a:schemeClr val="bg2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6000" b="1" dirty="0" smtClean="0">
                <a:solidFill>
                  <a:schemeClr val="bg2"/>
                </a:solidFill>
                <a:latin typeface="Comic Sans MS" pitchFamily="66" charset="0"/>
              </a:rPr>
              <a:t>Совершить </a:t>
            </a:r>
            <a:r>
              <a:rPr lang="ru-RU" sz="6000" b="1" dirty="0">
                <a:solidFill>
                  <a:schemeClr val="bg2"/>
                </a:solidFill>
                <a:latin typeface="Comic Sans MS" pitchFamily="66" charset="0"/>
              </a:rPr>
              <a:t>увлекательное путешествие по разделам науки </a:t>
            </a:r>
            <a:r>
              <a:rPr lang="ru-RU" sz="6000" b="1" dirty="0" smtClean="0">
                <a:solidFill>
                  <a:schemeClr val="bg2"/>
                </a:solidFill>
                <a:latin typeface="Comic Sans MS" pitchFamily="66" charset="0"/>
              </a:rPr>
              <a:t>филологии</a:t>
            </a:r>
            <a:r>
              <a:rPr lang="ru-RU" sz="6000" b="1" dirty="0">
                <a:solidFill>
                  <a:schemeClr val="bg2"/>
                </a:solidFill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ru-RU" sz="6000" b="1" dirty="0">
                <a:solidFill>
                  <a:schemeClr val="bg2"/>
                </a:solidFill>
                <a:latin typeface="Comic Sans MS" pitchFamily="66" charset="0"/>
              </a:rPr>
              <a:t> 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chemeClr val="bg2"/>
                </a:solidFill>
                <a:latin typeface="Comic Sans MS" pitchFamily="66" charset="0"/>
              </a:rPr>
              <a:t>Задачи:	</a:t>
            </a:r>
          </a:p>
          <a:p>
            <a:pPr>
              <a:buNone/>
            </a:pPr>
            <a:endParaRPr lang="ru-RU" sz="6000" b="1" dirty="0" smtClean="0">
              <a:solidFill>
                <a:schemeClr val="bg2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6000" b="1" dirty="0" smtClean="0">
                <a:solidFill>
                  <a:schemeClr val="bg2"/>
                </a:solidFill>
                <a:latin typeface="Comic Sans MS" pitchFamily="66" charset="0"/>
              </a:rPr>
              <a:t>1</a:t>
            </a:r>
            <a:r>
              <a:rPr lang="ru-RU" sz="6000" b="1" dirty="0">
                <a:solidFill>
                  <a:schemeClr val="bg2"/>
                </a:solidFill>
                <a:latin typeface="Comic Sans MS" pitchFamily="66" charset="0"/>
              </a:rPr>
              <a:t>) изучить словарный состав слова «доброта»;</a:t>
            </a:r>
          </a:p>
          <a:p>
            <a:pPr>
              <a:buNone/>
            </a:pPr>
            <a:r>
              <a:rPr lang="ru-RU" sz="6000" b="1" dirty="0" smtClean="0">
                <a:solidFill>
                  <a:schemeClr val="bg2"/>
                </a:solidFill>
                <a:latin typeface="Comic Sans MS" pitchFamily="66" charset="0"/>
              </a:rPr>
              <a:t>	        	</a:t>
            </a:r>
          </a:p>
          <a:p>
            <a:pPr>
              <a:buNone/>
            </a:pPr>
            <a:r>
              <a:rPr lang="ru-RU" sz="6000" b="1" dirty="0" smtClean="0">
                <a:solidFill>
                  <a:schemeClr val="bg2"/>
                </a:solidFill>
                <a:latin typeface="Comic Sans MS" pitchFamily="66" charset="0"/>
              </a:rPr>
              <a:t>2</a:t>
            </a:r>
            <a:r>
              <a:rPr lang="ru-RU" sz="6000" b="1" dirty="0">
                <a:solidFill>
                  <a:schemeClr val="bg2"/>
                </a:solidFill>
                <a:latin typeface="Comic Sans MS" pitchFamily="66" charset="0"/>
              </a:rPr>
              <a:t>) подобрать пословицы и крылатые выражения  о </a:t>
            </a:r>
            <a:r>
              <a:rPr lang="ru-RU" sz="6000" b="1" dirty="0" smtClean="0">
                <a:solidFill>
                  <a:schemeClr val="bg2"/>
                </a:solidFill>
                <a:latin typeface="Comic Sans MS" pitchFamily="66" charset="0"/>
              </a:rPr>
              <a:t>доброте</a:t>
            </a:r>
            <a:r>
              <a:rPr lang="ru-RU" sz="6000" b="1" dirty="0">
                <a:solidFill>
                  <a:schemeClr val="bg2"/>
                </a:solidFill>
                <a:latin typeface="Comic Sans MS" pitchFamily="66" charset="0"/>
              </a:rPr>
              <a:t>;  </a:t>
            </a:r>
          </a:p>
          <a:p>
            <a:pPr>
              <a:buNone/>
            </a:pPr>
            <a:r>
              <a:rPr lang="ru-RU" sz="6000" b="1" dirty="0">
                <a:solidFill>
                  <a:schemeClr val="bg2"/>
                </a:solidFill>
                <a:latin typeface="Comic Sans MS" pitchFamily="66" charset="0"/>
              </a:rPr>
              <a:t>       </a:t>
            </a:r>
            <a:r>
              <a:rPr lang="ru-RU" sz="6000" b="1" dirty="0" smtClean="0">
                <a:solidFill>
                  <a:schemeClr val="bg2"/>
                </a:solidFill>
                <a:latin typeface="Comic Sans MS" pitchFamily="66" charset="0"/>
              </a:rPr>
              <a:t>	</a:t>
            </a:r>
          </a:p>
          <a:p>
            <a:pPr>
              <a:buNone/>
            </a:pPr>
            <a:r>
              <a:rPr lang="ru-RU" sz="6000" b="1" dirty="0" smtClean="0">
                <a:solidFill>
                  <a:schemeClr val="bg2"/>
                </a:solidFill>
                <a:latin typeface="Comic Sans MS" pitchFamily="66" charset="0"/>
              </a:rPr>
              <a:t>3</a:t>
            </a:r>
            <a:r>
              <a:rPr lang="ru-RU" sz="6000" b="1" dirty="0">
                <a:solidFill>
                  <a:schemeClr val="bg2"/>
                </a:solidFill>
                <a:latin typeface="Comic Sans MS" pitchFamily="66" charset="0"/>
              </a:rPr>
              <a:t>) собрать высказывания учащихся нашей школы </a:t>
            </a:r>
            <a:r>
              <a:rPr lang="ru-RU" sz="6000" b="1" dirty="0" smtClean="0">
                <a:solidFill>
                  <a:schemeClr val="bg2"/>
                </a:solidFill>
                <a:latin typeface="Comic Sans MS" pitchFamily="66" charset="0"/>
              </a:rPr>
              <a:t>о доброте</a:t>
            </a:r>
            <a:r>
              <a:rPr lang="ru-RU" sz="6000" b="1" dirty="0">
                <a:solidFill>
                  <a:schemeClr val="bg2"/>
                </a:solidFill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ru-RU" sz="6000" b="1" dirty="0">
                <a:solidFill>
                  <a:schemeClr val="bg2"/>
                </a:solidFill>
                <a:latin typeface="Comic Sans MS" pitchFamily="66" charset="0"/>
              </a:rPr>
              <a:t> </a:t>
            </a:r>
          </a:p>
          <a:p>
            <a:pPr>
              <a:buNone/>
            </a:pPr>
            <a:r>
              <a:rPr lang="ru-RU" sz="6000" b="1" dirty="0">
                <a:solidFill>
                  <a:schemeClr val="bg2"/>
                </a:solidFill>
                <a:latin typeface="Comic Sans MS" pitchFamily="66" charset="0"/>
              </a:rPr>
              <a:t> </a:t>
            </a:r>
          </a:p>
          <a:p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medd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4581128"/>
            <a:ext cx="2066528" cy="2066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R0100690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4709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Великий педагог К.Д. Ушинский считал, что просто учиться читать, писать, </a:t>
            </a:r>
            <a:r>
              <a:rPr lang="ru-RU" sz="2400" dirty="0" err="1" smtClean="0">
                <a:solidFill>
                  <a:srgbClr val="0070C0"/>
                </a:solidFill>
                <a:latin typeface="Comic Sans MS" pitchFamily="66" charset="0"/>
              </a:rPr>
              <a:t>решать-это</a:t>
            </a: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 «деятельность без цели». Он напоминает нам, что мы должны не просто учиться, а учиться добру.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Недаром говорят: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«Земля согревается солнышком, а </a:t>
            </a:r>
            <a:r>
              <a:rPr lang="ru-RU" sz="2400" b="1" dirty="0" err="1" smtClean="0">
                <a:solidFill>
                  <a:srgbClr val="0070C0"/>
                </a:solidFill>
                <a:latin typeface="Comic Sans MS" pitchFamily="66" charset="0"/>
              </a:rPr>
              <a:t>душа-добротой</a:t>
            </a:r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».</a:t>
            </a:r>
            <a:endParaRPr lang="ru-RU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139269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08312" cy="2298618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R0100690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Доброта – это исконно русское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слово, которое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люди используют с </a:t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незапамятных времен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Мы посмотрим на него с разных сторон науки о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русском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языке. </a:t>
            </a:r>
            <a:endParaRPr lang="ru-RU" b="1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Итак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, в добрый путь по разделам русского языка!</a:t>
            </a:r>
          </a:p>
          <a:p>
            <a:pPr>
              <a:buNone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 </a:t>
            </a:r>
          </a:p>
          <a:p>
            <a:endParaRPr lang="ru-RU" b="1" dirty="0"/>
          </a:p>
          <a:p>
            <a:pPr algn="ctr"/>
            <a:endParaRPr lang="ru-RU" dirty="0"/>
          </a:p>
        </p:txBody>
      </p:sp>
      <p:pic>
        <p:nvPicPr>
          <p:cNvPr id="5" name="Рисунок 4" descr="dobro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715862"/>
            <a:ext cx="2339752" cy="2142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436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772816"/>
            <a:ext cx="8229600" cy="470916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kk-KZ" sz="6400" b="1" dirty="0" smtClean="0">
                <a:solidFill>
                  <a:schemeClr val="bg1"/>
                </a:solidFill>
                <a:latin typeface="Comic Sans MS" pitchFamily="66" charset="0"/>
              </a:rPr>
              <a:t>Аннотация</a:t>
            </a:r>
            <a:endParaRPr lang="ru-RU" sz="6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kk-KZ" sz="6400" dirty="0" smtClean="0">
                <a:solidFill>
                  <a:schemeClr val="bg1"/>
                </a:solidFill>
                <a:latin typeface="Comic Sans MS" pitchFamily="66" charset="0"/>
              </a:rPr>
              <a:t>		В данном научном проекте дается понятие слову «доброта» </a:t>
            </a:r>
            <a:r>
              <a:rPr lang="ru-RU" sz="6400" dirty="0" smtClean="0">
                <a:solidFill>
                  <a:schemeClr val="bg1"/>
                </a:solidFill>
                <a:latin typeface="Comic Sans MS" pitchFamily="66" charset="0"/>
              </a:rPr>
              <a:t>,общее представление об этом слове с позиции формально-грамматического 			разбора.</a:t>
            </a:r>
          </a:p>
          <a:p>
            <a:pPr>
              <a:buNone/>
            </a:pPr>
            <a:r>
              <a:rPr lang="ru-RU" sz="6400" dirty="0" smtClean="0">
                <a:solidFill>
                  <a:schemeClr val="bg1"/>
                </a:solidFill>
                <a:latin typeface="Comic Sans MS" pitchFamily="66" charset="0"/>
              </a:rPr>
              <a:t>			У каждого человека есть свой путь к Доброте…</a:t>
            </a:r>
          </a:p>
          <a:p>
            <a:pPr>
              <a:buNone/>
            </a:pPr>
            <a:r>
              <a:rPr lang="kk-KZ" sz="6400" dirty="0" smtClean="0">
                <a:solidFill>
                  <a:schemeClr val="bg1"/>
                </a:solidFill>
                <a:latin typeface="Comic Sans MS" pitchFamily="66" charset="0"/>
              </a:rPr>
              <a:t> </a:t>
            </a:r>
            <a:endParaRPr lang="ru-RU" sz="6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kk-KZ" sz="6400" dirty="0" smtClean="0">
                <a:solidFill>
                  <a:schemeClr val="bg1"/>
                </a:solidFill>
                <a:latin typeface="Comic Sans MS" pitchFamily="66" charset="0"/>
              </a:rPr>
              <a:t> </a:t>
            </a:r>
            <a:endParaRPr lang="ru-RU" sz="6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kk-KZ" sz="6400" dirty="0" smtClean="0">
                <a:solidFill>
                  <a:schemeClr val="bg1"/>
                </a:solidFill>
                <a:latin typeface="Comic Sans MS" pitchFamily="66" charset="0"/>
              </a:rPr>
              <a:t> </a:t>
            </a:r>
            <a:endParaRPr lang="ru-RU" sz="6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en-US" sz="6400" b="1" dirty="0" smtClean="0">
                <a:solidFill>
                  <a:schemeClr val="bg1"/>
                </a:solidFill>
                <a:latin typeface="Comic Sans MS" pitchFamily="66" charset="0"/>
              </a:rPr>
              <a:t>The summary</a:t>
            </a:r>
            <a:endParaRPr lang="kk-KZ" sz="6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en-US" sz="6400" dirty="0" smtClean="0">
                <a:solidFill>
                  <a:schemeClr val="bg1"/>
                </a:solidFill>
                <a:latin typeface="Comic Sans MS" pitchFamily="66" charset="0"/>
              </a:rPr>
              <a:t>In the given scientific project the concept is given to a word "kindness", general idea about this word from a position of is formal-grammatical analysis. Each person has a way to Kindness …</a:t>
            </a:r>
            <a:endParaRPr lang="ru-RU" sz="6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6400" dirty="0" smtClean="0">
                <a:solidFill>
                  <a:schemeClr val="bg1"/>
                </a:solidFill>
                <a:latin typeface="Comic Sans MS" pitchFamily="66" charset="0"/>
              </a:rPr>
              <a:t> </a:t>
            </a:r>
            <a:endParaRPr lang="ru-RU" sz="6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6400" dirty="0" smtClean="0">
                <a:solidFill>
                  <a:schemeClr val="bg1"/>
                </a:solidFill>
                <a:latin typeface="Comic Sans MS" pitchFamily="66" charset="0"/>
              </a:rPr>
              <a:t> </a:t>
            </a:r>
            <a:endParaRPr lang="ru-RU" sz="6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6400" b="1" dirty="0" err="1" smtClean="0">
                <a:solidFill>
                  <a:schemeClr val="bg1"/>
                </a:solidFill>
                <a:latin typeface="Comic Sans MS" pitchFamily="66" charset="0"/>
              </a:rPr>
              <a:t>Аныктама</a:t>
            </a:r>
            <a:endParaRPr lang="ru-RU" sz="6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6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6400" dirty="0" err="1" smtClean="0">
                <a:solidFill>
                  <a:schemeClr val="bg1"/>
                </a:solidFill>
                <a:latin typeface="Comic Sans MS" pitchFamily="66" charset="0"/>
              </a:rPr>
              <a:t>Ғылыми жоба</a:t>
            </a:r>
            <a:r>
              <a:rPr lang="ru-RU" sz="6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6400" dirty="0" err="1" smtClean="0">
                <a:solidFill>
                  <a:schemeClr val="bg1"/>
                </a:solidFill>
                <a:latin typeface="Comic Sans MS" pitchFamily="66" charset="0"/>
              </a:rPr>
              <a:t>мәл</a:t>
            </a:r>
            <a:r>
              <a:rPr lang="en-US" sz="6400" dirty="0" err="1" smtClean="0">
                <a:solidFill>
                  <a:schemeClr val="bg1"/>
                </a:solidFill>
                <a:latin typeface="Comic Sans MS" pitchFamily="66" charset="0"/>
              </a:rPr>
              <a:t>i</a:t>
            </a:r>
            <a:r>
              <a:rPr lang="ru-RU" sz="6400" dirty="0" err="1" smtClean="0">
                <a:solidFill>
                  <a:schemeClr val="bg1"/>
                </a:solidFill>
                <a:latin typeface="Comic Sans MS" pitchFamily="66" charset="0"/>
              </a:rPr>
              <a:t>метте</a:t>
            </a:r>
            <a:r>
              <a:rPr lang="ru-RU" sz="6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6400" dirty="0" err="1" smtClean="0">
                <a:solidFill>
                  <a:schemeClr val="bg1"/>
                </a:solidFill>
                <a:latin typeface="Comic Sans MS" pitchFamily="66" charset="0"/>
              </a:rPr>
              <a:t>үст</a:t>
            </a:r>
            <a:r>
              <a:rPr lang="en-US" sz="6400" dirty="0" err="1" smtClean="0">
                <a:solidFill>
                  <a:schemeClr val="bg1"/>
                </a:solidFill>
                <a:latin typeface="Comic Sans MS" pitchFamily="66" charset="0"/>
              </a:rPr>
              <a:t>i</a:t>
            </a:r>
            <a:r>
              <a:rPr lang="ru-RU" sz="6400" dirty="0" err="1" smtClean="0">
                <a:solidFill>
                  <a:schemeClr val="bg1"/>
                </a:solidFill>
                <a:latin typeface="Comic Sans MS" pitchFamily="66" charset="0"/>
              </a:rPr>
              <a:t>рт</a:t>
            </a:r>
            <a:r>
              <a:rPr lang="ru-RU" sz="6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6400" dirty="0" err="1" smtClean="0">
                <a:solidFill>
                  <a:schemeClr val="bg1"/>
                </a:solidFill>
                <a:latin typeface="Comic Sans MS" pitchFamily="66" charset="0"/>
              </a:rPr>
              <a:t>позициядан</a:t>
            </a:r>
            <a:r>
              <a:rPr lang="ru-RU" sz="6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6400" dirty="0" err="1" smtClean="0">
                <a:solidFill>
                  <a:schemeClr val="bg1"/>
                </a:solidFill>
                <a:latin typeface="Comic Sans MS" pitchFamily="66" charset="0"/>
              </a:rPr>
              <a:t>бұл сөз туралы</a:t>
            </a:r>
            <a:r>
              <a:rPr lang="ru-RU" sz="6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6400" dirty="0" err="1" smtClean="0">
                <a:solidFill>
                  <a:schemeClr val="bg1"/>
                </a:solidFill>
                <a:latin typeface="Comic Sans MS" pitchFamily="66" charset="0"/>
              </a:rPr>
              <a:t>мей</a:t>
            </a:r>
            <a:r>
              <a:rPr lang="en-US" sz="6400" dirty="0" err="1" smtClean="0">
                <a:solidFill>
                  <a:schemeClr val="bg1"/>
                </a:solidFill>
                <a:latin typeface="Comic Sans MS" pitchFamily="66" charset="0"/>
              </a:rPr>
              <a:t>i</a:t>
            </a:r>
            <a:r>
              <a:rPr lang="ru-RU" sz="6400" dirty="0" err="1" smtClean="0">
                <a:solidFill>
                  <a:schemeClr val="bg1"/>
                </a:solidFill>
                <a:latin typeface="Comic Sans MS" pitchFamily="66" charset="0"/>
              </a:rPr>
              <a:t>рбандылық</a:t>
            </a:r>
            <a:r>
              <a:rPr lang="en-US" sz="6400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sz="6400" dirty="0" err="1" smtClean="0">
                <a:solidFill>
                  <a:schemeClr val="bg1"/>
                </a:solidFill>
                <a:latin typeface="Comic Sans MS" pitchFamily="66" charset="0"/>
              </a:rPr>
              <a:t>ортақ ұсынысты сөзге ұғымды бер</a:t>
            </a:r>
            <a:r>
              <a:rPr lang="en-US" sz="6400" dirty="0" err="1" smtClean="0">
                <a:solidFill>
                  <a:schemeClr val="bg1"/>
                </a:solidFill>
                <a:latin typeface="Comic Sans MS" pitchFamily="66" charset="0"/>
              </a:rPr>
              <a:t>i</a:t>
            </a:r>
            <a:r>
              <a:rPr lang="ru-RU" sz="6400" dirty="0" smtClean="0">
                <a:solidFill>
                  <a:schemeClr val="bg1"/>
                </a:solidFill>
                <a:latin typeface="Comic Sans MS" pitchFamily="66" charset="0"/>
              </a:rPr>
              <a:t>лед</a:t>
            </a:r>
            <a:r>
              <a:rPr lang="en-US" sz="6400" dirty="0" err="1" smtClean="0">
                <a:solidFill>
                  <a:schemeClr val="bg1"/>
                </a:solidFill>
                <a:latin typeface="Comic Sans MS" pitchFamily="66" charset="0"/>
              </a:rPr>
              <a:t>i</a:t>
            </a:r>
            <a:r>
              <a:rPr lang="en-US" sz="6400" dirty="0" smtClean="0">
                <a:solidFill>
                  <a:schemeClr val="bg1"/>
                </a:solidFill>
                <a:latin typeface="Comic Sans MS" pitchFamily="66" charset="0"/>
              </a:rPr>
              <a:t> - </a:t>
            </a:r>
            <a:r>
              <a:rPr lang="ru-RU" sz="6400" dirty="0" err="1" smtClean="0">
                <a:solidFill>
                  <a:schemeClr val="bg1"/>
                </a:solidFill>
                <a:latin typeface="Comic Sans MS" pitchFamily="66" charset="0"/>
              </a:rPr>
              <a:t>грамматикалық талдау</a:t>
            </a:r>
            <a:r>
              <a:rPr lang="en-US" sz="6400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r>
              <a:rPr lang="ru-RU" sz="6400" dirty="0" err="1" smtClean="0">
                <a:solidFill>
                  <a:schemeClr val="bg1"/>
                </a:solidFill>
                <a:latin typeface="Comic Sans MS" pitchFamily="66" charset="0"/>
              </a:rPr>
              <a:t>Әрб</a:t>
            </a:r>
            <a:r>
              <a:rPr lang="en-US" sz="6400" dirty="0" err="1" smtClean="0">
                <a:solidFill>
                  <a:schemeClr val="bg1"/>
                </a:solidFill>
                <a:latin typeface="Comic Sans MS" pitchFamily="66" charset="0"/>
              </a:rPr>
              <a:t>i</a:t>
            </a:r>
            <a:r>
              <a:rPr lang="ru-RU" sz="6400" dirty="0" err="1" smtClean="0">
                <a:solidFill>
                  <a:schemeClr val="bg1"/>
                </a:solidFill>
                <a:latin typeface="Comic Sans MS" pitchFamily="66" charset="0"/>
              </a:rPr>
              <a:t>р</a:t>
            </a:r>
            <a:r>
              <a:rPr lang="ru-RU" sz="6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6400" dirty="0" err="1" smtClean="0">
                <a:solidFill>
                  <a:schemeClr val="bg1"/>
                </a:solidFill>
                <a:latin typeface="Comic Sans MS" pitchFamily="66" charset="0"/>
              </a:rPr>
              <a:t>адамда</a:t>
            </a:r>
            <a:r>
              <a:rPr lang="ru-RU" sz="6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6400" dirty="0" err="1" smtClean="0">
                <a:solidFill>
                  <a:schemeClr val="bg1"/>
                </a:solidFill>
                <a:latin typeface="Comic Sans MS" pitchFamily="66" charset="0"/>
              </a:rPr>
              <a:t>мей</a:t>
            </a:r>
            <a:r>
              <a:rPr lang="en-US" sz="6400" dirty="0" err="1" smtClean="0">
                <a:solidFill>
                  <a:schemeClr val="bg1"/>
                </a:solidFill>
                <a:latin typeface="Comic Sans MS" pitchFamily="66" charset="0"/>
              </a:rPr>
              <a:t>i</a:t>
            </a:r>
            <a:r>
              <a:rPr lang="ru-RU" sz="6400" dirty="0" err="1" smtClean="0">
                <a:solidFill>
                  <a:schemeClr val="bg1"/>
                </a:solidFill>
                <a:latin typeface="Comic Sans MS" pitchFamily="66" charset="0"/>
              </a:rPr>
              <a:t>рбандылыққа өз жолым</a:t>
            </a:r>
            <a:r>
              <a:rPr lang="ru-RU" sz="6400" dirty="0" smtClean="0">
                <a:solidFill>
                  <a:schemeClr val="bg1"/>
                </a:solidFill>
                <a:latin typeface="Comic Sans MS" pitchFamily="66" charset="0"/>
              </a:rPr>
              <a:t> бар</a:t>
            </a:r>
            <a:r>
              <a:rPr lang="en-US" sz="6400" dirty="0" smtClean="0">
                <a:solidFill>
                  <a:schemeClr val="bg1"/>
                </a:solidFill>
                <a:latin typeface="Comic Sans MS" pitchFamily="66" charset="0"/>
              </a:rPr>
              <a:t>…</a:t>
            </a:r>
            <a:endParaRPr lang="ru-RU" sz="6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kk-KZ" sz="6400" dirty="0" smtClean="0">
                <a:solidFill>
                  <a:schemeClr val="bg1"/>
                </a:solidFill>
                <a:latin typeface="Comic Sans MS" pitchFamily="66" charset="0"/>
              </a:rPr>
              <a:t> </a:t>
            </a:r>
            <a:endParaRPr lang="ru-RU" sz="6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kk-KZ" sz="6400" dirty="0" smtClean="0">
                <a:solidFill>
                  <a:schemeClr val="bg1"/>
                </a:solidFill>
                <a:latin typeface="Comic Sans MS" pitchFamily="66" charset="0"/>
              </a:rPr>
              <a:t> </a:t>
            </a:r>
            <a:endParaRPr lang="ru-RU" sz="6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kk-KZ" sz="6400" dirty="0" smtClean="0">
                <a:solidFill>
                  <a:schemeClr val="bg1"/>
                </a:solidFill>
                <a:latin typeface="Comic Sans MS" pitchFamily="66" charset="0"/>
              </a:rPr>
              <a:t> </a:t>
            </a:r>
            <a:endParaRPr lang="ru-RU" sz="6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kk-KZ" sz="6400" dirty="0" smtClean="0">
                <a:solidFill>
                  <a:schemeClr val="bg1"/>
                </a:solidFill>
                <a:latin typeface="Comic Sans MS" pitchFamily="66" charset="0"/>
              </a:rPr>
              <a:t> </a:t>
            </a:r>
            <a:endParaRPr lang="ru-RU" sz="6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14282" y="-1357346"/>
            <a:ext cx="2627784" cy="6858000"/>
            <a:chOff x="192" y="144"/>
            <a:chExt cx="2016" cy="3120"/>
          </a:xfrm>
        </p:grpSpPr>
        <p:pic>
          <p:nvPicPr>
            <p:cNvPr id="5" name="Picture 8" descr="J010529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" y="144"/>
              <a:ext cx="2016" cy="912"/>
            </a:xfrm>
            <a:prstGeom prst="rect">
              <a:avLst/>
            </a:prstGeom>
            <a:noFill/>
          </p:spPr>
        </p:pic>
        <p:pic>
          <p:nvPicPr>
            <p:cNvPr id="6" name="Picture 9" descr="J010529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384" y="1632"/>
              <a:ext cx="2208" cy="1056"/>
            </a:xfrm>
            <a:prstGeom prst="rect">
              <a:avLst/>
            </a:prstGeom>
            <a:noFill/>
          </p:spPr>
        </p:pic>
      </p:grpSp>
      <p:pic>
        <p:nvPicPr>
          <p:cNvPr id="7" name="Рисунок 6" descr="0_6d910_d5c0c77_X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0"/>
            <a:ext cx="1621761" cy="173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233</TotalTime>
  <Words>712</Words>
  <Application>Microsoft Office PowerPoint</Application>
  <PresentationFormat>Экран (4:3)</PresentationFormat>
  <Paragraphs>222</Paragraphs>
  <Slides>28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Апекс</vt:lpstr>
      <vt:lpstr>Презентация</vt:lpstr>
      <vt:lpstr> Почувствуйте вкус слова   </vt:lpstr>
      <vt:lpstr>Содержание:</vt:lpstr>
      <vt:lpstr>Слайд 3</vt:lpstr>
      <vt:lpstr>В доме добрыми делами занята,  Тихо ходит по квартире доброта.  Утро доброе у нас,  Добрый день и добрый час, Добрый вечер, ночь добра, Было доброе вчера. И откуда, спросишь ты, В доме столько доброты. </vt:lpstr>
      <vt:lpstr>Слайд 5</vt:lpstr>
      <vt:lpstr>Слайд 6</vt:lpstr>
      <vt:lpstr>Слайд 7</vt:lpstr>
      <vt:lpstr>Слайд 8</vt:lpstr>
      <vt:lpstr>Слайд 9</vt:lpstr>
      <vt:lpstr>Лексика</vt:lpstr>
      <vt:lpstr>Слайд 11</vt:lpstr>
      <vt:lpstr>Слайд 12</vt:lpstr>
      <vt:lpstr>   СЛОВООБРАЗОВАНИЕ </vt:lpstr>
      <vt:lpstr>ДОБРОТА    </vt:lpstr>
      <vt:lpstr>ФОНЕТИКА</vt:lpstr>
      <vt:lpstr>ОРФОГРАФИЯ</vt:lpstr>
      <vt:lpstr>МОРФОЛОГИЯ</vt:lpstr>
      <vt:lpstr>СИНТАКСИС </vt:lpstr>
      <vt:lpstr>ФРАЗЕОЛОГИЯ </vt:lpstr>
      <vt:lpstr>ЗАКЛЮЧЕНИЕ </vt:lpstr>
      <vt:lpstr>ПРИЛОЖЕНИЕ </vt:lpstr>
      <vt:lpstr>Пословицы и поговорки о доброте: </vt:lpstr>
      <vt:lpstr>Слайд 23</vt:lpstr>
      <vt:lpstr>Примеры из художественных произведений:</vt:lpstr>
      <vt:lpstr>Высказывания детей о доброте. </vt:lpstr>
      <vt:lpstr>Слайд 26</vt:lpstr>
      <vt:lpstr>Слайд 27</vt:lpstr>
      <vt:lpstr>Слайд 28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Почувствуйте вкус слова “доброта!”</dc:title>
  <dc:creator>Айгерим</dc:creator>
  <cp:lastModifiedBy>лбш</cp:lastModifiedBy>
  <cp:revision>26</cp:revision>
  <dcterms:created xsi:type="dcterms:W3CDTF">2011-11-14T14:56:07Z</dcterms:created>
  <dcterms:modified xsi:type="dcterms:W3CDTF">2012-09-25T08:12:48Z</dcterms:modified>
</cp:coreProperties>
</file>