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57" r:id="rId8"/>
    <p:sldId id="262" r:id="rId9"/>
    <p:sldId id="263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66FF"/>
    <a:srgbClr val="FF0000"/>
    <a:srgbClr val="FFFFCC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0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A83B3-F063-4173-BD7F-DDF9968E6E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4353F-611C-4F8A-9989-BFB8A4C741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E66D1-6C32-45A6-9A3B-97276CB00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CBDE9-D318-4E9D-A008-51CEAD70F7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163B9-F3EB-49D4-BCBF-08F4F6E6A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6A96C-E344-4BE1-83BA-5C104DDD40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1D11E-24E3-40FE-AEFA-479DB865C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93820-62BE-4A1D-BC7E-B667E3753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1760B-C2F6-4607-B826-9E66CE3111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2E92C-7B66-4FB9-9FB3-E6D85C2E5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1272D-9DDD-4A2E-8DE0-7C0106BBB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9C296-471D-4DA9-A796-F02E187EED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91416-7B61-418D-829C-8CC3B0C41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3399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73B0A4D-C7F8-4ABF-AB33-DF18C8CD8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7"/>
          <p:cNvSpPr>
            <a:spLocks noChangeArrowheads="1" noChangeShapeType="1" noTextEdit="1"/>
          </p:cNvSpPr>
          <p:nvPr/>
        </p:nvSpPr>
        <p:spPr bwMode="auto">
          <a:xfrm>
            <a:off x="381000" y="990600"/>
            <a:ext cx="83820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Компьютердің</a:t>
            </a:r>
            <a:r>
              <a:rPr lang="ru-RU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бала</a:t>
            </a:r>
          </a:p>
          <a:p>
            <a:pPr algn="ctr"/>
            <a:endParaRPr lang="ru-RU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ru-RU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ru-RU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денсаулығына</a:t>
            </a:r>
            <a:r>
              <a:rPr lang="ru-RU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 </a:t>
            </a:r>
            <a:r>
              <a:rPr lang="ru-RU" kern="10" dirty="0" err="1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әсері</a:t>
            </a:r>
            <a:endParaRPr lang="ru-RU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484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1828800"/>
            <a:ext cx="441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8458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Компьютермен жұмыс істеу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нормаларын білесіз бе?</a:t>
            </a:r>
          </a:p>
        </p:txBody>
      </p:sp>
      <p:pic>
        <p:nvPicPr>
          <p:cNvPr id="6" name="Picture 3" descr="D:\9 е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362200"/>
            <a:ext cx="3357586" cy="3200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0484" grpId="0"/>
      <p:bldP spid="204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152400" y="1066800"/>
            <a:ext cx="3048000" cy="2514600"/>
          </a:xfrm>
          <a:prstGeom prst="irregularSeal2">
            <a:avLst/>
          </a:prstGeom>
          <a:solidFill>
            <a:srgbClr val="FFFFFF"/>
          </a:solidFill>
          <a:ln w="2857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b="1"/>
              <a:t>Көру қабілеттері </a:t>
            </a:r>
          </a:p>
          <a:p>
            <a:pPr algn="ctr"/>
            <a:r>
              <a:rPr lang="kk-KZ" b="1"/>
              <a:t>төмендеді</a:t>
            </a:r>
            <a:endParaRPr lang="ru-RU" b="1"/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4876800" y="3962400"/>
            <a:ext cx="4267200" cy="2895600"/>
          </a:xfrm>
          <a:prstGeom prst="irregularSeal2">
            <a:avLst/>
          </a:prstGeom>
          <a:solidFill>
            <a:srgbClr val="FFFFFF"/>
          </a:solidFill>
          <a:ln w="2857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b="1"/>
              <a:t>Пайдалану нормаларын </a:t>
            </a:r>
          </a:p>
          <a:p>
            <a:pPr algn="ctr"/>
            <a:r>
              <a:rPr lang="kk-KZ" b="1"/>
              <a:t>толық білмейді</a:t>
            </a:r>
            <a:endParaRPr lang="ru-RU" b="1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4495800" y="914400"/>
            <a:ext cx="4648200" cy="3048000"/>
          </a:xfrm>
          <a:prstGeom prst="irregularSeal2">
            <a:avLst/>
          </a:prstGeom>
          <a:solidFill>
            <a:srgbClr val="FFFFFF"/>
          </a:solidFill>
          <a:ln w="2857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sz="1600" b="1"/>
              <a:t>Бірнеше сабақ қатарынан </a:t>
            </a:r>
          </a:p>
          <a:p>
            <a:pPr algn="ctr"/>
            <a:r>
              <a:rPr lang="kk-KZ" sz="1600" b="1"/>
              <a:t>компьютерде отыра алмайды</a:t>
            </a:r>
            <a:endParaRPr lang="ru-RU" sz="1600" b="1"/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0" y="4114800"/>
            <a:ext cx="3048000" cy="2514600"/>
          </a:xfrm>
          <a:prstGeom prst="irregularSeal2">
            <a:avLst/>
          </a:prstGeom>
          <a:solidFill>
            <a:srgbClr val="FFFFFF"/>
          </a:solidFill>
          <a:ln w="2857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 b="1"/>
              <a:t>Үзіліс сирек </a:t>
            </a:r>
          </a:p>
          <a:p>
            <a:pPr algn="ctr"/>
            <a:r>
              <a:rPr lang="kk-KZ" b="1"/>
              <a:t>жасайды</a:t>
            </a:r>
            <a:endParaRPr lang="ru-RU" b="1"/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2514600" y="2819400"/>
            <a:ext cx="3048000" cy="2514600"/>
          </a:xfrm>
          <a:prstGeom prst="irregularSeal2">
            <a:avLst/>
          </a:prstGeom>
          <a:solidFill>
            <a:srgbClr val="FFFFFF"/>
          </a:solidFill>
          <a:ln w="2857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/>
              <a:t>Арнайы үстел мен</a:t>
            </a:r>
          </a:p>
          <a:p>
            <a:pPr algn="ctr"/>
            <a:r>
              <a:rPr lang="kk-KZ"/>
              <a:t> орындықтары жоқ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7" grpId="0" animBg="1"/>
      <p:bldP spid="25608" grpId="0" animBg="1"/>
      <p:bldP spid="25609" grpId="0" animBg="1"/>
      <p:bldP spid="256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1447800" y="457200"/>
            <a:ext cx="6477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Ұсыныстар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457200" y="1066800"/>
            <a:ext cx="7467600" cy="11430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bg1"/>
          </a:solidFill>
          <a:ln w="28575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 dirty="0">
                <a:solidFill>
                  <a:srgbClr val="FF0000"/>
                </a:solidFill>
              </a:rPr>
              <a:t>Шаршауды болдырмау үшін көзге арналған</a:t>
            </a:r>
          </a:p>
          <a:p>
            <a:pPr algn="ctr"/>
            <a:r>
              <a:rPr lang="kk-KZ" dirty="0">
                <a:solidFill>
                  <a:srgbClr val="FF0000"/>
                </a:solidFill>
              </a:rPr>
              <a:t> жаттығулар (офтальмотренаж) жасау қажет.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762000" y="2286000"/>
            <a:ext cx="7086600" cy="23622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bg1"/>
          </a:solidFill>
          <a:ln w="28575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Қамтамасыз ету бағдарламасында арнайы бағдарлама болуын, </a:t>
            </a:r>
          </a:p>
          <a:p>
            <a:pPr algn="ctr"/>
            <a:r>
              <a:rPr lang="kk-KZ">
                <a:solidFill>
                  <a:srgbClr val="FF0000"/>
                </a:solidFill>
              </a:rPr>
              <a:t>сергіту сәтін, динамикалық үзіліс жасау кестесін құру керек.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762000" y="5257800"/>
            <a:ext cx="7467600" cy="1143000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bg1"/>
          </a:solidFill>
          <a:ln w="28575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kk-KZ" dirty="0">
                <a:solidFill>
                  <a:srgbClr val="FF0000"/>
                </a:solidFill>
              </a:rPr>
              <a:t>Компьютермен жұмыс нормасын міндетті</a:t>
            </a:r>
          </a:p>
          <a:p>
            <a:pPr algn="ctr"/>
            <a:r>
              <a:rPr lang="kk-KZ" dirty="0">
                <a:solidFill>
                  <a:srgbClr val="FF0000"/>
                </a:solidFill>
              </a:rPr>
              <a:t>түрде сақталуын оқушыларға қажеттендіру.</a:t>
            </a:r>
            <a:r>
              <a:rPr lang="ru-RU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9" grpId="0" animBg="1"/>
      <p:bldP spid="266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kk-KZ" smtClean="0"/>
              <a:t>      </a:t>
            </a:r>
            <a:r>
              <a:rPr lang="kk-KZ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Қазіргі замаңдағы ақпараттық</a:t>
            </a:r>
            <a:r>
              <a:rPr 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kk-KZ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коммуникациялық технологиялардың, яғни компьютердің бала денсаулығына қанша зиян келтіретінін зерттеп,оның болдырмау жолын алдын ала анықтау</a:t>
            </a:r>
            <a:endParaRPr lang="ru-RU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685800" y="457200"/>
            <a:ext cx="7772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Мақсаты: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268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9050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381000" y="381000"/>
            <a:ext cx="8382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Үйіңізде компьютер бар ма?</a:t>
            </a:r>
          </a:p>
        </p:txBody>
      </p:sp>
      <p:pic>
        <p:nvPicPr>
          <p:cNvPr id="4103" name="Picture 7" descr="C:\Информатика\Иинтерактив сабақтар\7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514600"/>
            <a:ext cx="30480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1268" grpId="0"/>
      <p:bldP spid="112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6" name="WordArt 38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8382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көру қабілеті төмендеген оқушылардың саны</a:t>
            </a:r>
          </a:p>
        </p:txBody>
      </p:sp>
      <p:pic>
        <p:nvPicPr>
          <p:cNvPr id="12328" name="Picture 40" descr="1 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971800"/>
            <a:ext cx="31242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29" name="Rectangle 41"/>
          <p:cNvSpPr>
            <a:spLocks noChangeArrowheads="1"/>
          </p:cNvSpPr>
          <p:nvPr/>
        </p:nvSpPr>
        <p:spPr bwMode="auto">
          <a:xfrm>
            <a:off x="3429000" y="2971800"/>
            <a:ext cx="5562600" cy="35814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350" name="Group 62"/>
          <p:cNvGraphicFramePr>
            <a:graphicFrameLocks noGrp="1"/>
          </p:cNvGraphicFramePr>
          <p:nvPr>
            <p:ph/>
          </p:nvPr>
        </p:nvGraphicFramePr>
        <p:xfrm>
          <a:off x="3810000" y="3962400"/>
          <a:ext cx="4876800" cy="2149475"/>
        </p:xfrm>
        <a:graphic>
          <a:graphicData uri="http://schemas.openxmlformats.org/drawingml/2006/table">
            <a:tbl>
              <a:tblPr/>
              <a:tblGrid>
                <a:gridCol w="2438400"/>
                <a:gridCol w="24384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Оқу жылы</a:t>
                      </a:r>
                      <a:endParaRPr kumimoji="0" lang="ru-RU" sz="2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Оқушы саны</a:t>
                      </a: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-201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-201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51" name="WordArt 63"/>
          <p:cNvSpPr>
            <a:spLocks noChangeArrowheads="1" noChangeShapeType="1" noTextEdit="1"/>
          </p:cNvSpPr>
          <p:nvPr/>
        </p:nvSpPr>
        <p:spPr bwMode="auto">
          <a:xfrm>
            <a:off x="1676400" y="381000"/>
            <a:ext cx="6248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Мектеп бойынша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6" grpId="0" animBg="1"/>
      <p:bldP spid="12329" grpId="0" animBg="1"/>
      <p:bldP spid="123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razum-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6580E7"/>
              </a:clrFrom>
              <a:clrTo>
                <a:srgbClr val="6580E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457200"/>
            <a:ext cx="1981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AutoShape 5"/>
          <p:cNvSpPr>
            <a:spLocks noChangeArrowheads="1"/>
          </p:cNvSpPr>
          <p:nvPr/>
        </p:nvSpPr>
        <p:spPr bwMode="auto">
          <a:xfrm>
            <a:off x="2057400" y="1219200"/>
            <a:ext cx="1905000" cy="609600"/>
          </a:xfrm>
          <a:prstGeom prst="leftArrow">
            <a:avLst>
              <a:gd name="adj1" fmla="val 50000"/>
              <a:gd name="adj2" fmla="val 78125"/>
            </a:avLst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Нерв жүйесі</a:t>
            </a:r>
            <a:endParaRPr lang="ru-RU">
              <a:solidFill>
                <a:srgbClr val="FF0000"/>
              </a:solidFill>
            </a:endParaRPr>
          </a:p>
        </p:txBody>
      </p:sp>
      <p:pic>
        <p:nvPicPr>
          <p:cNvPr id="6148" name="Picture 7" descr="2 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86200"/>
            <a:ext cx="2971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1508"/>
                                        </p:tgtEl>
                                      </p:cBhvr>
                                      <p:by x="70000" y="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84987E-6 L -0.08663 -2.84987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3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" dur="3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3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0" name="Object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" y="1981200"/>
            <a:ext cx="4572000" cy="4191000"/>
          </a:xfrm>
          <a:noFill/>
        </p:spPr>
      </p:pic>
      <p:sp>
        <p:nvSpPr>
          <p:cNvPr id="16393" name="WordArt 9"/>
          <p:cNvSpPr>
            <a:spLocks noChangeArrowheads="1" noChangeShapeType="1" noTextEdit="1"/>
          </p:cNvSpPr>
          <p:nvPr/>
        </p:nvSpPr>
        <p:spPr bwMode="auto">
          <a:xfrm>
            <a:off x="228600" y="228600"/>
            <a:ext cx="8458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Қол мен көзге арналған 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жаттығуларды орындайсыз ба?</a:t>
            </a:r>
          </a:p>
        </p:txBody>
      </p:sp>
      <p:pic>
        <p:nvPicPr>
          <p:cNvPr id="16394" name="Picture 10" descr="1 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667000"/>
            <a:ext cx="1206500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1" descr="2 0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4572000"/>
            <a:ext cx="955675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6" name="AutoShape 12"/>
          <p:cNvSpPr>
            <a:spLocks noChangeArrowheads="1"/>
          </p:cNvSpPr>
          <p:nvPr/>
        </p:nvSpPr>
        <p:spPr bwMode="auto">
          <a:xfrm rot="2319588">
            <a:off x="5638800" y="28194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rot="10800000">
            <a:off x="5867400" y="48006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6390" grpId="0"/>
      <p:bldP spid="16393" grpId="0" animBg="1"/>
      <p:bldP spid="16396" grpId="0" animBg="1"/>
      <p:bldP spid="163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2519363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609600"/>
            <a:ext cx="2449513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2743200"/>
            <a:ext cx="2447925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4648200"/>
            <a:ext cx="2447925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667000"/>
            <a:ext cx="2519363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1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19800" y="4953000"/>
            <a:ext cx="2449513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4495800" y="1143000"/>
            <a:ext cx="1447800" cy="533400"/>
          </a:xfrm>
          <a:prstGeom prst="rightArrow">
            <a:avLst>
              <a:gd name="adj1" fmla="val 50000"/>
              <a:gd name="adj2" fmla="val 67857"/>
            </a:avLst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Дұрыс емес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4572000" y="3200400"/>
            <a:ext cx="1447800" cy="533400"/>
          </a:xfrm>
          <a:prstGeom prst="rightArrow">
            <a:avLst>
              <a:gd name="adj1" fmla="val 50000"/>
              <a:gd name="adj2" fmla="val 67857"/>
            </a:avLst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Дұрыс емес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4572000" y="5638800"/>
            <a:ext cx="1447800" cy="533400"/>
          </a:xfrm>
          <a:prstGeom prst="rightArrow">
            <a:avLst>
              <a:gd name="adj1" fmla="val 50000"/>
              <a:gd name="adj2" fmla="val 67857"/>
            </a:avLst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Дұрыс емес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8215" name="AutoShape 23"/>
          <p:cNvSpPr>
            <a:spLocks noChangeArrowheads="1"/>
          </p:cNvSpPr>
          <p:nvPr/>
        </p:nvSpPr>
        <p:spPr bwMode="auto">
          <a:xfrm>
            <a:off x="2819400" y="1143000"/>
            <a:ext cx="1447800" cy="533400"/>
          </a:xfrm>
          <a:prstGeom prst="leftArrow">
            <a:avLst>
              <a:gd name="adj1" fmla="val 50000"/>
              <a:gd name="adj2" fmla="val 67857"/>
            </a:avLst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Дұрыс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>
            <a:off x="2819400" y="3200400"/>
            <a:ext cx="1447800" cy="533400"/>
          </a:xfrm>
          <a:prstGeom prst="leftArrow">
            <a:avLst>
              <a:gd name="adj1" fmla="val 50000"/>
              <a:gd name="adj2" fmla="val 67857"/>
            </a:avLst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Дұрыс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>
            <a:off x="2667000" y="5638800"/>
            <a:ext cx="1447800" cy="533400"/>
          </a:xfrm>
          <a:prstGeom prst="leftArrow">
            <a:avLst>
              <a:gd name="adj1" fmla="val 50000"/>
              <a:gd name="adj2" fmla="val 67857"/>
            </a:avLst>
          </a:prstGeom>
          <a:solidFill>
            <a:schemeClr val="bg1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k-KZ">
                <a:solidFill>
                  <a:srgbClr val="FF0000"/>
                </a:solidFill>
              </a:rPr>
              <a:t>Дұрыс</a:t>
            </a:r>
            <a:endParaRPr lang="ru-RU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 animBg="1"/>
      <p:bldP spid="8210" grpId="0" animBg="1"/>
      <p:bldP spid="8211" grpId="0" animBg="1"/>
      <p:bldP spid="8215" grpId="0" animBg="1"/>
      <p:bldP spid="8216" grpId="0" animBg="1"/>
      <p:bldP spid="82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12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752600"/>
            <a:ext cx="4267200" cy="433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WordArt 11"/>
          <p:cNvSpPr>
            <a:spLocks noChangeArrowheads="1" noChangeShapeType="1" noTextEdit="1"/>
          </p:cNvSpPr>
          <p:nvPr/>
        </p:nvSpPr>
        <p:spPr bwMode="auto">
          <a:xfrm>
            <a:off x="228600" y="228600"/>
            <a:ext cx="8458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Компьютерге арналған үстел мен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орындығыңыз бар ма?</a:t>
            </a:r>
          </a:p>
        </p:txBody>
      </p:sp>
      <p:sp>
        <p:nvSpPr>
          <p:cNvPr id="11269" name="Rectangle 23"/>
          <p:cNvSpPr>
            <a:spLocks noChangeArrowheads="1"/>
          </p:cNvSpPr>
          <p:nvPr/>
        </p:nvSpPr>
        <p:spPr bwMode="auto">
          <a:xfrm rot="45611">
            <a:off x="4573588" y="4572000"/>
            <a:ext cx="838200" cy="11430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>
              <a:rot lat="300000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0" name="Rectangle 18"/>
          <p:cNvSpPr>
            <a:spLocks noChangeArrowheads="1"/>
          </p:cNvSpPr>
          <p:nvPr/>
        </p:nvSpPr>
        <p:spPr bwMode="auto">
          <a:xfrm rot="-79574">
            <a:off x="7162800" y="4040188"/>
            <a:ext cx="990600" cy="1622425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Left">
              <a:rot lat="300000" lon="0" rev="0"/>
            </a:camera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1" name="Rectangle 117"/>
          <p:cNvSpPr>
            <a:spLocks noChangeArrowheads="1"/>
          </p:cNvSpPr>
          <p:nvPr/>
        </p:nvSpPr>
        <p:spPr bwMode="auto">
          <a:xfrm>
            <a:off x="4953000" y="2133600"/>
            <a:ext cx="3124200" cy="35814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PerspectiveFront">
              <a:rot lat="17099992" lon="0" rev="0"/>
            </a:camera>
            <a:lightRig rig="legacyFlat2" dir="t"/>
          </a:scene3d>
          <a:sp3d extrusionH="49200" prstMaterial="legacyMatte">
            <a:bevelT w="13500" h="13500" prst="angle"/>
            <a:bevelB w="13500" h="13500" prst="angle"/>
            <a:extrusionClr>
              <a:srgbClr val="9966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2" name="Rectangle 116"/>
          <p:cNvSpPr>
            <a:spLocks noChangeArrowheads="1"/>
          </p:cNvSpPr>
          <p:nvPr/>
        </p:nvSpPr>
        <p:spPr bwMode="auto">
          <a:xfrm>
            <a:off x="6400800" y="2895600"/>
            <a:ext cx="1257300" cy="91440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3" name="Rectangle 115"/>
          <p:cNvSpPr>
            <a:spLocks noChangeArrowheads="1"/>
          </p:cNvSpPr>
          <p:nvPr/>
        </p:nvSpPr>
        <p:spPr bwMode="auto">
          <a:xfrm>
            <a:off x="6553200" y="2971800"/>
            <a:ext cx="1085850" cy="687388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1100" prstMaterial="legacyPlastic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4" name="Freeform 105"/>
          <p:cNvSpPr>
            <a:spLocks/>
          </p:cNvSpPr>
          <p:nvPr/>
        </p:nvSpPr>
        <p:spPr bwMode="auto">
          <a:xfrm>
            <a:off x="6781800" y="3810000"/>
            <a:ext cx="650875" cy="146050"/>
          </a:xfrm>
          <a:custGeom>
            <a:avLst/>
            <a:gdLst>
              <a:gd name="T0" fmla="*/ 0 w 1626"/>
              <a:gd name="T1" fmla="*/ 0 h 147"/>
              <a:gd name="T2" fmla="*/ 1924247713 w 1626"/>
              <a:gd name="T3" fmla="*/ 2147483647 h 147"/>
              <a:gd name="T4" fmla="*/ 2147483647 w 1626"/>
              <a:gd name="T5" fmla="*/ 2147483647 h 147"/>
              <a:gd name="T6" fmla="*/ 2147483647 w 1626"/>
              <a:gd name="T7" fmla="*/ 2147483647 h 147"/>
              <a:gd name="T8" fmla="*/ 2147483647 w 1626"/>
              <a:gd name="T9" fmla="*/ 2147483647 h 147"/>
              <a:gd name="T10" fmla="*/ 2147483647 w 1626"/>
              <a:gd name="T11" fmla="*/ 2147483647 h 147"/>
              <a:gd name="T12" fmla="*/ 2147483647 w 1626"/>
              <a:gd name="T13" fmla="*/ 2147483647 h 147"/>
              <a:gd name="T14" fmla="*/ 2147483647 w 1626"/>
              <a:gd name="T15" fmla="*/ 2147483647 h 147"/>
              <a:gd name="T16" fmla="*/ 2147483647 w 1626"/>
              <a:gd name="T17" fmla="*/ 2147483647 h 147"/>
              <a:gd name="T18" fmla="*/ 2147483647 w 1626"/>
              <a:gd name="T19" fmla="*/ 2147483647 h 14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626"/>
              <a:gd name="T31" fmla="*/ 0 h 147"/>
              <a:gd name="T32" fmla="*/ 1626 w 1626"/>
              <a:gd name="T33" fmla="*/ 147 h 14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626" h="147">
                <a:moveTo>
                  <a:pt x="0" y="0"/>
                </a:moveTo>
                <a:cubicBezTo>
                  <a:pt x="11" y="17"/>
                  <a:pt x="16" y="40"/>
                  <a:pt x="30" y="54"/>
                </a:cubicBezTo>
                <a:cubicBezTo>
                  <a:pt x="50" y="74"/>
                  <a:pt x="80" y="70"/>
                  <a:pt x="102" y="84"/>
                </a:cubicBezTo>
                <a:cubicBezTo>
                  <a:pt x="196" y="147"/>
                  <a:pt x="345" y="135"/>
                  <a:pt x="450" y="138"/>
                </a:cubicBezTo>
                <a:cubicBezTo>
                  <a:pt x="542" y="141"/>
                  <a:pt x="634" y="142"/>
                  <a:pt x="726" y="144"/>
                </a:cubicBezTo>
                <a:cubicBezTo>
                  <a:pt x="964" y="141"/>
                  <a:pt x="1138" y="138"/>
                  <a:pt x="1356" y="126"/>
                </a:cubicBezTo>
                <a:cubicBezTo>
                  <a:pt x="1409" y="108"/>
                  <a:pt x="1465" y="102"/>
                  <a:pt x="1518" y="84"/>
                </a:cubicBezTo>
                <a:cubicBezTo>
                  <a:pt x="1529" y="80"/>
                  <a:pt x="1564" y="63"/>
                  <a:pt x="1572" y="60"/>
                </a:cubicBezTo>
                <a:cubicBezTo>
                  <a:pt x="1586" y="55"/>
                  <a:pt x="1608" y="36"/>
                  <a:pt x="1608" y="36"/>
                </a:cubicBezTo>
                <a:cubicBezTo>
                  <a:pt x="1622" y="16"/>
                  <a:pt x="1615" y="23"/>
                  <a:pt x="1626" y="12"/>
                </a:cubicBez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Rectangle 114"/>
          <p:cNvSpPr>
            <a:spLocks noChangeArrowheads="1"/>
          </p:cNvSpPr>
          <p:nvPr/>
        </p:nvSpPr>
        <p:spPr bwMode="auto">
          <a:xfrm>
            <a:off x="5029200" y="2667000"/>
            <a:ext cx="760413" cy="1339850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6" name="Rectangle 113"/>
          <p:cNvSpPr>
            <a:spLocks noChangeArrowheads="1"/>
          </p:cNvSpPr>
          <p:nvPr/>
        </p:nvSpPr>
        <p:spPr bwMode="auto">
          <a:xfrm>
            <a:off x="5181600" y="2895600"/>
            <a:ext cx="506413" cy="144463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prstMaterial="legacyPlastic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7" name="Rectangle 112"/>
          <p:cNvSpPr>
            <a:spLocks noChangeArrowheads="1"/>
          </p:cNvSpPr>
          <p:nvPr/>
        </p:nvSpPr>
        <p:spPr bwMode="auto">
          <a:xfrm>
            <a:off x="5105400" y="3124200"/>
            <a:ext cx="506413" cy="18097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prstMaterial="legacyPlastic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8" name="Rectangle 111"/>
          <p:cNvSpPr>
            <a:spLocks noChangeArrowheads="1"/>
          </p:cNvSpPr>
          <p:nvPr/>
        </p:nvSpPr>
        <p:spPr bwMode="auto">
          <a:xfrm>
            <a:off x="5105400" y="3581400"/>
            <a:ext cx="506413" cy="180975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prstMaterial="legacyPlastic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79" name="AutoShape 97"/>
          <p:cNvSpPr>
            <a:spLocks noChangeArrowheads="1"/>
          </p:cNvSpPr>
          <p:nvPr/>
        </p:nvSpPr>
        <p:spPr bwMode="auto">
          <a:xfrm>
            <a:off x="5105400" y="3200400"/>
            <a:ext cx="506413" cy="1079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prstMaterial="legacyPlastic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80" name="Line 98"/>
          <p:cNvSpPr>
            <a:spLocks noChangeShapeType="1"/>
          </p:cNvSpPr>
          <p:nvPr/>
        </p:nvSpPr>
        <p:spPr bwMode="auto">
          <a:xfrm>
            <a:off x="5181600" y="3276600"/>
            <a:ext cx="398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Rectangle 99"/>
          <p:cNvSpPr>
            <a:spLocks noChangeArrowheads="1"/>
          </p:cNvSpPr>
          <p:nvPr/>
        </p:nvSpPr>
        <p:spPr bwMode="auto">
          <a:xfrm>
            <a:off x="5334000" y="3657600"/>
            <a:ext cx="73025" cy="73025"/>
          </a:xfrm>
          <a:prstGeom prst="rect">
            <a:avLst/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2" name="Rectangle 102"/>
          <p:cNvSpPr>
            <a:spLocks noChangeArrowheads="1"/>
          </p:cNvSpPr>
          <p:nvPr/>
        </p:nvSpPr>
        <p:spPr bwMode="auto">
          <a:xfrm>
            <a:off x="6705600" y="3733800"/>
            <a:ext cx="107950" cy="36513"/>
          </a:xfrm>
          <a:prstGeom prst="rect">
            <a:avLst/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3" name="Rectangle 103"/>
          <p:cNvSpPr>
            <a:spLocks noChangeArrowheads="1"/>
          </p:cNvSpPr>
          <p:nvPr/>
        </p:nvSpPr>
        <p:spPr bwMode="auto">
          <a:xfrm>
            <a:off x="7391400" y="3733800"/>
            <a:ext cx="73025" cy="73025"/>
          </a:xfrm>
          <a:prstGeom prst="rect">
            <a:avLst/>
          </a:prstGeom>
          <a:solidFill>
            <a:srgbClr val="96969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84" name="AutoShape 104"/>
          <p:cNvSpPr>
            <a:spLocks noChangeArrowheads="1"/>
          </p:cNvSpPr>
          <p:nvPr/>
        </p:nvSpPr>
        <p:spPr bwMode="auto">
          <a:xfrm rot="209503">
            <a:off x="7618413" y="3665538"/>
            <a:ext cx="276225" cy="795337"/>
          </a:xfrm>
          <a:prstGeom prst="roundRect">
            <a:avLst>
              <a:gd name="adj" fmla="val 25477"/>
            </a:avLst>
          </a:prstGeom>
          <a:solidFill>
            <a:srgbClr val="00CCFF"/>
          </a:solidFill>
          <a:ln w="9525">
            <a:round/>
            <a:headEnd/>
            <a:tailEnd/>
          </a:ln>
          <a:scene3d>
            <a:camera prst="legacyObliqueTopRight">
              <a:rot lat="17099992" lon="0" rev="0"/>
            </a:camera>
            <a:lightRig rig="legacyFlat3" dir="b"/>
          </a:scene3d>
          <a:sp3d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85" name="Oval 100"/>
          <p:cNvSpPr>
            <a:spLocks noChangeArrowheads="1"/>
          </p:cNvSpPr>
          <p:nvPr/>
        </p:nvSpPr>
        <p:spPr bwMode="auto">
          <a:xfrm>
            <a:off x="7696200" y="3962400"/>
            <a:ext cx="180975" cy="325438"/>
          </a:xfrm>
          <a:prstGeom prst="ellipse">
            <a:avLst/>
          </a:prstGeom>
          <a:solidFill>
            <a:srgbClr val="FFFFFF"/>
          </a:solidFill>
          <a:ln w="9525">
            <a:round/>
            <a:headEnd/>
            <a:tailEnd/>
          </a:ln>
          <a:scene3d>
            <a:camera prst="legacyObliqueTopRight">
              <a:rot lat="17699992" lon="0" rev="0"/>
            </a:camera>
            <a:lightRig rig="legacyFlat3" dir="b"/>
          </a:scene3d>
          <a:sp3d extrusionH="49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86" name="Freeform 108"/>
          <p:cNvSpPr>
            <a:spLocks/>
          </p:cNvSpPr>
          <p:nvPr/>
        </p:nvSpPr>
        <p:spPr bwMode="auto">
          <a:xfrm>
            <a:off x="6858000" y="3810000"/>
            <a:ext cx="1065213" cy="290513"/>
          </a:xfrm>
          <a:custGeom>
            <a:avLst/>
            <a:gdLst>
              <a:gd name="T0" fmla="*/ 2147483647 w 1678"/>
              <a:gd name="T1" fmla="*/ 2147483647 h 817"/>
              <a:gd name="T2" fmla="*/ 2147483647 w 1678"/>
              <a:gd name="T3" fmla="*/ 2147483647 h 817"/>
              <a:gd name="T4" fmla="*/ 0 w 1678"/>
              <a:gd name="T5" fmla="*/ 0 h 817"/>
              <a:gd name="T6" fmla="*/ 0 60000 65536"/>
              <a:gd name="T7" fmla="*/ 0 60000 65536"/>
              <a:gd name="T8" fmla="*/ 0 60000 65536"/>
              <a:gd name="T9" fmla="*/ 0 w 1678"/>
              <a:gd name="T10" fmla="*/ 0 h 817"/>
              <a:gd name="T11" fmla="*/ 1678 w 1678"/>
              <a:gd name="T12" fmla="*/ 817 h 8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78" h="817">
                <a:moveTo>
                  <a:pt x="1522" y="817"/>
                </a:moveTo>
                <a:cubicBezTo>
                  <a:pt x="1506" y="718"/>
                  <a:pt x="1678" y="360"/>
                  <a:pt x="1424" y="224"/>
                </a:cubicBezTo>
                <a:cubicBezTo>
                  <a:pt x="1170" y="88"/>
                  <a:pt x="297" y="47"/>
                  <a:pt x="0" y="0"/>
                </a:cubicBezTo>
              </a:path>
            </a:pathLst>
          </a:custGeom>
          <a:noFill/>
          <a:ln w="9525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7" name="Rectangle 127"/>
          <p:cNvSpPr>
            <a:spLocks noChangeArrowheads="1"/>
          </p:cNvSpPr>
          <p:nvPr/>
        </p:nvSpPr>
        <p:spPr bwMode="auto">
          <a:xfrm>
            <a:off x="5867400" y="1905000"/>
            <a:ext cx="2135188" cy="687388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9933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88" name="Line 126"/>
          <p:cNvSpPr>
            <a:spLocks noChangeShapeType="1"/>
          </p:cNvSpPr>
          <p:nvPr/>
        </p:nvSpPr>
        <p:spPr bwMode="auto">
          <a:xfrm flipV="1">
            <a:off x="5867400" y="2286000"/>
            <a:ext cx="215900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89" name="Line 125"/>
          <p:cNvSpPr>
            <a:spLocks noChangeShapeType="1"/>
          </p:cNvSpPr>
          <p:nvPr/>
        </p:nvSpPr>
        <p:spPr bwMode="auto">
          <a:xfrm>
            <a:off x="6096000" y="2286000"/>
            <a:ext cx="18462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0" name="Line 124"/>
          <p:cNvSpPr>
            <a:spLocks noChangeShapeType="1"/>
          </p:cNvSpPr>
          <p:nvPr/>
        </p:nvSpPr>
        <p:spPr bwMode="auto">
          <a:xfrm>
            <a:off x="6096000" y="1828800"/>
            <a:ext cx="0" cy="506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1" name="Rectangle 123"/>
          <p:cNvSpPr>
            <a:spLocks noChangeArrowheads="1"/>
          </p:cNvSpPr>
          <p:nvPr/>
        </p:nvSpPr>
        <p:spPr bwMode="auto">
          <a:xfrm rot="-929117">
            <a:off x="6172200" y="1981200"/>
            <a:ext cx="73025" cy="579438"/>
          </a:xfrm>
          <a:prstGeom prst="rect">
            <a:avLst/>
          </a:prstGeom>
          <a:solidFill>
            <a:srgbClr val="C0C0C0"/>
          </a:solidFill>
          <a:ln w="9525">
            <a:miter lim="800000"/>
            <a:headEnd/>
            <a:tailEnd/>
          </a:ln>
          <a:scene3d>
            <a:camera prst="legacyObliqueTopRight">
              <a:rot lat="0" lon="1200000" rev="0"/>
            </a:camera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92" name="Rectangle 122"/>
          <p:cNvSpPr>
            <a:spLocks noChangeArrowheads="1"/>
          </p:cNvSpPr>
          <p:nvPr/>
        </p:nvSpPr>
        <p:spPr bwMode="auto">
          <a:xfrm rot="-3888153">
            <a:off x="6577806" y="1956594"/>
            <a:ext cx="73025" cy="57943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>
              <a:rot lat="0" lon="1200000" rev="0"/>
            </a:camera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9933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93" name="Rectangle 121"/>
          <p:cNvSpPr>
            <a:spLocks noChangeArrowheads="1"/>
          </p:cNvSpPr>
          <p:nvPr/>
        </p:nvSpPr>
        <p:spPr bwMode="auto">
          <a:xfrm rot="2650484">
            <a:off x="7620000" y="1981200"/>
            <a:ext cx="73025" cy="579438"/>
          </a:xfrm>
          <a:prstGeom prst="rect">
            <a:avLst/>
          </a:prstGeom>
          <a:solidFill>
            <a:srgbClr val="FF00FF"/>
          </a:solidFill>
          <a:ln w="9525">
            <a:miter lim="800000"/>
            <a:headEnd/>
            <a:tailEnd/>
          </a:ln>
          <a:scene3d>
            <a:camera prst="legacyObliqueTopRight">
              <a:rot lat="0" lon="19199993" rev="0"/>
            </a:camera>
            <a:lightRig rig="legacyFlat3" dir="b"/>
          </a:scene3d>
          <a:sp3d extrusionH="2016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294" name="Line 120"/>
          <p:cNvSpPr>
            <a:spLocks noChangeShapeType="1"/>
          </p:cNvSpPr>
          <p:nvPr/>
        </p:nvSpPr>
        <p:spPr bwMode="auto">
          <a:xfrm flipH="1">
            <a:off x="7924800" y="2209800"/>
            <a:ext cx="0" cy="730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5" name="Line 119"/>
          <p:cNvSpPr>
            <a:spLocks noChangeShapeType="1"/>
          </p:cNvSpPr>
          <p:nvPr/>
        </p:nvSpPr>
        <p:spPr bwMode="auto">
          <a:xfrm>
            <a:off x="7924800" y="1981200"/>
            <a:ext cx="0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6" name="Line 118"/>
          <p:cNvSpPr>
            <a:spLocks noChangeShapeType="1"/>
          </p:cNvSpPr>
          <p:nvPr/>
        </p:nvSpPr>
        <p:spPr bwMode="auto">
          <a:xfrm flipH="1" flipV="1">
            <a:off x="7848600" y="2286000"/>
            <a:ext cx="109538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7" name="Rectangle 22"/>
          <p:cNvSpPr>
            <a:spLocks noChangeArrowheads="1"/>
          </p:cNvSpPr>
          <p:nvPr/>
        </p:nvSpPr>
        <p:spPr bwMode="auto">
          <a:xfrm>
            <a:off x="4648200" y="4648200"/>
            <a:ext cx="533400" cy="43497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8" name="Rectangle 12"/>
          <p:cNvSpPr>
            <a:spLocks noChangeArrowheads="1"/>
          </p:cNvSpPr>
          <p:nvPr/>
        </p:nvSpPr>
        <p:spPr bwMode="auto">
          <a:xfrm>
            <a:off x="4724400" y="5181600"/>
            <a:ext cx="533400" cy="43497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9" name="Rectangle 20"/>
          <p:cNvSpPr>
            <a:spLocks noChangeArrowheads="1"/>
          </p:cNvSpPr>
          <p:nvPr/>
        </p:nvSpPr>
        <p:spPr bwMode="auto">
          <a:xfrm>
            <a:off x="4800600" y="4724400"/>
            <a:ext cx="288925" cy="288925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00" name="Rectangle 16"/>
          <p:cNvSpPr>
            <a:spLocks noChangeArrowheads="1"/>
          </p:cNvSpPr>
          <p:nvPr/>
        </p:nvSpPr>
        <p:spPr bwMode="auto">
          <a:xfrm>
            <a:off x="4876800" y="5257800"/>
            <a:ext cx="271463" cy="288925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01" name="Oval 19"/>
          <p:cNvSpPr>
            <a:spLocks noChangeArrowheads="1"/>
          </p:cNvSpPr>
          <p:nvPr/>
        </p:nvSpPr>
        <p:spPr bwMode="auto">
          <a:xfrm>
            <a:off x="4876800" y="4876800"/>
            <a:ext cx="107950" cy="107950"/>
          </a:xfrm>
          <a:prstGeom prst="ellipse">
            <a:avLst/>
          </a:prstGeom>
          <a:solidFill>
            <a:srgbClr val="9933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23800" prstMaterial="legacyMatte">
            <a:bevelT w="13500" h="13500" prst="angle"/>
            <a:bevelB w="13500" h="13500" prst="angle"/>
            <a:extrusionClr>
              <a:srgbClr val="9933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302" name="Oval 15"/>
          <p:cNvSpPr>
            <a:spLocks noChangeArrowheads="1"/>
          </p:cNvSpPr>
          <p:nvPr/>
        </p:nvSpPr>
        <p:spPr bwMode="auto">
          <a:xfrm>
            <a:off x="4953000" y="5334000"/>
            <a:ext cx="107950" cy="107950"/>
          </a:xfrm>
          <a:prstGeom prst="ellipse">
            <a:avLst/>
          </a:prstGeom>
          <a:solidFill>
            <a:srgbClr val="9933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23800" prstMaterial="legacyMatte">
            <a:bevelT w="13500" h="13500" prst="angle"/>
            <a:bevelB w="13500" h="13500" prst="angle"/>
            <a:extrusionClr>
              <a:srgbClr val="9933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303" name="Oval 17"/>
          <p:cNvSpPr>
            <a:spLocks noChangeArrowheads="1"/>
          </p:cNvSpPr>
          <p:nvPr/>
        </p:nvSpPr>
        <p:spPr bwMode="auto">
          <a:xfrm>
            <a:off x="7315200" y="4648200"/>
            <a:ext cx="107950" cy="107950"/>
          </a:xfrm>
          <a:prstGeom prst="ellipse">
            <a:avLst/>
          </a:prstGeom>
          <a:solidFill>
            <a:srgbClr val="9933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23800" prstMaterial="legacyMatte">
            <a:bevelT w="13500" h="13500" prst="angle"/>
            <a:bevelB w="13500" h="13500" prst="angle"/>
            <a:extrusionClr>
              <a:srgbClr val="993300"/>
            </a:extrusionClr>
          </a:sp3d>
        </p:spPr>
        <p:txBody>
          <a:bodyPr>
            <a:flatTx/>
          </a:bodyPr>
          <a:lstStyle/>
          <a:p>
            <a:endParaRPr lang="ru-RU"/>
          </a:p>
        </p:txBody>
      </p:sp>
      <p:sp>
        <p:nvSpPr>
          <p:cNvPr id="11304" name="Rectangle 128"/>
          <p:cNvSpPr>
            <a:spLocks noChangeArrowheads="1"/>
          </p:cNvSpPr>
          <p:nvPr/>
        </p:nvSpPr>
        <p:spPr bwMode="auto">
          <a:xfrm>
            <a:off x="415925" y="1212850"/>
            <a:ext cx="17287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1544638" algn="l"/>
              </a:tabLst>
            </a:pPr>
            <a:r>
              <a:rPr lang="en-US" sz="1200">
                <a:cs typeface="Times New Roman" pitchFamily="18" charset="0"/>
              </a:rPr>
              <a:t>	</a:t>
            </a:r>
            <a:endParaRPr lang="ru-RU" sz="900"/>
          </a:p>
          <a:p>
            <a:pPr eaLnBrk="0" hangingPunct="0">
              <a:tabLst>
                <a:tab pos="1544638" algn="l"/>
              </a:tabLst>
            </a:pPr>
            <a:endParaRPr lang="ru-RU"/>
          </a:p>
        </p:txBody>
      </p:sp>
      <p:sp>
        <p:nvSpPr>
          <p:cNvPr id="11305" name="Rectangle 129"/>
          <p:cNvSpPr>
            <a:spLocks noChangeArrowheads="1"/>
          </p:cNvSpPr>
          <p:nvPr/>
        </p:nvSpPr>
        <p:spPr bwMode="auto">
          <a:xfrm>
            <a:off x="1371600" y="16462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306" name="Rectangle 130"/>
          <p:cNvSpPr>
            <a:spLocks noChangeArrowheads="1"/>
          </p:cNvSpPr>
          <p:nvPr/>
        </p:nvSpPr>
        <p:spPr bwMode="auto">
          <a:xfrm>
            <a:off x="415925" y="17621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11307" name="Rectangle 131"/>
          <p:cNvSpPr>
            <a:spLocks noChangeArrowheads="1"/>
          </p:cNvSpPr>
          <p:nvPr/>
        </p:nvSpPr>
        <p:spPr bwMode="auto">
          <a:xfrm>
            <a:off x="228600" y="1524000"/>
            <a:ext cx="36115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cs typeface="Times New Roman" pitchFamily="18" charset="0"/>
              </a:rPr>
              <a:t>                                                                          0    </a:t>
            </a:r>
            <a:endParaRPr lang="ru-RU" sz="900"/>
          </a:p>
          <a:p>
            <a:pPr eaLnBrk="0" hangingPunct="0"/>
            <a:endParaRPr lang="ru-RU"/>
          </a:p>
        </p:txBody>
      </p:sp>
      <p:sp>
        <p:nvSpPr>
          <p:cNvPr id="11308" name="Rectangle 132"/>
          <p:cNvSpPr>
            <a:spLocks noChangeArrowheads="1"/>
          </p:cNvSpPr>
          <p:nvPr/>
        </p:nvSpPr>
        <p:spPr bwMode="auto">
          <a:xfrm>
            <a:off x="685800" y="2133600"/>
            <a:ext cx="24130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800">
              <a:cs typeface="Times New Roman" pitchFamily="18" charset="0"/>
            </a:endParaRPr>
          </a:p>
          <a:p>
            <a:pPr eaLnBrk="0" hangingPunct="0"/>
            <a:r>
              <a:rPr lang="en-US" sz="800">
                <a:cs typeface="Times New Roman" pitchFamily="18" charset="0"/>
              </a:rPr>
              <a:t>                                                                              </a:t>
            </a:r>
            <a:endParaRPr lang="ru-RU" sz="900"/>
          </a:p>
          <a:p>
            <a:pPr eaLnBrk="0" hangingPunct="0"/>
            <a:endParaRPr lang="ru-RU"/>
          </a:p>
        </p:txBody>
      </p:sp>
      <p:sp>
        <p:nvSpPr>
          <p:cNvPr id="11309" name="Rectangle 133"/>
          <p:cNvSpPr>
            <a:spLocks noChangeArrowheads="1"/>
          </p:cNvSpPr>
          <p:nvPr/>
        </p:nvSpPr>
        <p:spPr bwMode="auto">
          <a:xfrm>
            <a:off x="415925" y="383857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7412" grpId="0"/>
      <p:bldP spid="174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60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76400"/>
            <a:ext cx="762000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838200" y="304800"/>
            <a:ext cx="78486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Компьютер алдында</a:t>
            </a:r>
          </a:p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неше сағат отырасыз?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9460" grpId="0"/>
      <p:bldP spid="19463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162</Words>
  <Application>Microsoft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Рафхат</dc:creator>
  <cp:lastModifiedBy>админ</cp:lastModifiedBy>
  <cp:revision>32</cp:revision>
  <cp:lastPrinted>1601-01-01T00:00:00Z</cp:lastPrinted>
  <dcterms:created xsi:type="dcterms:W3CDTF">2010-02-27T15:20:12Z</dcterms:created>
  <dcterms:modified xsi:type="dcterms:W3CDTF">2012-09-24T10:15:46Z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NXTAG2">
    <vt:lpwstr>0008001c08000000000001024110</vt:lpwstr>
  </property>
</Properties>
</file>