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70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178A4D-7DA5-4201-B492-A446DCFBAD7B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2E35416-2CC9-4DC0-AC49-04F2BD1F2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944216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 класс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«Современный урок»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начальных классов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Кокухина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З.П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240360"/>
          </a:xfrm>
        </p:spPr>
        <p:txBody>
          <a:bodyPr>
            <a:noAutofit/>
          </a:bodyPr>
          <a:lstStyle/>
          <a:p>
            <a:pPr marL="0" indent="88900">
              <a:lnSpc>
                <a:spcPct val="150000"/>
              </a:lnSpc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Я слышу – я забываю,</a:t>
            </a:r>
          </a:p>
          <a:p>
            <a:pPr marL="0" indent="88900">
              <a:lnSpc>
                <a:spcPct val="150000"/>
              </a:lnSpc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Я вижу – я запоминаю,</a:t>
            </a:r>
          </a:p>
          <a:p>
            <a:pPr marL="0" indent="88900">
              <a:lnSpc>
                <a:spcPct val="150000"/>
              </a:lnSpc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Я делаю – я понимаю». </a:t>
            </a:r>
          </a:p>
          <a:p>
            <a:pPr marL="8890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(Китайская пословица)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224136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Проблемная ситуация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816424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ЗИКЛМНОПХРЮСТ</a:t>
            </a:r>
          </a:p>
          <a:p>
            <a:pPr>
              <a:buClr>
                <a:schemeClr val="accent2"/>
              </a:buClr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ФХАЦЧУШЩЪЬЭЮ</a:t>
            </a:r>
          </a:p>
          <a:p>
            <a:pPr>
              <a:buClr>
                <a:schemeClr val="accent2"/>
              </a:buClr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ОПРСУФТВХЦЧШЩ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Решение проблемы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512168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Самостоятельная и творческая работа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2564904"/>
            <a:ext cx="8352928" cy="4293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Составьте из слов предложение:</a:t>
            </a:r>
          </a:p>
          <a:p>
            <a:pPr>
              <a:buNone/>
            </a:pPr>
            <a:endParaRPr lang="ru-RU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42913" indent="-333375">
              <a:lnSpc>
                <a:spcPct val="150000"/>
              </a:lnSpc>
              <a:buClr>
                <a:schemeClr val="accent2"/>
              </a:buClr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Буква, вдруг, обычная, выросла</a:t>
            </a:r>
          </a:p>
          <a:p>
            <a:pPr marL="442913" indent="-333375">
              <a:lnSpc>
                <a:spcPct val="150000"/>
              </a:lnSpc>
              <a:buClr>
                <a:schemeClr val="accent2"/>
              </a:buClr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важное, Букве поручено дело</a:t>
            </a:r>
          </a:p>
          <a:p>
            <a:pPr marL="442913" indent="-333375">
              <a:lnSpc>
                <a:spcPct val="150000"/>
              </a:lnSpc>
              <a:buClr>
                <a:schemeClr val="accent2"/>
              </a:buClr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Большая, Буква – совсем, не пустяк!</a:t>
            </a:r>
          </a:p>
          <a:p>
            <a:pPr marL="442913" indent="-333375">
              <a:lnSpc>
                <a:spcPct val="150000"/>
              </a:lnSpc>
              <a:buClr>
                <a:schemeClr val="accent2"/>
              </a:buClr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В букве, уважения, большой знак!</a:t>
            </a:r>
          </a:p>
          <a:p>
            <a:pPr>
              <a:buNone/>
            </a:pP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152128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2204864"/>
            <a:ext cx="8352928" cy="424847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 – что узнали, чему удивились?</a:t>
            </a:r>
          </a:p>
          <a:p>
            <a:pPr>
              <a:lnSpc>
                <a:spcPct val="170000"/>
              </a:lnSpc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 – что развивали?</a:t>
            </a:r>
          </a:p>
          <a:p>
            <a:pPr marL="811213" indent="-701675">
              <a:lnSpc>
                <a:spcPct val="170000"/>
              </a:lnSpc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 – что обсуждали, или какие делали открытия?</a:t>
            </a:r>
          </a:p>
          <a:p>
            <a:pPr>
              <a:lnSpc>
                <a:spcPct val="170000"/>
              </a:lnSpc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 – что корректировали?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368152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здоровьесберегающего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урока.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2636912"/>
            <a:ext cx="8568952" cy="3168352"/>
          </a:xfrm>
        </p:spPr>
        <p:txBody>
          <a:bodyPr>
            <a:noAutofit/>
          </a:bodyPr>
          <a:lstStyle/>
          <a:p>
            <a:pPr lvl="0">
              <a:buClr>
                <a:schemeClr val="accent2"/>
              </a:buClr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Комфортная обстановка на уроке.</a:t>
            </a:r>
          </a:p>
          <a:p>
            <a:pPr lvl="0">
              <a:buClr>
                <a:schemeClr val="accent2"/>
              </a:buClr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Познавательная активность на каждом этапе урока, для каждого ребёнка.</a:t>
            </a:r>
          </a:p>
          <a:p>
            <a:pPr>
              <a:buClr>
                <a:schemeClr val="accent2"/>
              </a:buClr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Эмоциональная разрядка 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на уроке.</a:t>
            </a:r>
          </a:p>
          <a:p>
            <a:pPr>
              <a:buClr>
                <a:schemeClr val="accent2"/>
              </a:buClr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Смена видов деятельности.</a:t>
            </a:r>
          </a:p>
          <a:p>
            <a:pPr>
              <a:buClr>
                <a:schemeClr val="accent2"/>
              </a:buClr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Наличие </a:t>
            </a:r>
            <a:r>
              <a:rPr lang="ru-RU" sz="2500" b="1" dirty="0" err="1" smtClean="0">
                <a:solidFill>
                  <a:schemeClr val="accent1">
                    <a:lumMod val="75000"/>
                  </a:schemeClr>
                </a:solidFill>
              </a:rPr>
              <a:t>физминутки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festival.1september.ru/articles/518855/img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573016"/>
            <a:ext cx="345638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944216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Девиз  урока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 Мир освещается солнцем,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человек знанием.</a:t>
            </a:r>
            <a:r>
              <a:rPr lang="ru-RU" sz="3600" b="1" dirty="0" smtClean="0"/>
              <a:t>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793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</a:rPr>
              <a:t>Правила: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3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Слушать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 Слышать друг друга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 Дополнить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 Исправлять и помогать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066800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Актуализация знаний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5113" lvl="1" indent="-265113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Какой слог называем ударным?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lvl="1" indent="-265113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На какой звук не падает ударение?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lvl="1" indent="-265113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Как узнать,  сколько в слове слогов?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lvl="1" indent="-265113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Назови гласные звуки?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lvl="1" indent="-265113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Назови гласные буквы?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lvl="1" indent="-265113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Назови всегда твердые звуки?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lvl="1" indent="-265113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Назови всегда мягкие звуки?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lvl="1" indent="-265113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Как пишем ЖИ - ШИ?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lvl="1" indent="-265113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Как переносятся слова?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lvl="1" indent="-265113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Назови знаки препинания?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066800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Наши действия на уроке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048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Clr>
                <a:schemeClr val="accent2"/>
              </a:buClr>
              <a:buNone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– ( узнавать, удивляться)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  <a:buClr>
                <a:schemeClr val="accent2"/>
              </a:buClr>
              <a:buNone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– ( развивать, рассуждать)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  <a:buClr>
                <a:schemeClr val="accent2"/>
              </a:buClr>
              <a:buNone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– ( обсуждать, открывать)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  <a:buClr>
                <a:schemeClr val="accent2"/>
              </a:buClr>
              <a:buNone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– ( корректировать)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440160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Эпиграф: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«Букве поручено важное дело…»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528392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Проблемная ситуация:</a:t>
            </a:r>
          </a:p>
          <a:p>
            <a:pPr>
              <a:buClr>
                <a:schemeClr val="accent2"/>
              </a:buCl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 СТРАНАБОЛЬШИХБУКВ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Минутка чистописания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Сообщение темы:</a:t>
            </a:r>
          </a:p>
          <a:p>
            <a:pPr>
              <a:buClr>
                <a:schemeClr val="accent2"/>
              </a:buCl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Отправимся в страну БОЛЬШИХ БУКВ!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936104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Постановка учебной задачи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триугольни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054136"/>
            <a:ext cx="7632848" cy="796014"/>
          </a:xfrm>
        </p:spPr>
      </p:pic>
      <p:pic>
        <p:nvPicPr>
          <p:cNvPr id="8" name="Рисунок 7" descr="триугольники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5" y="2990239"/>
            <a:ext cx="1728191" cy="534569"/>
          </a:xfrm>
          <a:prstGeom prst="rect">
            <a:avLst/>
          </a:prstGeom>
        </p:spPr>
      </p:pic>
      <p:pic>
        <p:nvPicPr>
          <p:cNvPr id="9" name="Рисунок 8" descr="триугольники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710319"/>
            <a:ext cx="3888432" cy="510769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55157"/>
            <a:ext cx="9144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4013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9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Составьте с помощью условных обозначений слово.</a:t>
            </a:r>
            <a:endParaRPr kumimoji="0" lang="ru-RU" sz="29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354013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r>
              <a:rPr kumimoji="0" lang="ru-RU" sz="29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Какое слово получилось?</a:t>
            </a:r>
            <a:endParaRPr kumimoji="0" lang="ru-RU" sz="29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354013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r>
              <a:rPr kumimoji="0" lang="ru-RU" sz="29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такое фамилия? </a:t>
            </a:r>
            <a:endParaRPr kumimoji="0" lang="ru-RU" sz="29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354013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r>
              <a:rPr kumimoji="0" lang="ru-RU" sz="29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Каким образом человек получает фамилию? </a:t>
            </a:r>
          </a:p>
          <a:p>
            <a:pPr marL="354013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r>
              <a:rPr kumimoji="0" lang="ru-RU" sz="29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обозначает фамилия?  </a:t>
            </a:r>
            <a:endParaRPr kumimoji="0" lang="ru-RU" sz="29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224136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учебной задачи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79512" y="2780928"/>
            <a:ext cx="8964488" cy="3096344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Запишите свою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фамилию, имя, отчество.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ru-RU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Составьте цепочку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имен, фамилий, отчеств</a:t>
            </a:r>
            <a:r>
              <a:rPr lang="ru-RU" sz="3600" b="1" dirty="0" smtClean="0"/>
              <a:t>.</a:t>
            </a:r>
          </a:p>
          <a:p>
            <a:pPr>
              <a:buClr>
                <a:schemeClr val="accent2"/>
              </a:buClr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584176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Словарно – орфографическая работа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79512" y="2708920"/>
            <a:ext cx="8964488" cy="37444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Узнайте слова в записи: (МПРНИВКОРОВАЧУЦЙБСОБАКАЮЖДЗ)</a:t>
            </a:r>
          </a:p>
          <a:p>
            <a:pPr>
              <a:buClr>
                <a:schemeClr val="accent2"/>
              </a:buClr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чем смысловое сходство?</a:t>
            </a:r>
          </a:p>
          <a:p>
            <a:pPr>
              <a:buClr>
                <a:schemeClr val="accent2"/>
              </a:buClr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чем смысловое различие?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Что можно сказать о данных словах?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Открытие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224136"/>
          </a:xfr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ситуации успеха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79512" y="2492896"/>
            <a:ext cx="8964488" cy="86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Гости телепередачи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267744" y="4005064"/>
            <a:ext cx="1944216" cy="1851635"/>
          </a:xfrm>
          <a:prstGeom prst="smileyFace">
            <a:avLst/>
          </a:prstGeom>
          <a:ln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572000" y="3429000"/>
            <a:ext cx="2520280" cy="1656184"/>
          </a:xfrm>
          <a:prstGeom prst="wedgeRoundRectCallout">
            <a:avLst>
              <a:gd name="adj1" fmla="val -74670"/>
              <a:gd name="adj2" fmla="val 53262"/>
              <a:gd name="adj3" fmla="val 16667"/>
            </a:avLst>
          </a:prstGeo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Сделай ОТКРЫТИЕ!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rgbClr val="53548A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224</TotalTime>
  <Words>302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Мастер класс  «Современный урок» Учитель начальных классов Кокухина З.П.</vt:lpstr>
      <vt:lpstr>Девиз  урока:  « Мир освещается солнцем,  а человек знанием.»</vt:lpstr>
      <vt:lpstr>Актуализация знаний</vt:lpstr>
      <vt:lpstr>Наши действия на уроке</vt:lpstr>
      <vt:lpstr>Эпиграф: «Букве поручено важное дело…» </vt:lpstr>
      <vt:lpstr>Постановка учебной задачи</vt:lpstr>
      <vt:lpstr>Решение учебной задачи</vt:lpstr>
      <vt:lpstr>Словарно – орфографическая работа</vt:lpstr>
      <vt:lpstr>Создание ситуации успеха</vt:lpstr>
      <vt:lpstr>Проблемная ситуация</vt:lpstr>
      <vt:lpstr>Самостоятельная и творческая работа</vt:lpstr>
      <vt:lpstr>Рефлексия</vt:lpstr>
      <vt:lpstr>Критерии здоровьесберегающего урока.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класс  «Современный урок» Учитель начальных классов  Кокухина З.П.</dc:title>
  <dc:creator>dZen</dc:creator>
  <cp:lastModifiedBy>dZen</cp:lastModifiedBy>
  <cp:revision>20</cp:revision>
  <dcterms:created xsi:type="dcterms:W3CDTF">2011-03-12T09:32:55Z</dcterms:created>
  <dcterms:modified xsi:type="dcterms:W3CDTF">2011-03-12T13:22:02Z</dcterms:modified>
</cp:coreProperties>
</file>