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8" r:id="rId2"/>
    <p:sldId id="363" r:id="rId3"/>
    <p:sldId id="346" r:id="rId4"/>
    <p:sldId id="375" r:id="rId5"/>
    <p:sldId id="376" r:id="rId6"/>
    <p:sldId id="377" r:id="rId7"/>
    <p:sldId id="378" r:id="rId8"/>
    <p:sldId id="379" r:id="rId9"/>
    <p:sldId id="380" r:id="rId10"/>
    <p:sldId id="381" r:id="rId11"/>
    <p:sldId id="382" r:id="rId12"/>
    <p:sldId id="383" r:id="rId13"/>
    <p:sldId id="384" r:id="rId14"/>
    <p:sldId id="385" r:id="rId15"/>
    <p:sldId id="386" r:id="rId16"/>
    <p:sldId id="387" r:id="rId17"/>
    <p:sldId id="388" r:id="rId18"/>
    <p:sldId id="389" r:id="rId19"/>
    <p:sldId id="390" r:id="rId20"/>
    <p:sldId id="391" r:id="rId21"/>
    <p:sldId id="392" r:id="rId22"/>
    <p:sldId id="297" r:id="rId23"/>
    <p:sldId id="393" r:id="rId24"/>
    <p:sldId id="39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92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2D03F-F6DA-4EF5-BEDC-72F0051DD51A}" type="datetimeFigureOut">
              <a:rPr lang="ru-RU" smtClean="0"/>
              <a:pPr/>
              <a:t>23.04.2012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6F429-E133-4EAE-B939-AB320085407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38534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6F429-E133-4EAE-B939-AB3200854071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6F429-E133-4EAE-B939-AB3200854071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6F429-E133-4EAE-B939-AB3200854071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6F429-E133-4EAE-B939-AB3200854071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6F429-E133-4EAE-B939-AB3200854071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6F429-E133-4EAE-B939-AB3200854071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6F429-E133-4EAE-B939-AB3200854071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6F429-E133-4EAE-B939-AB3200854071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6F429-E133-4EAE-B939-AB3200854071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6F429-E133-4EAE-B939-AB3200854071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6F429-E133-4EAE-B939-AB3200854071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CB41-377F-4936-A174-C00BC5F65142}" type="datetimeFigureOut">
              <a:rPr lang="ru-RU" smtClean="0"/>
              <a:pPr/>
              <a:t>23.04.2012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8314-8052-466E-A7C3-E4F16BEC26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CB41-377F-4936-A174-C00BC5F65142}" type="datetimeFigureOut">
              <a:rPr lang="ru-RU" smtClean="0"/>
              <a:pPr/>
              <a:t>23.04.2012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8314-8052-466E-A7C3-E4F16BEC26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CB41-377F-4936-A174-C00BC5F65142}" type="datetimeFigureOut">
              <a:rPr lang="ru-RU" smtClean="0"/>
              <a:pPr/>
              <a:t>23.04.2012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8314-8052-466E-A7C3-E4F16BEC26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B077EFC-2838-4A29-BAA2-BCDEA968CF26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CB41-377F-4936-A174-C00BC5F65142}" type="datetimeFigureOut">
              <a:rPr lang="ru-RU" smtClean="0"/>
              <a:pPr/>
              <a:t>23.04.2012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8314-8052-466E-A7C3-E4F16BEC26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CB41-377F-4936-A174-C00BC5F65142}" type="datetimeFigureOut">
              <a:rPr lang="ru-RU" smtClean="0"/>
              <a:pPr/>
              <a:t>23.04.2012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8314-8052-466E-A7C3-E4F16BEC26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CB41-377F-4936-A174-C00BC5F65142}" type="datetimeFigureOut">
              <a:rPr lang="ru-RU" smtClean="0"/>
              <a:pPr/>
              <a:t>23.04.2012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8314-8052-466E-A7C3-E4F16BEC26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CB41-377F-4936-A174-C00BC5F65142}" type="datetimeFigureOut">
              <a:rPr lang="ru-RU" smtClean="0"/>
              <a:pPr/>
              <a:t>23.04.2012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8314-8052-466E-A7C3-E4F16BEC26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CB41-377F-4936-A174-C00BC5F65142}" type="datetimeFigureOut">
              <a:rPr lang="ru-RU" smtClean="0"/>
              <a:pPr/>
              <a:t>23.04.2012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8314-8052-466E-A7C3-E4F16BEC26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CB41-377F-4936-A174-C00BC5F65142}" type="datetimeFigureOut">
              <a:rPr lang="ru-RU" smtClean="0"/>
              <a:pPr/>
              <a:t>23.04.2012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8314-8052-466E-A7C3-E4F16BEC26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CB41-377F-4936-A174-C00BC5F65142}" type="datetimeFigureOut">
              <a:rPr lang="ru-RU" smtClean="0"/>
              <a:pPr/>
              <a:t>23.04.2012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8314-8052-466E-A7C3-E4F16BEC26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CB41-377F-4936-A174-C00BC5F65142}" type="datetimeFigureOut">
              <a:rPr lang="ru-RU" smtClean="0"/>
              <a:pPr/>
              <a:t>23.04.2012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8314-8052-466E-A7C3-E4F16BEC26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4CB41-377F-4936-A174-C00BC5F65142}" type="datetimeFigureOut">
              <a:rPr lang="ru-RU" smtClean="0"/>
              <a:pPr/>
              <a:t>23.04.2012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C8314-8052-466E-A7C3-E4F16BEC26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1.ppt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2.ppt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3.ppt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4.ppt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5.ppt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6.ppt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7.ppt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8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9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10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Documents and Settings\Ученик\Мои документы\кадирова207\для слайда\exc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Отдел образования города Караганды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75656" y="1844824"/>
            <a:ext cx="612067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 состоянии преподавания русского языка и литературы в организациях образования города Караганды (2012 г.).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Ученик\Мои документы\кадирова207\для слайда\7664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20" y="404664"/>
            <a:ext cx="8643966" cy="612068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 русскому языку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180975" indent="-180975" algn="ctr">
              <a:lnSpc>
                <a:spcPct val="90000"/>
              </a:lnSpc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80975" indent="-180975" algn="just">
              <a:lnSpc>
                <a:spcPct val="90000"/>
              </a:lnSpc>
            </a:pP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1844824"/>
          <a:ext cx="8424936" cy="3384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0567"/>
                <a:gridCol w="2439913"/>
                <a:gridCol w="2223891"/>
                <a:gridCol w="1880565"/>
              </a:tblGrid>
              <a:tr h="139010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2009 год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2010 год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2011 год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94271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Рус. язык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ОСШ №27 – 1</a:t>
                      </a:r>
                      <a:endParaRPr lang="ru-RU" sz="2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ОСШ №87 - 1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ОСШ №41 – 1</a:t>
                      </a:r>
                      <a:endParaRPr lang="ru-RU" sz="2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КШДС №77 - 1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58370" name="Презентация" r:id="rId3" imgW="4134540" imgH="3099781" progId="PowerPoint.Show.12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752528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Анализ результатов городской олимпиады школьников по русскому языку и литературе (2008-2011 г.г.)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1. На протяжении четырех лет призовые места занимают учащиеся из следующих ОО: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гимназии №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1, 3, 9, 45, 93, 97, 92, 39, 38, Технический лицей, ШЛ №101, ШЛ №57, ОСШ №16, 52, 12, 6, 32, 18, 81, 68, 77, 36, 41.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500034" y="2746322"/>
            <a:ext cx="814393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68610" name="Презентация" r:id="rId3" imgW="4134540" imgH="3099781" progId="PowerPoint.Show.12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5328592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Анализ результатов городской олимпиады школьников по русскому языку и литературе (2008-2011 г.г.)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Стабильно участвуют в олимпиаде по данным предметам и занимают призовые места учащиеся, подготовленные педагогами: </a:t>
            </a: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Грачевой </a:t>
            </a:r>
            <a:r>
              <a:rPr lang="ru-RU" sz="31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Д.А. (гимназия №9), </a:t>
            </a:r>
            <a:r>
              <a:rPr lang="ru-RU" sz="31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Акульбековой</a:t>
            </a:r>
            <a:r>
              <a:rPr lang="ru-RU" sz="31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Н.З. (гимназия №39), </a:t>
            </a:r>
            <a:r>
              <a:rPr lang="ru-RU" sz="31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Абишевой</a:t>
            </a:r>
            <a:r>
              <a:rPr lang="ru-RU" sz="31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Т. Е. (гимназия №92), Курилиной В. А. (ОСШ №32), </a:t>
            </a:r>
            <a:r>
              <a:rPr lang="ru-RU" sz="31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Ибадельдаевой</a:t>
            </a:r>
            <a:r>
              <a:rPr lang="ru-RU" sz="31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Ж.Р. (гимназия №92), Скоковой И.И. (ОСШ №52), </a:t>
            </a:r>
            <a:r>
              <a:rPr lang="kk-KZ" sz="31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sz="31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мирхан</a:t>
            </a:r>
            <a:r>
              <a:rPr lang="ru-RU" sz="31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Н.З. (ОСШ №12).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500034" y="2746322"/>
            <a:ext cx="814393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69634" name="Презентация" r:id="rId3" imgW="4134540" imgH="3099781" progId="PowerPoint.Show.12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5544616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Методическая работа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Ноябрь.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Семинар  «Формирование исследовательской культуры учащихся на уроках русского языка и литературы» ШГ №95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Урок русской литературы. Учитель ОСШ 88. Учитель Бабенко Ж.В.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Декабрь.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Мастер-класс. Урок русской литературы.  ОСШ №15. Учитель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Амирхаирова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Г.Ж.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Семинар «Формирование лингвистических компетенций на    уроках русского языка и литературы». ОСШ №18.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Январь.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Семинар «Система подготовки к экзаменам и ЕНТ учащихся выпускных классов». Гимназия №45.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500034" y="2746322"/>
            <a:ext cx="814393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70658" name="Презентация" r:id="rId3" imgW="4134540" imgH="3099781" progId="PowerPoint.Show.12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612068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Методическая работа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Февраль.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Семинар «Использование ИКТ на уроках». КШДС №77.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Мастер-класс «Заседание школьного пресс-центра». ОСШ №21. Учитель Горбунова Л.В.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Март.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Семинар «Освоение учениками компетенции «Уметь учиться»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 уроках русского языка и литературы». ШЛ №101.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Апрель.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Семинар «Использование активных методов обучения на уроках русской литературы». ОСШ №50.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500034" y="2746322"/>
            <a:ext cx="814393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71682" name="Презентация" r:id="rId3" imgW="4134540" imgH="3099781" progId="PowerPoint.Show.12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507288" cy="6984776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Анализ посещаемости методических мероприятий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Посещали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все вышеперечисленные мероприятия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представители ОО: 22, 42, 50, 53, 137.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Активно посещали (не менее 5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: 6, 8, 9, 10, 27, 32, 37, 51, 74, 76, 79, 81, 82, 83, 86, 134, 38.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Слабо посещали (2-3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): 1, 3, 4, 5, 11, 12, 18, 14, 17, 33, 35, 39, 40, 41, 43, 56, 52, 57, 59, 60, 68, 78, 85, ТЛ.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Ни одного </a:t>
            </a:r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посещения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–ОСШ №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44.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500034" y="2746322"/>
            <a:ext cx="814393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Ученик\Мои документы\кадирова207\для слайда\7664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20" y="404664"/>
            <a:ext cx="8643966" cy="612068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Интерактивные уроки: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КШДС 77 (учитель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Текенова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А.М.), русский язык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ОСШ 68 (учитель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Шакетаева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М.К.), русская литература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ШЛ 101 (учитель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Рыспай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С.А.), русский язык –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.)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ОСШ 17 (учитель Варакина Е.п.), русский язык – (рус.)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ОСШ 18 (учитель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Ашимова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Г.А.), русский язык –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marL="180975" indent="-180975" algn="ctr">
              <a:lnSpc>
                <a:spcPct val="90000"/>
              </a:lnSpc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80975" indent="-180975" algn="just">
              <a:lnSpc>
                <a:spcPct val="90000"/>
              </a:lnSpc>
            </a:pP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Ученик\Мои документы\кадирова207\для слайда\7664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20" y="404664"/>
            <a:ext cx="8643966" cy="612068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5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Посещение уроков</a:t>
            </a:r>
          </a:p>
          <a:p>
            <a:pPr marL="180975" indent="-180975" algn="ctr">
              <a:lnSpc>
                <a:spcPct val="90000"/>
              </a:lnSpc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рамках аттестации организаций образования (61, 66, 38, 46, 30, 53, 93)  в период с ноября 2011 по апрель 2012 года было посещено 34 урока русского языка и литературы, из них 13 - в классах с казахским языком обучения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180975" indent="-180975" algn="ctr">
              <a:lnSpc>
                <a:spcPct val="90000"/>
              </a:lnSpc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80975" indent="-180975" algn="just">
              <a:lnSpc>
                <a:spcPct val="90000"/>
              </a:lnSpc>
              <a:buNone/>
            </a:pP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Ученик\Мои документы\кадирова207\для слайда\7664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260648"/>
            <a:ext cx="8643966" cy="633670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Посещение уроков</a:t>
            </a:r>
          </a:p>
          <a:p>
            <a:pPr lvl="0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высоком профессиональном уровне проводят уроки следующие педагоги: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Гирш Ирина Леонидовна (ОСШ 30),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Моисеенко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Любовь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Вильгельмовна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(ОСШ 46),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Щербакова Лидия Анатольевна (ШЛ 53)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Терентьева Ирина Юрьевна (ШЛ 53)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Дыдышко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Варвара Васильевна (гимназия 38)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Кунанова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Маулида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Аханбековна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(ОСШ 61)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Когай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Яна Александровна (ОСШ 61)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Дашкова Евгения Ивановна (ОСШ 66)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Долгова Татьяна Владимировна (ОСШ 66)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Арынбекова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Дарига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Макутовна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(гимназия 93)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Федоров Николай Петрович (гимназия 93)</a:t>
            </a:r>
          </a:p>
          <a:p>
            <a:pPr marL="180975" indent="-180975" algn="ctr">
              <a:lnSpc>
                <a:spcPct val="90000"/>
              </a:lnSpc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80975" indent="-180975" algn="just">
              <a:lnSpc>
                <a:spcPct val="90000"/>
              </a:lnSpc>
              <a:buNone/>
            </a:pP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Ученик\Мои документы\кадирова207\для слайда\7664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260648"/>
            <a:ext cx="8643966" cy="633670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Посещение уроков</a:t>
            </a:r>
          </a:p>
          <a:p>
            <a:pPr lvl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Сделаны 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серьезные  замечания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следующим педагогам: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Тусеновой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Карлан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Сатыбалдиевне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(ОСШ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66: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стаж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- 16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лет, без категории,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каз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– допускает фактические ошибки при преподавании русского языка);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kk-KZ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Жмур Александре Анатольевне (ОСШ 46, стаж </a:t>
            </a:r>
            <a:r>
              <a:rPr lang="kk-KZ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- 34 </a:t>
            </a:r>
            <a:r>
              <a:rPr lang="kk-KZ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года, 2 категория, рус. – допускает ошибки методического характера).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80975" indent="-180975" algn="ctr">
              <a:lnSpc>
                <a:spcPct val="90000"/>
              </a:lnSpc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80975" indent="-180975" algn="just">
              <a:lnSpc>
                <a:spcPct val="90000"/>
              </a:lnSpc>
              <a:buNone/>
            </a:pP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Ученик\Мои документы\кадирова207\для слайда\exc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00034" y="210026"/>
            <a:ext cx="8286808" cy="7013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Обучение русскому языку и литературе в 5-11 классах осуществляется на основе Государственного стандарта среднего  общего образования РК по предмету «Русский язык и литература», «Русская речь» (ГОСО-2010).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Учащиеся  5-11 классов  обучаются  по учебным пособиям и программам, предложенным Инструктивно-методическим письмом «Об особенностях преподавания основ наук в общеобразовательных организациях РК в 2011-2012 учебном году». 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72706" name="Презентация" r:id="rId3" imgW="4134540" imgH="3099781" progId="PowerPoint.Show.12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2936"/>
            <a:ext cx="8507288" cy="3672408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l"/>
            <a:r>
              <a:rPr lang="kk-KZ" sz="3100" b="1" i="1" u="sng" dirty="0" smtClean="0">
                <a:latin typeface="Times New Roman" pitchFamily="18" charset="0"/>
                <a:cs typeface="Times New Roman" pitchFamily="18" charset="0"/>
              </a:rPr>
              <a:t>При посещении руководителями ОО уроков русского языка или литературы необходимо учитывать следующие рекомендации: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kk-KZ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 каждом уроке - проверка домашнего задания; 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каждом уроке русского языка необходима словарная и орфографическая работа, синтаксический разбор предложения, в среднем звене  – комментирование у доски.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kk-KZ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инновационных ОО вводить на 7-8 минут </a:t>
            </a:r>
            <a:r>
              <a:rPr lang="kk-KZ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развивающий </a:t>
            </a:r>
            <a:r>
              <a:rPr lang="kk-KZ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компонент на углубление, расширение знаний и опережение.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500034" y="2746322"/>
            <a:ext cx="814393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73730" name="Презентация" r:id="rId3" imgW="4134540" imgH="3099781" progId="PowerPoint.Show.12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36912"/>
            <a:ext cx="8507288" cy="4221088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l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Использовать активные приемы и методы работы с акцентом на персонификацию;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Использовать интерактивное оборудование с целью развития мышления учащихся, а не дублировать при этом страницы учебника.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На уроках русского языка  ставить оценки, 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в основном,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 письменные работы.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Идти на опережение в начальных (3-4) гимназических классах с казахским языком обучения. </a:t>
            </a:r>
            <a:br>
              <a:rPr lang="kk-KZ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. Не завышать оценки!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kk-KZ" sz="3200" i="1" dirty="0" smtClean="0"/>
              <a:t> 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2297" name="Презентация" r:id="rId3" imgW="4570532" imgH="3427608" progId="PowerPoint.Show.12">
              <p:embed/>
            </p:oleObj>
          </a:graphicData>
        </a:graphic>
      </p:graphicFrame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При планировании ВКШ необходимо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5328592"/>
          </a:xfrm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kk-KZ" sz="2800" b="1" dirty="0" smtClean="0"/>
              <a:t> </a:t>
            </a:r>
            <a:r>
              <a:rPr lang="kk-KZ" sz="2800" b="1" i="1" dirty="0" smtClean="0"/>
              <a:t>усилить контроль над деятельностью методических объединений и кафедр гуманитарного цикла, особое внимание уделив при этом вопросам: </a:t>
            </a:r>
            <a:endParaRPr lang="ru-RU" sz="2800" b="1" i="1" dirty="0" smtClean="0"/>
          </a:p>
          <a:p>
            <a:pPr lvl="0"/>
            <a:r>
              <a:rPr lang="kk-KZ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взаимопосещения уроков (часто это делается формально),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личностного роста каждого педагога (карты самообразования, мини-семинары, исследовательские работы и др.) с выходом на конкретный результат в апреле-мае,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методики преподавания: от репродуктивного, т.е. знаниевого, уровня перейти к развитию компетенций, использовать на уроках здоровьесберегающие технологии.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17762" name="Презентация" r:id="rId3" imgW="4570532" imgH="3427608" progId="PowerPoint.Show.12">
              <p:embed/>
            </p:oleObj>
          </a:graphicData>
        </a:graphic>
      </p:graphicFrame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При планировании ВКШ необходимо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</p:spPr>
        <p:txBody>
          <a:bodyPr>
            <a:noAutofit/>
          </a:bodyPr>
          <a:lstStyle/>
          <a:p>
            <a:r>
              <a:rPr lang="kk-KZ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объединить учителей-русоведов, работающих в русских и казахских классах в одну методическую структуру;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А также </a:t>
            </a:r>
          </a:p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своевременно информировать учителей о проведении городских семинаров, консультаций, открытых уроков.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ктивизировать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среди учителей разработку тематических рекомендаций и контрольно-тестовых заданий, методических пособий, программ. </a:t>
            </a:r>
          </a:p>
          <a:p>
            <a:pPr>
              <a:lnSpc>
                <a:spcPct val="80000"/>
              </a:lnSpc>
            </a:pP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18786" name="Презентация" r:id="rId3" imgW="4570532" imgH="3427608" progId="PowerPoint.Show.12">
              <p:embed/>
            </p:oleObj>
          </a:graphicData>
        </a:graphic>
      </p:graphicFrame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242594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Monotype Corsiva" pitchFamily="66" charset="0"/>
              </a:rPr>
              <a:t>Спасибо за внимание!</a:t>
            </a:r>
            <a:endParaRPr lang="ru-RU" sz="6000" b="1" dirty="0">
              <a:latin typeface="Monotype Corsiva" pitchFamily="66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Ученик\Мои документы\кадирова207\для слайда\7664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20" y="404664"/>
            <a:ext cx="8643966" cy="1080120"/>
          </a:xfrm>
        </p:spPr>
        <p:txBody>
          <a:bodyPr>
            <a:noAutofit/>
          </a:bodyPr>
          <a:lstStyle/>
          <a:p>
            <a:pPr marL="180975" indent="-180975" algn="ctr">
              <a:lnSpc>
                <a:spcPct val="90000"/>
              </a:lnSpc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Качественный состав учителей русского языка и литературы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180975" indent="-180975" algn="just">
              <a:lnSpc>
                <a:spcPct val="90000"/>
              </a:lnSpc>
            </a:pP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31030" y="1844823"/>
          <a:ext cx="8712970" cy="3605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4"/>
                <a:gridCol w="740656"/>
                <a:gridCol w="622355"/>
                <a:gridCol w="622355"/>
                <a:gridCol w="622355"/>
                <a:gridCol w="622355"/>
                <a:gridCol w="622355"/>
                <a:gridCol w="622355"/>
                <a:gridCol w="622355"/>
                <a:gridCol w="622355"/>
                <a:gridCol w="622355"/>
                <a:gridCol w="622355"/>
                <a:gridCol w="622355"/>
                <a:gridCol w="622355"/>
              </a:tblGrid>
              <a:tr h="1871104">
                <a:tc rowSpan="2"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Уч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. г.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учителей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Высшая категория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Первая категория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Вторая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категория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Без категории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 в/о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незаконч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 в/о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Мол. Спец.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3795">
                <a:tc v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107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2011-2012</a:t>
                      </a:r>
                      <a:endParaRPr lang="ru-RU" sz="1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318</a:t>
                      </a:r>
                      <a:endParaRPr lang="ru-RU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  <a:endParaRPr lang="ru-RU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ru-RU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ru-RU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17,2</a:t>
                      </a:r>
                      <a:endParaRPr lang="ru-RU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  <a:endParaRPr lang="ru-RU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318</a:t>
                      </a:r>
                      <a:endParaRPr lang="ru-RU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Ученик\Мои документы\кадирова207\для слайда\7664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404664"/>
            <a:ext cx="8643966" cy="6120680"/>
          </a:xfrm>
        </p:spPr>
        <p:txBody>
          <a:bodyPr>
            <a:noAutofit/>
          </a:bodyPr>
          <a:lstStyle/>
          <a:p>
            <a:pPr marL="180975" indent="-180975" algn="ctr">
              <a:lnSpc>
                <a:spcPct val="9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Качественный состав учителей русского языка и литературы</a:t>
            </a:r>
          </a:p>
          <a:p>
            <a:pPr marL="180975" indent="-180975" algn="ctr">
              <a:lnSpc>
                <a:spcPct val="90000"/>
              </a:lnSpc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80975" indent="-180975" algn="just">
              <a:lnSpc>
                <a:spcPct val="90000"/>
              </a:lnSpc>
            </a:pP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1412775"/>
          <a:ext cx="8568946" cy="4824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608"/>
                <a:gridCol w="698528"/>
                <a:gridCol w="648072"/>
                <a:gridCol w="576064"/>
                <a:gridCol w="576064"/>
                <a:gridCol w="576064"/>
                <a:gridCol w="720080"/>
                <a:gridCol w="576064"/>
                <a:gridCol w="720080"/>
                <a:gridCol w="576064"/>
                <a:gridCol w="504056"/>
                <a:gridCol w="718965"/>
                <a:gridCol w="525608"/>
                <a:gridCol w="627629"/>
              </a:tblGrid>
              <a:tr h="1587466">
                <a:tc>
                  <a:txBody>
                    <a:bodyPr/>
                    <a:lstStyle/>
                    <a:p>
                      <a:r>
                        <a:rPr lang="ru-RU" dirty="0" smtClean="0"/>
                        <a:t>№ </a:t>
                      </a:r>
                      <a:r>
                        <a:rPr lang="ru-RU" dirty="0" err="1" smtClean="0"/>
                        <a:t>п</a:t>
                      </a:r>
                      <a:r>
                        <a:rPr lang="ru-RU" dirty="0" smtClean="0"/>
                        <a:t>/</a:t>
                      </a:r>
                      <a:r>
                        <a:rPr lang="ru-RU" dirty="0" err="1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Язык обучения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 учителей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Высшая кат.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Первая</a:t>
                      </a:r>
                      <a:r>
                        <a:rPr lang="ru-RU" baseline="0" dirty="0" smtClean="0"/>
                        <a:t> кат.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Вторая кат.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б/к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 в/о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 </a:t>
                      </a:r>
                      <a:r>
                        <a:rPr lang="ru-RU" dirty="0" err="1" smtClean="0"/>
                        <a:t>незак</a:t>
                      </a:r>
                      <a:r>
                        <a:rPr lang="ru-RU" dirty="0" smtClean="0"/>
                        <a:t>. обр.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Молодые спец.</a:t>
                      </a:r>
                      <a:endParaRPr lang="ru-RU" dirty="0"/>
                    </a:p>
                  </a:txBody>
                  <a:tcPr/>
                </a:tc>
              </a:tr>
              <a:tr h="978554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Рус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</a:tr>
              <a:tr h="1053948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Каз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</a:tr>
              <a:tr h="1204568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Смеш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58,3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Ученик\Мои документы\кадирова207\для слайда\7664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20" y="404664"/>
            <a:ext cx="8643966" cy="62646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Общегородские итоги качества знаний и успеваемости по русскому языку и русской литературе за 1 полугодие 2009-2011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/>
              <a:t>по русскому языку и русской литературе </a:t>
            </a:r>
            <a:endParaRPr lang="ru-RU" sz="2800" dirty="0" smtClean="0"/>
          </a:p>
          <a:p>
            <a:r>
              <a:rPr lang="ru-RU" sz="2800" b="1" dirty="0" smtClean="0"/>
              <a:t>за 1 полугодие 2008-2011</a:t>
            </a:r>
            <a:endParaRPr lang="ru-RU" sz="2800" dirty="0" smtClean="0"/>
          </a:p>
          <a:p>
            <a:pPr marL="180975" indent="-180975" algn="ctr">
              <a:lnSpc>
                <a:spcPct val="90000"/>
              </a:lnSpc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80975" indent="-180975" algn="ctr">
              <a:lnSpc>
                <a:spcPct val="90000"/>
              </a:lnSpc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80975" indent="-180975" algn="just">
              <a:lnSpc>
                <a:spcPct val="90000"/>
              </a:lnSpc>
            </a:pP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2060849"/>
          <a:ext cx="8496943" cy="4536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8350"/>
                <a:gridCol w="1250406"/>
                <a:gridCol w="1429036"/>
                <a:gridCol w="955367"/>
                <a:gridCol w="1237827"/>
                <a:gridCol w="911750"/>
                <a:gridCol w="1194207"/>
              </a:tblGrid>
              <a:tr h="1047455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2009-2010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2010-2011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2011-2012 (1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полуг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0838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успев.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кач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успев.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кач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успев.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кач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3511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Рус. язык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99,6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53,9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4554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Рус.литература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64,3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65,2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Ученик\Мои документы\кадирова207\для слайда\7664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20" y="404664"/>
            <a:ext cx="8643966" cy="612068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Итоги качества знаний и успеваемости по русскому языку и литературе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24000" algn="ctr"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общеобразовательных школах с русским языком обучения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24000" algn="ctr"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полугодие 2011-2012 учебный год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/>
              <a:t>по русскому языку и русской литературе </a:t>
            </a:r>
            <a:endParaRPr lang="ru-RU" sz="2800" dirty="0" smtClean="0"/>
          </a:p>
          <a:p>
            <a:r>
              <a:rPr lang="ru-RU" sz="2800" b="1" dirty="0" smtClean="0"/>
              <a:t>за 1 полугодие 2008-2011</a:t>
            </a:r>
            <a:endParaRPr lang="ru-RU" sz="2800" dirty="0" smtClean="0"/>
          </a:p>
          <a:p>
            <a:pPr marL="180975" indent="-180975" algn="ctr">
              <a:lnSpc>
                <a:spcPct val="90000"/>
              </a:lnSpc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80975" indent="-180975" algn="ctr">
              <a:lnSpc>
                <a:spcPct val="90000"/>
              </a:lnSpc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80975" indent="-180975" algn="just">
              <a:lnSpc>
                <a:spcPct val="90000"/>
              </a:lnSpc>
            </a:pP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3068959"/>
          <a:ext cx="8496944" cy="3168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8676"/>
                <a:gridCol w="3562373"/>
                <a:gridCol w="2915895"/>
              </a:tblGrid>
              <a:tr h="943279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ru-RU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успеваемости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%качества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1227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Рус. язык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99,6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12801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Русская  литература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79,6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Ученик\Мои документы\кадирова207\для слайда\7664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20" y="404664"/>
            <a:ext cx="8643966" cy="612068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Итоги качества знаний и успеваемости по русскому языку и литературе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24000" algn="ctr"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общеобразовательных школах с казахским языком обучения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24000" algn="ctr"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полугодие 2011-2012 учебный год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/>
              <a:t>по русскому языку и русской литературе </a:t>
            </a:r>
            <a:endParaRPr lang="ru-RU" sz="2800" dirty="0" smtClean="0"/>
          </a:p>
          <a:p>
            <a:r>
              <a:rPr lang="ru-RU" sz="2800" b="1" dirty="0" smtClean="0"/>
              <a:t>за 1 полугодие 2008-2011</a:t>
            </a:r>
            <a:endParaRPr lang="ru-RU" sz="2800" dirty="0" smtClean="0"/>
          </a:p>
          <a:p>
            <a:pPr marL="180975" indent="-180975" algn="ctr">
              <a:lnSpc>
                <a:spcPct val="90000"/>
              </a:lnSpc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80975" indent="-180975" algn="ctr">
              <a:lnSpc>
                <a:spcPct val="90000"/>
              </a:lnSpc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80975" indent="-180975" algn="just">
              <a:lnSpc>
                <a:spcPct val="90000"/>
              </a:lnSpc>
            </a:pP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3068959"/>
          <a:ext cx="8496944" cy="3312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8676"/>
                <a:gridCol w="3562373"/>
                <a:gridCol w="2915895"/>
              </a:tblGrid>
              <a:tr h="98615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ru-RU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успеваемости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%качества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62831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Рус. язык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59,9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6338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Русская  литература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Ученик\Мои документы\кадирова207\для слайда\7664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20" y="404664"/>
            <a:ext cx="8643966" cy="612068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Итоги качества знаний и успеваемости по русскому языку и литературе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324000" algn="ctr">
              <a:spcBef>
                <a:spcPts val="0"/>
              </a:spcBef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инновационных организациях образования 2011-2012 учебный год (1 полугодие)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/>
          </a:p>
          <a:p>
            <a:r>
              <a:rPr lang="ru-RU" sz="2800" b="1" dirty="0" smtClean="0"/>
              <a:t>за 1 полугодие 2008-2011</a:t>
            </a:r>
            <a:endParaRPr lang="ru-RU" sz="2800" dirty="0" smtClean="0"/>
          </a:p>
          <a:p>
            <a:pPr marL="180975" indent="-180975" algn="ctr">
              <a:lnSpc>
                <a:spcPct val="90000"/>
              </a:lnSpc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80975" indent="-180975" algn="ctr">
              <a:lnSpc>
                <a:spcPct val="90000"/>
              </a:lnSpc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80975" indent="-180975" algn="just">
              <a:lnSpc>
                <a:spcPct val="90000"/>
              </a:lnSpc>
            </a:pP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3428999"/>
          <a:ext cx="8496944" cy="3168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8676"/>
                <a:gridCol w="3562373"/>
                <a:gridCol w="2915895"/>
              </a:tblGrid>
              <a:tr h="943437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ru-RU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успеваемости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%качества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12458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Рус. язык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12458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Русская  литература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Ученик\Мои документы\кадирова207\для слайда\7664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20" y="404664"/>
            <a:ext cx="8643966" cy="612068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Анализ результатов ЕНТ по русскому языку</a:t>
            </a:r>
          </a:p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sz="2800" dirty="0" smtClean="0"/>
          </a:p>
          <a:p>
            <a:pPr marL="180975" indent="-180975" algn="ctr">
              <a:lnSpc>
                <a:spcPct val="90000"/>
              </a:lnSpc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80975" indent="-180975" algn="ctr">
              <a:lnSpc>
                <a:spcPct val="90000"/>
              </a:lnSpc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80975" indent="-180975" algn="just">
              <a:lnSpc>
                <a:spcPct val="90000"/>
              </a:lnSpc>
            </a:pP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1807331"/>
          <a:ext cx="8712968" cy="4428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903"/>
                <a:gridCol w="1255258"/>
                <a:gridCol w="1329097"/>
                <a:gridCol w="1255258"/>
                <a:gridCol w="1255258"/>
                <a:gridCol w="1402936"/>
                <a:gridCol w="1255258"/>
              </a:tblGrid>
              <a:tr h="593916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2008-2009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уч.год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2009-2010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уч.год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2010-2011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уч.год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35202">
                <a:tc vMerge="1"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Общегородской балл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Выборка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Общегородской балл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Выборка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Общегородской балл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Выборка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2885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Высокий – гимназия 97 (21,4), 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низкий – 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инт.22 (11,3)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17,4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Высокий – гимназия 97 (22), 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низкий – 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ОСШ 4 (9,9)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17,11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Высокий – гимназия 93 (21,4), 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низкий – 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ОСШ 14 (11,5)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2144</TotalTime>
  <Words>936</Words>
  <Application>Microsoft Office PowerPoint</Application>
  <PresentationFormat>Экран (4:3)</PresentationFormat>
  <Paragraphs>278</Paragraphs>
  <Slides>24</Slides>
  <Notes>11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Презентация</vt:lpstr>
      <vt:lpstr>  Отдел образования города Караганды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Анализ результатов городской олимпиады школьников по русскому языку и литературе (2008-2011 г.г.)   1. На протяжении четырех лет призовые места занимают учащиеся из следующих ОО:  гимназии №1, 3, 9, 45, 93, 97, 92, 39, 38, Технический лицей, ШЛ №101, ШЛ №57, ОСШ №16, 52, 12, 6, 32, 18, 81, 68, 77, 36, 41.    </vt:lpstr>
      <vt:lpstr>Анализ результатов городской олимпиады школьников по русскому языку и литературе (2008-2011 г.г.)   2. Стабильно участвуют в олимпиаде по данным предметам и занимают призовые места учащиеся, подготовленные педагогами:  Грачевой Д.А. (гимназия №9), Акульбековой Н.З. (гимназия №39), Абишевой Т. Е. (гимназия №92), Курилиной В. А. (ОСШ №32), Ибадельдаевой Ж.Р. (гимназия №92), Скоковой И.И. (ОСШ №52), Әмирхан Н.З. (ОСШ №12).    </vt:lpstr>
      <vt:lpstr>Методическая работа   Ноябрь. Семинар  «Формирование исследовательской культуры учащихся на уроках русского языка и литературы» ШГ №95            Урок русской литературы. Учитель ОСШ 88. Учитель Бабенко Ж.В. Декабрь. Мастер-класс. Урок русской литературы.  ОСШ №15. Учитель Амирхаирова Г.Ж.             Семинар «Формирование лингвистических компетенций на    уроках русского языка и литературы». ОСШ №18. Январь. Семинар «Система подготовки к экзаменам и ЕНТ учащихся выпускных классов». Гимназия №45.     </vt:lpstr>
      <vt:lpstr>Методическая работа   Февраль. Семинар «Использование ИКТ на уроках». КШДС №77.               Мастер-класс «Заседание школьного пресс-центра». ОСШ №21. Учитель Горбунова Л.В. Март. Семинар «Освоение учениками компетенции «Уметь учиться» на уроках русского языка и литературы». ШЛ №101. Апрель. Семинар «Использование активных методов обучения на уроках русской литературы». ОСШ №50.      </vt:lpstr>
      <vt:lpstr>Анализ посещаемости методических мероприятий  Посещали все вышеперечисленные мероприятия представители ОО: 22, 42, 50, 53, 137.  Активно посещали (не менее 5): 6, 8, 9, 10, 27, 32, 37, 51, 74, 76, 79, 81, 82, 83, 86, 134, 38.  Слабо посещали (2-3): 1, 3, 4, 5, 11, 12, 18, 14, 17, 33, 35, 39, 40, 41, 43, 56, 52, 57, 59, 60, 68, 78, 85, ТЛ.  Ни одного посещения –ОСШ № 44.       </vt:lpstr>
      <vt:lpstr>Слайд 16</vt:lpstr>
      <vt:lpstr>Слайд 17</vt:lpstr>
      <vt:lpstr>Слайд 18</vt:lpstr>
      <vt:lpstr>Слайд 19</vt:lpstr>
      <vt:lpstr>При посещении руководителями ОО уроков русского языка или литературы необходимо учитывать следующие рекомендации:   1.  На каждом уроке - проверка домашнего задания;   2.  На каждом уроке русского языка необходима словарная и орфографическая работа, синтаксический разбор предложения, в среднем звене  – комментирование у доски.  3.  В инновационных ОО вводить на 7-8 минут развивающий компонент на углубление, расширение знаний и опережение.       </vt:lpstr>
      <vt:lpstr>  4. Использовать активные приемы и методы работы с акцентом на персонификацию; 5. Использовать интерактивное оборудование с целью развития мышления учащихся, а не дублировать при этом страницы учебника. 6. На уроках русского языка  ставить оценки, в основном, за письменные работы.  7. Идти на опережение в начальных (3-4) гимназических классах с казахским языком обучения.  8. Не завышать оценки!             </vt:lpstr>
      <vt:lpstr>При планировании ВКШ необходимо</vt:lpstr>
      <vt:lpstr>При планировании ВКШ необходимо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Отдел образования города Караганды </dc:title>
  <dc:creator>user</dc:creator>
  <cp:lastModifiedBy>Павенл</cp:lastModifiedBy>
  <cp:revision>331</cp:revision>
  <dcterms:created xsi:type="dcterms:W3CDTF">2012-02-16T08:27:34Z</dcterms:created>
  <dcterms:modified xsi:type="dcterms:W3CDTF">2012-04-23T17:35:24Z</dcterms:modified>
</cp:coreProperties>
</file>