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69" r:id="rId4"/>
    <p:sldId id="273" r:id="rId5"/>
    <p:sldId id="274" r:id="rId6"/>
    <p:sldId id="270" r:id="rId7"/>
    <p:sldId id="268" r:id="rId8"/>
    <p:sldId id="275" r:id="rId9"/>
    <p:sldId id="271" r:id="rId10"/>
    <p:sldId id="272" r:id="rId11"/>
    <p:sldId id="26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4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FFDCA3CB-22D3-4CF3-9BDB-663611E37CDC}" type="datetimeFigureOut">
              <a:rPr lang="ru-RU"/>
              <a:pPr/>
              <a:t>13.04.2011</a:t>
            </a:fld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D4FD792-74F4-43A7-B72D-6CF6F225C6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040EDA-DAAD-440B-826F-8C28F0108C49}" type="datetimeFigureOut">
              <a:rPr lang="ru-RU"/>
              <a:pPr/>
              <a:t>13.04.2011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679E2-4E1E-4C6B-BFCC-345AF4B8B7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227D44-DCEE-4352-BE89-1724ABECBADF}" type="datetimeFigureOut">
              <a:rPr lang="ru-RU"/>
              <a:pPr/>
              <a:t>13.04.2011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22F86-3381-4657-8A0F-1B180D1563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C1C711-0F3B-40E2-BE77-A60C080ACBA9}" type="datetimeFigureOut">
              <a:rPr lang="ru-RU"/>
              <a:pPr/>
              <a:t>13.04.2011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674E5-42CF-4611-B66A-AF64219CBF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C2822D-C7F3-40CA-9FF2-3BECF1742B37}" type="datetimeFigureOut">
              <a:rPr lang="ru-RU"/>
              <a:pPr/>
              <a:t>13.04.2011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AA16A-FC3D-47BA-B006-43D7BA0971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1427A1-504A-4D9A-A848-BEA30D5B6246}" type="datetimeFigureOut">
              <a:rPr lang="ru-RU"/>
              <a:pPr/>
              <a:t>13.04.2011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EE973-7A09-4F12-9D39-84C7D76A7E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451DD3-080D-4131-8634-CCB25A999C13}" type="datetimeFigureOut">
              <a:rPr lang="ru-RU"/>
              <a:pPr/>
              <a:t>13.04.2011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0CB4E-FFA3-4546-990E-4EDA6E2239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7E04CD-7037-48DF-A6CB-B5F887042B35}" type="datetimeFigureOut">
              <a:rPr lang="ru-RU"/>
              <a:pPr/>
              <a:t>13.04.2011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6FFDF-8E04-47CD-891E-9DD48D6ADB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D77923-FDDB-4904-A8A0-E3C336D466A6}" type="datetimeFigureOut">
              <a:rPr lang="ru-RU"/>
              <a:pPr/>
              <a:t>13.04.2011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991F1-26AC-410C-820B-9DE540BA28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CAEE19-ADCA-4FB9-9E30-ADB4014FFDB7}" type="datetimeFigureOut">
              <a:rPr lang="ru-RU"/>
              <a:pPr/>
              <a:t>13.04.2011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1EAB8-7033-4E98-B49E-72A90E7AAD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342031-A646-4ABB-B7A9-7DA4BC7F30DD}" type="datetimeFigureOut">
              <a:rPr lang="ru-RU"/>
              <a:pPr/>
              <a:t>13.04.2011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442D8-F545-4841-9259-03D0C3EEC4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49924096-2087-4062-B561-FB16D4182AC6}" type="datetimeFigureOut">
              <a:rPr lang="ru-RU"/>
              <a:pPr/>
              <a:t>13.04.2011</a:t>
            </a:fld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C4AF681C-6050-4BBE-82B6-FDE03C86968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428625"/>
            <a:ext cx="7772400" cy="2571750"/>
          </a:xfrm>
        </p:spPr>
        <p:txBody>
          <a:bodyPr>
            <a:normAutofit fontScale="90000"/>
          </a:bodyPr>
          <a:lstStyle/>
          <a:p>
            <a:r>
              <a:rPr lang="kk-KZ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Сәуірдің</a:t>
            </a:r>
            <a:r>
              <a:rPr lang="kk-KZ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үші</a:t>
            </a:r>
            <a:r>
              <a:rPr lang="kk-KZ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kk-KZ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жұмысы</a:t>
            </a:r>
            <a:r>
              <a:rPr lang="kk-KZ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Ауылда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0063" y="3071813"/>
            <a:ext cx="8143875" cy="3214687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None/>
            </a:pPr>
            <a:r>
              <a:rPr lang="kk-KZ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kk-KZ" sz="4400" b="1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3600" b="1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Сөздік қорларын байыту арқылы,сауатты сөйлем</a:t>
            </a:r>
            <a:r>
              <a:rPr lang="kk-KZ" sz="3600" b="1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дер құрастыруға дағдыландырып,    мәтіннің мазмұның жете түсінуге мүмкіндік жасау.</a:t>
            </a:r>
            <a:endParaRPr lang="kk-KZ" sz="3600" b="1" dirty="0" smtClean="0">
              <a:solidFill>
                <a:srgbClr val="0D0D0D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kk-KZ" sz="3600" b="1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kk-KZ" sz="3600" b="1" dirty="0">
              <a:solidFill>
                <a:srgbClr val="0D0D0D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k-KZ">
                <a:solidFill>
                  <a:srgbClr val="FF0000"/>
                </a:solidFill>
                <a:latin typeface="Times New Roman" pitchFamily="18" charset="0"/>
              </a:rPr>
              <a:t>Сұрақтарға</a:t>
            </a:r>
            <a:r>
              <a:rPr lang="kk-KZ">
                <a:latin typeface="Times New Roman" pitchFamily="18" charset="0"/>
              </a:rPr>
              <a:t> </a:t>
            </a:r>
            <a:r>
              <a:rPr lang="kk-KZ">
                <a:solidFill>
                  <a:srgbClr val="FF0000"/>
                </a:solidFill>
                <a:latin typeface="Times New Roman" pitchFamily="18" charset="0"/>
              </a:rPr>
              <a:t>жауап</a:t>
            </a:r>
            <a:r>
              <a:rPr lang="kk-KZ">
                <a:latin typeface="Times New Roman" pitchFamily="18" charset="0"/>
              </a:rPr>
              <a:t> </a:t>
            </a:r>
            <a:r>
              <a:rPr lang="kk-KZ">
                <a:solidFill>
                  <a:srgbClr val="FF0000"/>
                </a:solidFill>
                <a:latin typeface="Times New Roman" pitchFamily="18" charset="0"/>
              </a:rPr>
              <a:t>бер</a:t>
            </a:r>
            <a:endParaRPr lang="ru-RU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kk-KZ">
                <a:latin typeface="Times New Roman" pitchFamily="18" charset="0"/>
              </a:rPr>
              <a:t>Сен ауылда болдың ба?</a:t>
            </a:r>
          </a:p>
          <a:p>
            <a:r>
              <a:rPr lang="kk-KZ">
                <a:latin typeface="Times New Roman" pitchFamily="18" charset="0"/>
              </a:rPr>
              <a:t>Ауыл қандай?</a:t>
            </a:r>
          </a:p>
          <a:p>
            <a:r>
              <a:rPr lang="kk-KZ">
                <a:latin typeface="Times New Roman" pitchFamily="18" charset="0"/>
              </a:rPr>
              <a:t>Ауылда не бар?</a:t>
            </a:r>
          </a:p>
          <a:p>
            <a:r>
              <a:rPr lang="kk-KZ">
                <a:latin typeface="Times New Roman" pitchFamily="18" charset="0"/>
              </a:rPr>
              <a:t>Ауылда қандай жануарлар бар?</a:t>
            </a:r>
          </a:p>
          <a:p>
            <a:r>
              <a:rPr lang="kk-KZ">
                <a:latin typeface="Times New Roman" pitchFamily="18" charset="0"/>
              </a:rPr>
              <a:t>Ауыл саған ұнай ма?</a:t>
            </a: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kk-KZ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Сөзжұмбақ</a:t>
            </a:r>
            <a:endParaRPr lang="ru-RU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603" name="Group 171"/>
          <p:cNvGraphicFramePr>
            <a:graphicFrameLocks noGrp="1"/>
          </p:cNvGraphicFramePr>
          <p:nvPr/>
        </p:nvGraphicFramePr>
        <p:xfrm>
          <a:off x="2339975" y="1700213"/>
          <a:ext cx="3984625" cy="518160"/>
        </p:xfrm>
        <a:graphic>
          <a:graphicData uri="http://schemas.openxmlformats.org/drawingml/2006/table">
            <a:tbl>
              <a:tblPr/>
              <a:tblGrid>
                <a:gridCol w="569913"/>
                <a:gridCol w="568325"/>
                <a:gridCol w="569912"/>
                <a:gridCol w="568325"/>
                <a:gridCol w="569913"/>
                <a:gridCol w="568325"/>
                <a:gridCol w="569912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742" name="Group 310"/>
          <p:cNvGraphicFramePr>
            <a:graphicFrameLocks noGrp="1"/>
          </p:cNvGraphicFramePr>
          <p:nvPr/>
        </p:nvGraphicFramePr>
        <p:xfrm>
          <a:off x="1187450" y="2276475"/>
          <a:ext cx="4554538" cy="518160"/>
        </p:xfrm>
        <a:graphic>
          <a:graphicData uri="http://schemas.openxmlformats.org/drawingml/2006/table">
            <a:tbl>
              <a:tblPr/>
              <a:tblGrid>
                <a:gridCol w="569913"/>
                <a:gridCol w="568325"/>
                <a:gridCol w="569912"/>
                <a:gridCol w="568325"/>
                <a:gridCol w="569913"/>
                <a:gridCol w="568325"/>
                <a:gridCol w="569912"/>
                <a:gridCol w="569913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735" name="Group 303"/>
          <p:cNvGraphicFramePr>
            <a:graphicFrameLocks noGrp="1"/>
          </p:cNvGraphicFramePr>
          <p:nvPr/>
        </p:nvGraphicFramePr>
        <p:xfrm>
          <a:off x="2916238" y="3429000"/>
          <a:ext cx="1708150" cy="518160"/>
        </p:xfrm>
        <a:graphic>
          <a:graphicData uri="http://schemas.openxmlformats.org/drawingml/2006/table">
            <a:tbl>
              <a:tblPr/>
              <a:tblGrid>
                <a:gridCol w="569912"/>
                <a:gridCol w="568325"/>
                <a:gridCol w="569913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Л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734" name="Group 302"/>
          <p:cNvGraphicFramePr>
            <a:graphicFrameLocks noGrp="1"/>
          </p:cNvGraphicFramePr>
          <p:nvPr/>
        </p:nvGraphicFramePr>
        <p:xfrm>
          <a:off x="1763713" y="2852738"/>
          <a:ext cx="2276475" cy="518160"/>
        </p:xfrm>
        <a:graphic>
          <a:graphicData uri="http://schemas.openxmlformats.org/drawingml/2006/table">
            <a:tbl>
              <a:tblPr/>
              <a:tblGrid>
                <a:gridCol w="569912"/>
                <a:gridCol w="568325"/>
                <a:gridCol w="569913"/>
                <a:gridCol w="56832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Ы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736" name="Group 304"/>
          <p:cNvGraphicFramePr>
            <a:graphicFrameLocks noGrp="1"/>
          </p:cNvGraphicFramePr>
          <p:nvPr/>
        </p:nvGraphicFramePr>
        <p:xfrm>
          <a:off x="611188" y="4005263"/>
          <a:ext cx="3414712" cy="518160"/>
        </p:xfrm>
        <a:graphic>
          <a:graphicData uri="http://schemas.openxmlformats.org/drawingml/2006/table">
            <a:tbl>
              <a:tblPr/>
              <a:tblGrid>
                <a:gridCol w="569912"/>
                <a:gridCol w="568325"/>
                <a:gridCol w="569913"/>
                <a:gridCol w="568325"/>
                <a:gridCol w="569912"/>
                <a:gridCol w="56832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737" name="Group 305"/>
          <p:cNvGraphicFramePr>
            <a:graphicFrameLocks noGrp="1"/>
          </p:cNvGraphicFramePr>
          <p:nvPr/>
        </p:nvGraphicFramePr>
        <p:xfrm>
          <a:off x="1187450" y="4581525"/>
          <a:ext cx="3414713" cy="518160"/>
        </p:xfrm>
        <a:graphic>
          <a:graphicData uri="http://schemas.openxmlformats.org/drawingml/2006/table">
            <a:tbl>
              <a:tblPr/>
              <a:tblGrid>
                <a:gridCol w="569913"/>
                <a:gridCol w="568325"/>
                <a:gridCol w="569912"/>
                <a:gridCol w="568325"/>
                <a:gridCol w="569913"/>
                <a:gridCol w="568325"/>
              </a:tblGrid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745" name="Text Box 313"/>
          <p:cNvSpPr txBox="1">
            <a:spLocks noChangeArrowheads="1"/>
          </p:cNvSpPr>
          <p:nvPr/>
        </p:nvSpPr>
        <p:spPr bwMode="auto">
          <a:xfrm>
            <a:off x="611188" y="5229225"/>
            <a:ext cx="835342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dirty="0">
                <a:solidFill>
                  <a:srgbClr val="FF0000"/>
                </a:solidFill>
              </a:rPr>
              <a:t>Около, возле                       4. Козленок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dirty="0">
                <a:solidFill>
                  <a:srgbClr val="FF0000"/>
                </a:solidFill>
              </a:rPr>
              <a:t>Больница                             5. В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dirty="0">
                <a:solidFill>
                  <a:srgbClr val="FF0000"/>
                </a:solidFill>
              </a:rPr>
              <a:t>Корова                                 6. </a:t>
            </a:r>
            <a:r>
              <a:rPr lang="ru-RU" dirty="0" smtClean="0">
                <a:solidFill>
                  <a:srgbClr val="FF0000"/>
                </a:solidFill>
              </a:rPr>
              <a:t>Пасет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kk-KZ" sz="4400" b="1">
                <a:latin typeface="Times New Roman" pitchFamily="18" charset="0"/>
                <a:cs typeface="Times New Roman" pitchFamily="18" charset="0"/>
              </a:rPr>
              <a:t>Өзен </a:t>
            </a:r>
            <a:r>
              <a:rPr lang="ru-RU" sz="44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4400" b="1">
                <a:latin typeface="Times New Roman" pitchFamily="18" charset="0"/>
                <a:cs typeface="Times New Roman" pitchFamily="18" charset="0"/>
              </a:rPr>
              <a:t>река</a:t>
            </a:r>
          </a:p>
          <a:p>
            <a:pPr>
              <a:lnSpc>
                <a:spcPct val="90000"/>
              </a:lnSpc>
            </a:pPr>
            <a:r>
              <a:rPr lang="kk-KZ" sz="4400" b="1">
                <a:latin typeface="Times New Roman" pitchFamily="18" charset="0"/>
                <a:cs typeface="Times New Roman" pitchFamily="18" charset="0"/>
              </a:rPr>
              <a:t>Егін - посевы</a:t>
            </a:r>
          </a:p>
          <a:p>
            <a:pPr>
              <a:lnSpc>
                <a:spcPct val="90000"/>
              </a:lnSpc>
            </a:pPr>
            <a:r>
              <a:rPr lang="kk-KZ" sz="4400" b="1">
                <a:latin typeface="Times New Roman" pitchFamily="18" charset="0"/>
                <a:cs typeface="Times New Roman" pitchFamily="18" charset="0"/>
              </a:rPr>
              <a:t>Бағады - пасёт</a:t>
            </a:r>
          </a:p>
          <a:p>
            <a:pPr>
              <a:lnSpc>
                <a:spcPct val="90000"/>
              </a:lnSpc>
            </a:pPr>
            <a:r>
              <a:rPr lang="kk-KZ" sz="4400" b="1">
                <a:latin typeface="Times New Roman" pitchFamily="18" charset="0"/>
                <a:cs typeface="Times New Roman" pitchFamily="18" charset="0"/>
              </a:rPr>
              <a:t>Егеді – сеет</a:t>
            </a:r>
          </a:p>
          <a:p>
            <a:pPr>
              <a:lnSpc>
                <a:spcPct val="90000"/>
              </a:lnSpc>
            </a:pPr>
            <a:r>
              <a:rPr lang="kk-KZ" sz="4400" b="1">
                <a:latin typeface="Times New Roman" pitchFamily="18" charset="0"/>
                <a:cs typeface="Times New Roman" pitchFamily="18" charset="0"/>
              </a:rPr>
              <a:t>Көпір – мост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kk-KZ" sz="44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kk-KZ" sz="36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37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835150" y="571500"/>
            <a:ext cx="60499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kk-KZ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Сөздік</a:t>
            </a:r>
          </a:p>
          <a:p>
            <a:pPr algn="ctr"/>
            <a:endParaRPr lang="ru-RU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	</a:t>
            </a:r>
          </a:p>
        </p:txBody>
      </p:sp>
      <p:pic>
        <p:nvPicPr>
          <p:cNvPr id="27652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1116013" y="2349500"/>
            <a:ext cx="1871662" cy="15128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 sz="3600" b="1">
                <a:solidFill>
                  <a:srgbClr val="FF0000"/>
                </a:solidFill>
              </a:rPr>
              <a:t>Ауыл</a:t>
            </a:r>
            <a:endParaRPr lang="ru-RU" sz="3600" b="1">
              <a:solidFill>
                <a:srgbClr val="FF0000"/>
              </a:solidFill>
            </a:endParaRPr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5795963" y="2276475"/>
            <a:ext cx="1800225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 sz="3600" b="1">
                <a:solidFill>
                  <a:srgbClr val="FF0000"/>
                </a:solidFill>
              </a:rPr>
              <a:t>Қала</a:t>
            </a:r>
            <a:endParaRPr lang="ru-RU" sz="3600" b="1">
              <a:solidFill>
                <a:srgbClr val="FF0000"/>
              </a:solidFill>
            </a:endParaRP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 flipV="1">
            <a:off x="900113" y="2060575"/>
            <a:ext cx="4318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V="1">
            <a:off x="2051050" y="17732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V="1">
            <a:off x="2843213" y="2276475"/>
            <a:ext cx="43338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H="1">
            <a:off x="539750" y="3141663"/>
            <a:ext cx="576263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H="1">
            <a:off x="1258888" y="3716338"/>
            <a:ext cx="2889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2411413" y="37893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2916238" y="3429000"/>
            <a:ext cx="5032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V="1">
            <a:off x="6732588" y="16287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 flipV="1">
            <a:off x="7451725" y="2060575"/>
            <a:ext cx="5048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 flipV="1">
            <a:off x="5435600" y="2133600"/>
            <a:ext cx="50482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H="1">
            <a:off x="5292725" y="3068638"/>
            <a:ext cx="50323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>
            <a:off x="6804025" y="37893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7451725" y="3500438"/>
            <a:ext cx="5048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 flipH="1">
            <a:off x="5651500" y="3644900"/>
            <a:ext cx="5048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1200150" y="328613"/>
            <a:ext cx="1917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k-KZ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Ойланайық</a:t>
            </a:r>
            <a:endParaRPr lang="ru-RU" sz="2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755650" y="1700213"/>
            <a:ext cx="3744913" cy="2736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kk-KZ" sz="2800">
                <a:solidFill>
                  <a:srgbClr val="FF0000"/>
                </a:solidFill>
              </a:rPr>
              <a:t>Ауыл</a:t>
            </a: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3132138" y="1700213"/>
            <a:ext cx="3744912" cy="2808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 sz="2800">
                <a:solidFill>
                  <a:srgbClr val="FF0000"/>
                </a:solidFill>
              </a:rPr>
              <a:t>Қала</a:t>
            </a: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33798" name="Rectangle 6"/>
          <p:cNvSpPr>
            <a:spLocks noGrp="1" noRot="1" noChangeArrowheads="1"/>
          </p:cNvSpPr>
          <p:nvPr>
            <p:ph type="body" idx="1"/>
          </p:nvPr>
        </p:nvSpPr>
        <p:spPr>
          <a:xfrm>
            <a:off x="603250" y="549275"/>
            <a:ext cx="8540750" cy="935038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kk-KZ" sz="1400">
                <a:solidFill>
                  <a:srgbClr val="FF0000"/>
                </a:solidFill>
                <a:latin typeface="Times New Roman" pitchFamily="18" charset="0"/>
              </a:rPr>
              <a:t>                                      </a:t>
            </a:r>
            <a:r>
              <a:rPr lang="kk-KZ">
                <a:solidFill>
                  <a:srgbClr val="FF0000"/>
                </a:solidFill>
                <a:latin typeface="Times New Roman" pitchFamily="18" charset="0"/>
              </a:rPr>
              <a:t>Ұқсастығын</a:t>
            </a:r>
            <a:r>
              <a:rPr lang="kk-KZ">
                <a:latin typeface="Times New Roman" pitchFamily="18" charset="0"/>
              </a:rPr>
              <a:t> </a:t>
            </a:r>
            <a:r>
              <a:rPr lang="kk-KZ">
                <a:solidFill>
                  <a:srgbClr val="FF0000"/>
                </a:solidFill>
                <a:latin typeface="Times New Roman" pitchFamily="18" charset="0"/>
              </a:rPr>
              <a:t>табайық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kk-KZ" sz="1800">
                <a:solidFill>
                  <a:srgbClr val="FF0000"/>
                </a:solidFill>
                <a:latin typeface="Times New Roman" pitchFamily="18" charset="0"/>
              </a:rPr>
              <a:t>                                        </a:t>
            </a:r>
            <a:r>
              <a:rPr lang="kk-KZ" sz="2400">
                <a:solidFill>
                  <a:srgbClr val="FF0000"/>
                </a:solidFill>
                <a:latin typeface="Times New Roman" pitchFamily="18" charset="0"/>
              </a:rPr>
              <a:t>Венн диаграммасы</a:t>
            </a:r>
            <a:endParaRPr lang="ru-RU" sz="24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268413"/>
            <a:ext cx="8540750" cy="48307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kk-KZ" sz="2800"/>
              <a:t>                         </a:t>
            </a:r>
            <a:r>
              <a:rPr lang="kk-KZ" sz="3600" b="1">
                <a:latin typeface="Times New Roman" pitchFamily="18" charset="0"/>
              </a:rPr>
              <a:t>Біздің ауыл</a:t>
            </a:r>
          </a:p>
          <a:p>
            <a:pPr>
              <a:buFont typeface="Wingdings" pitchFamily="2" charset="2"/>
              <a:buNone/>
            </a:pPr>
            <a:r>
              <a:rPr lang="kk-KZ" sz="2800"/>
              <a:t>      </a:t>
            </a:r>
            <a:r>
              <a:rPr lang="kk-KZ" sz="2800">
                <a:latin typeface="Times New Roman" pitchFamily="18" charset="0"/>
              </a:rPr>
              <a:t>Біздің ауыл қаланың қасында.Ауылда мектеп,аурухана,кітапхана,дүкен,көп үйлер бар.Ауылдың сыртында өзен бар.</a:t>
            </a:r>
          </a:p>
          <a:p>
            <a:pPr>
              <a:buFont typeface="Wingdings" pitchFamily="2" charset="2"/>
              <a:buNone/>
            </a:pPr>
            <a:r>
              <a:rPr lang="kk-KZ" sz="2800">
                <a:latin typeface="Times New Roman" pitchFamily="18" charset="0"/>
              </a:rPr>
              <a:t>   Өзеннің үстінде жаңа көпір бар.Біздің ауылдың қасында үлкен жол бар.Ол жолмен ауылға машиналар,автобустар келеді. </a:t>
            </a:r>
          </a:p>
          <a:p>
            <a:pPr>
              <a:buFont typeface="Wingdings" pitchFamily="2" charset="2"/>
              <a:buNone/>
            </a:pPr>
            <a:r>
              <a:rPr lang="kk-KZ" sz="2400">
                <a:latin typeface="Times New Roman" pitchFamily="18" charset="0"/>
              </a:rPr>
              <a:t>Тапсырмалар: </a:t>
            </a:r>
          </a:p>
          <a:p>
            <a:pPr>
              <a:buFont typeface="Wingdings" pitchFamily="2" charset="2"/>
              <a:buNone/>
            </a:pPr>
            <a:r>
              <a:rPr lang="kk-KZ" sz="2400">
                <a:latin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</a:rPr>
              <a:t>1) </a:t>
            </a:r>
            <a:r>
              <a:rPr lang="kk-KZ" sz="2400">
                <a:latin typeface="Times New Roman" pitchFamily="18" charset="0"/>
              </a:rPr>
              <a:t>Мәтінді аударыңдар.</a:t>
            </a:r>
          </a:p>
          <a:p>
            <a:pPr>
              <a:buFont typeface="Wingdings" pitchFamily="2" charset="2"/>
              <a:buNone/>
            </a:pPr>
            <a:r>
              <a:rPr lang="kk-KZ" sz="2400">
                <a:latin typeface="Times New Roman" pitchFamily="18" charset="0"/>
              </a:rPr>
              <a:t> 2) Мәтіннен көмекші есімдерді табыңдар.</a:t>
            </a:r>
          </a:p>
          <a:p>
            <a:pPr>
              <a:buFont typeface="Wingdings" pitchFamily="2" charset="2"/>
              <a:buNone/>
            </a:pPr>
            <a:endParaRPr lang="kk-KZ" sz="240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800">
              <a:latin typeface="Times New Roman" pitchFamily="18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601788" y="187325"/>
            <a:ext cx="49466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kk-KZ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Мәтінмен</a:t>
            </a:r>
            <a:r>
              <a:rPr lang="kk-K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k-KZ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жұмыс</a:t>
            </a:r>
            <a:endParaRPr lang="ru-RU" sz="4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297</TotalTime>
  <Words>143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Облака</vt:lpstr>
      <vt:lpstr>Сәуірдің он үші Сынып жұмысы Ауылда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Сұрақтарға жауап бер</vt:lpstr>
      <vt:lpstr>Сөзжұмбақ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Сәуірдің он үші Сынып жұмысы Әуежайда </dc:title>
  <dc:creator>Гауһар</dc:creator>
  <cp:lastModifiedBy>кабинет  13</cp:lastModifiedBy>
  <cp:revision>17</cp:revision>
  <dcterms:created xsi:type="dcterms:W3CDTF">2011-04-11T18:07:20Z</dcterms:created>
  <dcterms:modified xsi:type="dcterms:W3CDTF">2011-04-13T07:50:52Z</dcterms:modified>
</cp:coreProperties>
</file>