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8" r:id="rId2"/>
    <p:sldId id="290" r:id="rId3"/>
    <p:sldId id="267" r:id="rId4"/>
    <p:sldId id="333" r:id="rId5"/>
    <p:sldId id="282" r:id="rId6"/>
    <p:sldId id="337" r:id="rId7"/>
    <p:sldId id="299" r:id="rId8"/>
    <p:sldId id="316" r:id="rId9"/>
    <p:sldId id="318" r:id="rId10"/>
    <p:sldId id="308" r:id="rId11"/>
    <p:sldId id="340" r:id="rId12"/>
    <p:sldId id="339" r:id="rId13"/>
    <p:sldId id="341" r:id="rId14"/>
    <p:sldId id="342" r:id="rId15"/>
    <p:sldId id="309" r:id="rId16"/>
    <p:sldId id="310" r:id="rId17"/>
    <p:sldId id="311" r:id="rId18"/>
    <p:sldId id="303" r:id="rId19"/>
    <p:sldId id="321" r:id="rId20"/>
    <p:sldId id="322" r:id="rId21"/>
    <p:sldId id="325" r:id="rId22"/>
    <p:sldId id="326" r:id="rId23"/>
    <p:sldId id="327" r:id="rId24"/>
    <p:sldId id="30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98D4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9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53BB50-5D79-4245-8C06-3153CCB80076}" type="doc">
      <dgm:prSet loTypeId="urn:microsoft.com/office/officeart/2005/8/layout/cycle4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64B1814-DC8C-46B8-A7E1-70D18DAE78D1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ТАЗАЛЫҚ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C6B3696-2C49-4717-90B4-7B53D635DD4F}" type="parTrans" cxnId="{6CE21D02-7EAF-48E3-AE80-176955449530}">
      <dgm:prSet/>
      <dgm:spPr/>
      <dgm:t>
        <a:bodyPr/>
        <a:lstStyle/>
        <a:p>
          <a:endParaRPr lang="ru-RU"/>
        </a:p>
      </dgm:t>
    </dgm:pt>
    <dgm:pt modelId="{1EB77336-7DE9-4092-A263-91D6FD0A3CFB}" type="sibTrans" cxnId="{6CE21D02-7EAF-48E3-AE80-176955449530}">
      <dgm:prSet/>
      <dgm:spPr/>
      <dgm:t>
        <a:bodyPr/>
        <a:lstStyle/>
        <a:p>
          <a:endParaRPr lang="ru-RU"/>
        </a:p>
      </dgm:t>
    </dgm:pt>
    <dgm:pt modelId="{564F976A-F147-4FFB-AE46-000A6C6EA89F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ДЕНСАУЛЫҚ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BCFDF09-642D-4374-9AF7-1C4F5315210E}" type="parTrans" cxnId="{417072BE-F6BA-4272-9F0C-5B8C8185D2AD}">
      <dgm:prSet/>
      <dgm:spPr/>
      <dgm:t>
        <a:bodyPr/>
        <a:lstStyle/>
        <a:p>
          <a:endParaRPr lang="ru-RU"/>
        </a:p>
      </dgm:t>
    </dgm:pt>
    <dgm:pt modelId="{8172B580-AB0C-49E0-97B3-F9B983135D74}" type="sibTrans" cxnId="{417072BE-F6BA-4272-9F0C-5B8C8185D2AD}">
      <dgm:prSet/>
      <dgm:spPr/>
      <dgm:t>
        <a:bodyPr/>
        <a:lstStyle/>
        <a:p>
          <a:endParaRPr lang="ru-RU"/>
        </a:p>
      </dgm:t>
    </dgm:pt>
    <dgm:pt modelId="{F8CC525F-3219-423D-B07C-75CC8D8336F6}">
      <dgm:prSet phldrT="[Текст]"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ТАМАҚТАНУ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8BE6946-2E21-4E99-B278-9C98A0542312}" type="parTrans" cxnId="{29DF6289-2C41-41B3-89BF-EC477078AD0C}">
      <dgm:prSet/>
      <dgm:spPr/>
      <dgm:t>
        <a:bodyPr/>
        <a:lstStyle/>
        <a:p>
          <a:endParaRPr lang="ru-RU"/>
        </a:p>
      </dgm:t>
    </dgm:pt>
    <dgm:pt modelId="{F17F2D72-6484-4DDB-98B9-EAD4E49162D3}" type="sibTrans" cxnId="{29DF6289-2C41-41B3-89BF-EC477078AD0C}">
      <dgm:prSet/>
      <dgm:spPr/>
      <dgm:t>
        <a:bodyPr/>
        <a:lstStyle/>
        <a:p>
          <a:endParaRPr lang="ru-RU"/>
        </a:p>
      </dgm:t>
    </dgm:pt>
    <dgm:pt modelId="{5F831835-DD5B-4D1D-8EA4-78E88B91C4A4}">
      <dgm:prSet custT="1"/>
      <dgm:spPr/>
      <dgm:t>
        <a:bodyPr/>
        <a:lstStyle/>
        <a:p>
          <a:r>
            <a:rPr lang="kk-KZ" sz="2000" dirty="0" smtClean="0">
              <a:latin typeface="Times New Roman" pitchFamily="18" charset="0"/>
              <a:cs typeface="Times New Roman" pitchFamily="18" charset="0"/>
            </a:rPr>
            <a:t>ТЫНЫҒУ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AB8100-05B3-4370-B928-F9C3DF16EDC3}" type="parTrans" cxnId="{F55E96B1-59A9-440C-ABA6-8F0B15BCCF61}">
      <dgm:prSet/>
      <dgm:spPr/>
      <dgm:t>
        <a:bodyPr/>
        <a:lstStyle/>
        <a:p>
          <a:endParaRPr lang="ru-RU"/>
        </a:p>
      </dgm:t>
    </dgm:pt>
    <dgm:pt modelId="{4E6BFB04-9779-41D5-A1BE-5918D6BB243D}" type="sibTrans" cxnId="{F55E96B1-59A9-440C-ABA6-8F0B15BCCF61}">
      <dgm:prSet/>
      <dgm:spPr/>
      <dgm:t>
        <a:bodyPr/>
        <a:lstStyle/>
        <a:p>
          <a:endParaRPr lang="ru-RU"/>
        </a:p>
      </dgm:t>
    </dgm:pt>
    <dgm:pt modelId="{93E4FBB0-842D-420F-9366-C44969724ADC}" type="pres">
      <dgm:prSet presAssocID="{D853BB50-5D79-4245-8C06-3153CCB8007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E9025C-E881-44BF-83FA-D45F657FC2B1}" type="pres">
      <dgm:prSet presAssocID="{D853BB50-5D79-4245-8C06-3153CCB80076}" presName="children" presStyleCnt="0"/>
      <dgm:spPr/>
      <dgm:t>
        <a:bodyPr/>
        <a:lstStyle/>
        <a:p>
          <a:endParaRPr lang="ru-RU"/>
        </a:p>
      </dgm:t>
    </dgm:pt>
    <dgm:pt modelId="{74C06605-2440-4B91-84B7-C17F76122B30}" type="pres">
      <dgm:prSet presAssocID="{D853BB50-5D79-4245-8C06-3153CCB80076}" presName="childPlaceholder" presStyleCnt="0"/>
      <dgm:spPr/>
      <dgm:t>
        <a:bodyPr/>
        <a:lstStyle/>
        <a:p>
          <a:endParaRPr lang="ru-RU"/>
        </a:p>
      </dgm:t>
    </dgm:pt>
    <dgm:pt modelId="{B2D28E2F-B032-4047-B6EF-D264AF222F89}" type="pres">
      <dgm:prSet presAssocID="{D853BB50-5D79-4245-8C06-3153CCB80076}" presName="circle" presStyleCnt="0"/>
      <dgm:spPr/>
      <dgm:t>
        <a:bodyPr/>
        <a:lstStyle/>
        <a:p>
          <a:endParaRPr lang="ru-RU"/>
        </a:p>
      </dgm:t>
    </dgm:pt>
    <dgm:pt modelId="{945212C8-21EA-4C81-8955-CE3937553321}" type="pres">
      <dgm:prSet presAssocID="{D853BB50-5D79-4245-8C06-3153CCB80076}" presName="quadrant1" presStyleLbl="node1" presStyleIdx="0" presStyleCnt="4" custScaleX="116313" custLinFactNeighborX="-3546" custLinFactNeighborY="14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E29E1-FE7A-437D-9603-897F81F077B3}" type="pres">
      <dgm:prSet presAssocID="{D853BB50-5D79-4245-8C06-3153CCB80076}" presName="quadrant2" presStyleLbl="node1" presStyleIdx="1" presStyleCnt="4" custScaleX="111274" custLinFactNeighborX="-2300" custLinFactNeighborY="14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D7AB3-8C5E-4C5E-813B-D4B07C8FF7AE}" type="pres">
      <dgm:prSet presAssocID="{D853BB50-5D79-4245-8C06-3153CCB80076}" presName="quadrant3" presStyleLbl="node1" presStyleIdx="2" presStyleCnt="4" custScaleX="110465" custLinFactNeighborX="-2300" custLinFactNeighborY="-8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8E8A5-47B0-4727-A1E3-BC25BB903D97}" type="pres">
      <dgm:prSet presAssocID="{D853BB50-5D79-4245-8C06-3153CCB80076}" presName="quadrant4" presStyleLbl="node1" presStyleIdx="3" presStyleCnt="4" custScaleX="111713" custLinFactNeighborX="-5846" custLinFactNeighborY="-8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8DF7D-D8D3-4ACF-8281-FEDBCF791713}" type="pres">
      <dgm:prSet presAssocID="{D853BB50-5D79-4245-8C06-3153CCB80076}" presName="quadrantPlaceholder" presStyleCnt="0"/>
      <dgm:spPr/>
      <dgm:t>
        <a:bodyPr/>
        <a:lstStyle/>
        <a:p>
          <a:endParaRPr lang="ru-RU"/>
        </a:p>
      </dgm:t>
    </dgm:pt>
    <dgm:pt modelId="{41574CF3-8C5E-43B1-B289-B30C5AB7EE20}" type="pres">
      <dgm:prSet presAssocID="{D853BB50-5D79-4245-8C06-3153CCB80076}" presName="center1" presStyleLbl="fgShp" presStyleIdx="0" presStyleCnt="2"/>
      <dgm:spPr/>
      <dgm:t>
        <a:bodyPr/>
        <a:lstStyle/>
        <a:p>
          <a:endParaRPr lang="ru-RU"/>
        </a:p>
      </dgm:t>
    </dgm:pt>
    <dgm:pt modelId="{9E2E3E05-F8F6-49D8-B8EE-F55122A3B98B}" type="pres">
      <dgm:prSet presAssocID="{D853BB50-5D79-4245-8C06-3153CCB80076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6CE21D02-7EAF-48E3-AE80-176955449530}" srcId="{D853BB50-5D79-4245-8C06-3153CCB80076}" destId="{764B1814-DC8C-46B8-A7E1-70D18DAE78D1}" srcOrd="0" destOrd="0" parTransId="{CC6B3696-2C49-4717-90B4-7B53D635DD4F}" sibTransId="{1EB77336-7DE9-4092-A263-91D6FD0A3CFB}"/>
    <dgm:cxn modelId="{29DF6289-2C41-41B3-89BF-EC477078AD0C}" srcId="{D853BB50-5D79-4245-8C06-3153CCB80076}" destId="{F8CC525F-3219-423D-B07C-75CC8D8336F6}" srcOrd="2" destOrd="0" parTransId="{58BE6946-2E21-4E99-B278-9C98A0542312}" sibTransId="{F17F2D72-6484-4DDB-98B9-EAD4E49162D3}"/>
    <dgm:cxn modelId="{417072BE-F6BA-4272-9F0C-5B8C8185D2AD}" srcId="{D853BB50-5D79-4245-8C06-3153CCB80076}" destId="{564F976A-F147-4FFB-AE46-000A6C6EA89F}" srcOrd="1" destOrd="0" parTransId="{EBCFDF09-642D-4374-9AF7-1C4F5315210E}" sibTransId="{8172B580-AB0C-49E0-97B3-F9B983135D74}"/>
    <dgm:cxn modelId="{DB280A66-6729-404F-AF9A-3295E3B32EC4}" type="presOf" srcId="{D853BB50-5D79-4245-8C06-3153CCB80076}" destId="{93E4FBB0-842D-420F-9366-C44969724ADC}" srcOrd="0" destOrd="0" presId="urn:microsoft.com/office/officeart/2005/8/layout/cycle4"/>
    <dgm:cxn modelId="{6502FB38-4E53-426E-BCA2-01539AA956ED}" type="presOf" srcId="{5F831835-DD5B-4D1D-8EA4-78E88B91C4A4}" destId="{3448E8A5-47B0-4727-A1E3-BC25BB903D97}" srcOrd="0" destOrd="0" presId="urn:microsoft.com/office/officeart/2005/8/layout/cycle4"/>
    <dgm:cxn modelId="{143D3382-35B8-4072-B7A2-C2AB897744AE}" type="presOf" srcId="{764B1814-DC8C-46B8-A7E1-70D18DAE78D1}" destId="{945212C8-21EA-4C81-8955-CE3937553321}" srcOrd="0" destOrd="0" presId="urn:microsoft.com/office/officeart/2005/8/layout/cycle4"/>
    <dgm:cxn modelId="{F55E96B1-59A9-440C-ABA6-8F0B15BCCF61}" srcId="{D853BB50-5D79-4245-8C06-3153CCB80076}" destId="{5F831835-DD5B-4D1D-8EA4-78E88B91C4A4}" srcOrd="3" destOrd="0" parTransId="{1BAB8100-05B3-4370-B928-F9C3DF16EDC3}" sibTransId="{4E6BFB04-9779-41D5-A1BE-5918D6BB243D}"/>
    <dgm:cxn modelId="{942CD207-F9E9-4B5B-BCD2-3E55EB502B7E}" type="presOf" srcId="{564F976A-F147-4FFB-AE46-000A6C6EA89F}" destId="{0E7E29E1-FE7A-437D-9603-897F81F077B3}" srcOrd="0" destOrd="0" presId="urn:microsoft.com/office/officeart/2005/8/layout/cycle4"/>
    <dgm:cxn modelId="{C8E6CD1E-FD42-4B0B-902D-860B36D309FF}" type="presOf" srcId="{F8CC525F-3219-423D-B07C-75CC8D8336F6}" destId="{457D7AB3-8C5E-4C5E-813B-D4B07C8FF7AE}" srcOrd="0" destOrd="0" presId="urn:microsoft.com/office/officeart/2005/8/layout/cycle4"/>
    <dgm:cxn modelId="{A88F522C-FD28-4832-A2F5-DB8CBFAFFB40}" type="presParOf" srcId="{93E4FBB0-842D-420F-9366-C44969724ADC}" destId="{16E9025C-E881-44BF-83FA-D45F657FC2B1}" srcOrd="0" destOrd="0" presId="urn:microsoft.com/office/officeart/2005/8/layout/cycle4"/>
    <dgm:cxn modelId="{0F2377EC-224C-4777-BF67-D524EFEF70CB}" type="presParOf" srcId="{16E9025C-E881-44BF-83FA-D45F657FC2B1}" destId="{74C06605-2440-4B91-84B7-C17F76122B30}" srcOrd="0" destOrd="0" presId="urn:microsoft.com/office/officeart/2005/8/layout/cycle4"/>
    <dgm:cxn modelId="{A58DD9ED-82AF-460D-B43C-930D7C4146EC}" type="presParOf" srcId="{93E4FBB0-842D-420F-9366-C44969724ADC}" destId="{B2D28E2F-B032-4047-B6EF-D264AF222F89}" srcOrd="1" destOrd="0" presId="urn:microsoft.com/office/officeart/2005/8/layout/cycle4"/>
    <dgm:cxn modelId="{EF43FE05-3937-4766-B539-C05B6EA58001}" type="presParOf" srcId="{B2D28E2F-B032-4047-B6EF-D264AF222F89}" destId="{945212C8-21EA-4C81-8955-CE3937553321}" srcOrd="0" destOrd="0" presId="urn:microsoft.com/office/officeart/2005/8/layout/cycle4"/>
    <dgm:cxn modelId="{C9BC5012-9303-4FE6-8BC2-FE3D9498070C}" type="presParOf" srcId="{B2D28E2F-B032-4047-B6EF-D264AF222F89}" destId="{0E7E29E1-FE7A-437D-9603-897F81F077B3}" srcOrd="1" destOrd="0" presId="urn:microsoft.com/office/officeart/2005/8/layout/cycle4"/>
    <dgm:cxn modelId="{8EBE7F8E-7F13-45EA-BD3D-139B3E04B105}" type="presParOf" srcId="{B2D28E2F-B032-4047-B6EF-D264AF222F89}" destId="{457D7AB3-8C5E-4C5E-813B-D4B07C8FF7AE}" srcOrd="2" destOrd="0" presId="urn:microsoft.com/office/officeart/2005/8/layout/cycle4"/>
    <dgm:cxn modelId="{559101E3-F63E-4021-8CE3-5F93C6CEB530}" type="presParOf" srcId="{B2D28E2F-B032-4047-B6EF-D264AF222F89}" destId="{3448E8A5-47B0-4727-A1E3-BC25BB903D97}" srcOrd="3" destOrd="0" presId="urn:microsoft.com/office/officeart/2005/8/layout/cycle4"/>
    <dgm:cxn modelId="{C2483A32-5178-46A6-A29E-78D407EF3344}" type="presParOf" srcId="{B2D28E2F-B032-4047-B6EF-D264AF222F89}" destId="{9998DF7D-D8D3-4ACF-8281-FEDBCF791713}" srcOrd="4" destOrd="0" presId="urn:microsoft.com/office/officeart/2005/8/layout/cycle4"/>
    <dgm:cxn modelId="{92C9AD3E-0316-42EE-BD9D-0155A9B845A4}" type="presParOf" srcId="{93E4FBB0-842D-420F-9366-C44969724ADC}" destId="{41574CF3-8C5E-43B1-B289-B30C5AB7EE20}" srcOrd="2" destOrd="0" presId="urn:microsoft.com/office/officeart/2005/8/layout/cycle4"/>
    <dgm:cxn modelId="{F9BB6DB9-DCA1-45C2-8931-3BD7DE881EF8}" type="presParOf" srcId="{93E4FBB0-842D-420F-9366-C44969724ADC}" destId="{9E2E3E05-F8F6-49D8-B8EE-F55122A3B98B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FC715-37F7-4DA2-B453-461898248097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33458-AEA5-4120-B3C5-8B148DD9F5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33458-AEA5-4120-B3C5-8B148DD9F53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33458-AEA5-4120-B3C5-8B148DD9F53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E1FCF63-A807-46F1-9C26-1AB858100BAA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1CF3E6-E2E7-4571-A8AC-E4BC1C439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1FCF63-A807-46F1-9C26-1AB858100BAA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CF3E6-E2E7-4571-A8AC-E4BC1C439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1FCF63-A807-46F1-9C26-1AB858100BAA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CF3E6-E2E7-4571-A8AC-E4BC1C439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1FCF63-A807-46F1-9C26-1AB858100BAA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CF3E6-E2E7-4571-A8AC-E4BC1C4394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1FCF63-A807-46F1-9C26-1AB858100BAA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CF3E6-E2E7-4571-A8AC-E4BC1C4394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1FCF63-A807-46F1-9C26-1AB858100BAA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CF3E6-E2E7-4571-A8AC-E4BC1C4394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1FCF63-A807-46F1-9C26-1AB858100BAA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CF3E6-E2E7-4571-A8AC-E4BC1C439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1FCF63-A807-46F1-9C26-1AB858100BAA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CF3E6-E2E7-4571-A8AC-E4BC1C4394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1FCF63-A807-46F1-9C26-1AB858100BAA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CF3E6-E2E7-4571-A8AC-E4BC1C439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E1FCF63-A807-46F1-9C26-1AB858100BAA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CF3E6-E2E7-4571-A8AC-E4BC1C439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E1FCF63-A807-46F1-9C26-1AB858100BAA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1CF3E6-E2E7-4571-A8AC-E4BC1C4394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E1FCF63-A807-46F1-9C26-1AB858100BAA}" type="datetimeFigureOut">
              <a:rPr lang="ru-RU" smtClean="0"/>
              <a:pPr/>
              <a:t>13.04.2012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1CF3E6-E2E7-4571-A8AC-E4BC1C4394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Блок-схема: перфолента 2"/>
          <p:cNvSpPr/>
          <p:nvPr/>
        </p:nvSpPr>
        <p:spPr>
          <a:xfrm rot="21417539">
            <a:off x="-46033" y="263871"/>
            <a:ext cx="8265087" cy="1377494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Тазалық – саулық негізі</a:t>
            </a:r>
            <a:endParaRPr lang="ru-RU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Жуын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тамақ алдында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Жуын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тамақ соңында,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Жуын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ұйықтар кезіңде,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Жуын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тұрған мезгілде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Еріншектен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салақтық,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Салақтықтан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надандық.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Бірінен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бірі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туады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                               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Жоғалар сөйтіп адамдық.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Еріншек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таза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жүре алмас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Кір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қолын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жуа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алмас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Қаракет жоқ, ғылым жоқ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Өз  бойынан  ұялмас.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Таза ауа жұт көбірек      </a:t>
            </a:r>
          </a:p>
          <a:p>
            <a:pPr>
              <a:buNone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Еңбекпен көп шынығып.</a:t>
            </a:r>
          </a:p>
          <a:p>
            <a:pPr>
              <a:buNone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Керек болса денсаулық,</a:t>
            </a:r>
          </a:p>
          <a:p>
            <a:pPr>
              <a:buNone/>
            </a:pP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Жүргейсің күнде жуынып </a:t>
            </a:r>
          </a:p>
          <a:p>
            <a:pPr>
              <a:buNone/>
            </a:pPr>
            <a:endParaRPr lang="kk-K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4648200" y="785813"/>
            <a:ext cx="1281122" cy="6429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D:\ШЫНАР\шынар\чист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61436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4942" y="5357826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>
                <a:solidFill>
                  <a:srgbClr val="FFFF00"/>
                </a:solidFill>
              </a:rPr>
              <a:t>Наурыз-бата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ШЫНАР\шынар\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43636" y="4071942"/>
            <a:ext cx="3000364" cy="2786058"/>
          </a:xfrm>
        </p:spPr>
        <p:txBody>
          <a:bodyPr>
            <a:normAutofit/>
          </a:bodyPr>
          <a:lstStyle/>
          <a:p>
            <a:pPr algn="ctr"/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Щетка,щетка,щеткалар</a:t>
            </a:r>
            <a:b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Неше түрлі щетка бар.</a:t>
            </a:r>
            <a:b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Бірі тісті жуады,</a:t>
            </a:r>
            <a:b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Бірі шаңды қуады.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5"/>
            <a:ext cx="7772400" cy="928694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Күн тәртібі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071678"/>
            <a:ext cx="7772400" cy="378621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Күн тәртібі 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бұл жұмыс 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тынығу уақытының ауысымын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дұрыс бөлуге көмектесетін кесте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Күн тәртібі 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бұл уақыт бойынша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әрекеттерді тиімді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және дәйекті түрде бөлу: тәулік бойы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жұмыс 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демалысты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кезектестіру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85786" y="2285992"/>
            <a:ext cx="7443814" cy="1857388"/>
          </a:xfrm>
        </p:spPr>
        <p:txBody>
          <a:bodyPr>
            <a:normAutofit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Денсаулықтың</a:t>
            </a:r>
            <a:br>
              <a:rPr lang="kk-KZ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достары мен қастары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ШЫНАР\11042012\конфе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1785950" cy="1285884"/>
          </a:xfrm>
          <a:prstGeom prst="rect">
            <a:avLst/>
          </a:prstGeom>
          <a:noFill/>
        </p:spPr>
      </p:pic>
      <p:pic>
        <p:nvPicPr>
          <p:cNvPr id="1027" name="Picture 3" descr="D:\ШЫНАР\11042012\айр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1357322" cy="1571636"/>
          </a:xfrm>
          <a:prstGeom prst="rect">
            <a:avLst/>
          </a:prstGeom>
          <a:noFill/>
        </p:spPr>
      </p:pic>
      <p:pic>
        <p:nvPicPr>
          <p:cNvPr id="1029" name="Picture 5" descr="D:\ШЫНАР\11042012\орама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1714488"/>
            <a:ext cx="1428760" cy="1571636"/>
          </a:xfrm>
          <a:prstGeom prst="rect">
            <a:avLst/>
          </a:prstGeom>
          <a:noFill/>
        </p:spPr>
      </p:pic>
      <p:pic>
        <p:nvPicPr>
          <p:cNvPr id="1030" name="Picture 6" descr="D:\ШЫНАР\11042012\саха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14752"/>
            <a:ext cx="1571636" cy="1214446"/>
          </a:xfrm>
          <a:prstGeom prst="rect">
            <a:avLst/>
          </a:prstGeom>
          <a:noFill/>
        </p:spPr>
      </p:pic>
      <p:pic>
        <p:nvPicPr>
          <p:cNvPr id="1031" name="Picture 7" descr="D:\ШЫНАР\11042012\сәбіз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5143512"/>
            <a:ext cx="1214446" cy="1571636"/>
          </a:xfrm>
          <a:prstGeom prst="rect">
            <a:avLst/>
          </a:prstGeom>
          <a:noFill/>
        </p:spPr>
      </p:pic>
      <p:pic>
        <p:nvPicPr>
          <p:cNvPr id="1032" name="Picture 8" descr="D:\ШЫНАР\11042012\торты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5214950"/>
            <a:ext cx="1857388" cy="1428760"/>
          </a:xfrm>
          <a:prstGeom prst="rect">
            <a:avLst/>
          </a:prstGeom>
          <a:noFill/>
        </p:spPr>
      </p:pic>
      <p:pic>
        <p:nvPicPr>
          <p:cNvPr id="1033" name="Picture 9" descr="D:\ШЫНАР\11042012\шоколад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357166"/>
            <a:ext cx="1714512" cy="1285884"/>
          </a:xfrm>
          <a:prstGeom prst="rect">
            <a:avLst/>
          </a:prstGeom>
          <a:noFill/>
        </p:spPr>
      </p:pic>
      <p:pic>
        <p:nvPicPr>
          <p:cNvPr id="1034" name="Picture 10" descr="D:\ШЫНАР\11042012\сут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0"/>
            <a:ext cx="1428760" cy="1571636"/>
          </a:xfrm>
          <a:prstGeom prst="rect">
            <a:avLst/>
          </a:prstGeom>
          <a:noFill/>
        </p:spPr>
      </p:pic>
      <p:pic>
        <p:nvPicPr>
          <p:cNvPr id="1035" name="Picture 11" descr="D:\ШЫНАР\11042012\поро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71604" y="5000636"/>
            <a:ext cx="1357322" cy="1643074"/>
          </a:xfrm>
          <a:prstGeom prst="rect">
            <a:avLst/>
          </a:prstGeom>
          <a:noFill/>
        </p:spPr>
      </p:pic>
      <p:pic>
        <p:nvPicPr>
          <p:cNvPr id="1036" name="Picture 12" descr="D:\ШЫНАР\11042012\сабын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15140" y="4929198"/>
            <a:ext cx="1785950" cy="1357322"/>
          </a:xfrm>
          <a:prstGeom prst="rect">
            <a:avLst/>
          </a:prstGeom>
          <a:noFill/>
        </p:spPr>
      </p:pic>
      <p:pic>
        <p:nvPicPr>
          <p:cNvPr id="1037" name="Picture 13" descr="D:\ШЫНАР\11042012\кір бала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86644" y="3500438"/>
            <a:ext cx="1714503" cy="1300165"/>
          </a:xfrm>
          <a:prstGeom prst="rect">
            <a:avLst/>
          </a:prstGeom>
          <a:noFill/>
        </p:spPr>
      </p:pic>
      <p:pic>
        <p:nvPicPr>
          <p:cNvPr id="1038" name="Picture 14" descr="D:\ШЫНАР\11042012\сон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43174" y="214290"/>
            <a:ext cx="1714512" cy="1285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ШЫНАР\11042012\айр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40" cy="6858000"/>
          </a:xfrm>
          <a:prstGeom prst="rect">
            <a:avLst/>
          </a:prstGeom>
          <a:noFill/>
        </p:spPr>
      </p:pic>
      <p:pic>
        <p:nvPicPr>
          <p:cNvPr id="3075" name="Picture 3" descr="D:\ШЫНАР\11042012\сәбі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3071834" cy="6858000"/>
          </a:xfrm>
          <a:prstGeom prst="rect">
            <a:avLst/>
          </a:prstGeom>
          <a:noFill/>
        </p:spPr>
      </p:pic>
      <p:pic>
        <p:nvPicPr>
          <p:cNvPr id="3076" name="Picture 4" descr="D:\ШЫНАР\11042012\су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0"/>
            <a:ext cx="292892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71736" y="1571612"/>
            <a:ext cx="4643470" cy="3357586"/>
          </a:xfrm>
        </p:spPr>
        <p:txBody>
          <a:bodyPr>
            <a:normAutofit/>
          </a:bodyPr>
          <a:lstStyle/>
          <a:p>
            <a:pPr algn="ctr"/>
            <a:r>
              <a:rPr lang="kk-K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Алуан түрлі азық бар 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Ет, май, сүт пен балықтар</a:t>
            </a:r>
            <a:br>
              <a:rPr lang="kk-K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Көкөністер, жемістер,</a:t>
            </a:r>
            <a:br>
              <a:rPr lang="kk-K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Дәрумендер, жидектер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8229600" cy="1142984"/>
          </a:xfrm>
        </p:spPr>
        <p:txBody>
          <a:bodyPr>
            <a:noAutofit/>
          </a:bodyPr>
          <a:lstStyle/>
          <a:p>
            <a:pPr algn="ctr"/>
            <a:r>
              <a:rPr lang="kk-KZ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Орта тазалығы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D:\ШЫНАР\шынар\news_9-09-2010-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3116"/>
            <a:ext cx="4071966" cy="4357718"/>
          </a:xfrm>
          <a:prstGeom prst="rect">
            <a:avLst/>
          </a:prstGeom>
          <a:noFill/>
        </p:spPr>
      </p:pic>
      <p:pic>
        <p:nvPicPr>
          <p:cNvPr id="4" name="Picture 2" descr="D:\ШЫНАР\шынар\f08fb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421484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ШЫНАР\шынар\qoqy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142852"/>
            <a:ext cx="485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Табиғат аясындағы су-тоғандарды, өзен-көлдерді ластама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-Табиғатты тамақ қалдықтарымен,  қағаздармен,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бос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ыдыстармен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ластама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Демалыста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жорықтарға шыққан кезде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айналаңды жинап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жүр!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Айналаңды қоршаған </a:t>
            </a:r>
            <a:b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Табиғатты күте біл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Қауіп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қатер төнсе оған </a:t>
            </a:r>
            <a:b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Қамқорға алып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сүйе біл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7" name="Picture 1" descr="D:\ШЫНАР\шынар\09c1cff182232b32763bbaf24a0e959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929090" cy="4429156"/>
          </a:xfrm>
          <a:prstGeom prst="rect">
            <a:avLst/>
          </a:prstGeom>
          <a:noFill/>
        </p:spPr>
      </p:pic>
      <p:pic>
        <p:nvPicPr>
          <p:cNvPr id="8" name="Picture 2" descr="D:\ШЫНАР\шынар\qaq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28"/>
            <a:ext cx="442915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8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Экологиялық тазалық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D:\ШЫНАР\шынар\1310330364_post-19-12397081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4352956" cy="4286280"/>
          </a:xfrm>
          <a:prstGeom prst="rect">
            <a:avLst/>
          </a:prstGeom>
          <a:noFill/>
        </p:spPr>
      </p:pic>
      <p:pic>
        <p:nvPicPr>
          <p:cNvPr id="5122" name="Picture 2" descr="D:\ШЫНАР\шынар\завод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4357718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929618" cy="1928825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Зауыттардың түтіні мен шахталардан шыққан шаң-тозаңдар ауаны, топырақты, суды, жалпы айналаның бәрін ластайды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85800" y="2357430"/>
            <a:ext cx="7772400" cy="4286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 descr="D:\ШЫНАР\шынар\завод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500594" cy="4286280"/>
          </a:xfrm>
          <a:prstGeom prst="rect">
            <a:avLst/>
          </a:prstGeom>
          <a:noFill/>
        </p:spPr>
      </p:pic>
      <p:pic>
        <p:nvPicPr>
          <p:cNvPr id="1026" name="Picture 2" descr="D:\ШЫНАР\ВП_Солотвина_шах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357430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A0136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285776"/>
            <a:ext cx="10501386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71736" y="571480"/>
            <a:ext cx="35569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Сәлемдесу</a:t>
            </a:r>
            <a:endParaRPr lang="ru-RU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828836"/>
            <a:ext cx="628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Қуанамын </a:t>
            </a:r>
            <a:r>
              <a:rPr lang="ru-RU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мен де,</a:t>
            </a:r>
          </a:p>
          <a:p>
            <a:pPr algn="ctr"/>
            <a:r>
              <a:rPr lang="kk-KZ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Қуанасың сен де.</a:t>
            </a:r>
          </a:p>
          <a:p>
            <a:pPr algn="ctr"/>
            <a:r>
              <a:rPr lang="kk-KZ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Қуанамыз бәріміз</a:t>
            </a:r>
          </a:p>
          <a:p>
            <a:pPr algn="ctr"/>
            <a:r>
              <a:rPr lang="kk-KZ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"/>
                <a:cs typeface="Arial"/>
              </a:rPr>
              <a:t>Арайлап атқан күнге!</a:t>
            </a:r>
            <a:endParaRPr lang="ru-RU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pPr algn="ctr"/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Машиналардың түтіні де </a:t>
            </a:r>
            <a:b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химиялық улы зат.</a:t>
            </a:r>
            <a:b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Осындай газбен дем алғың келе ме?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ШЫНАР\шынар\1310330364_post-19-12397081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214842" cy="4929222"/>
          </a:xfrm>
          <a:prstGeom prst="rect">
            <a:avLst/>
          </a:prstGeom>
          <a:noFill/>
        </p:spPr>
      </p:pic>
      <p:pic>
        <p:nvPicPr>
          <p:cNvPr id="4099" name="Picture 3" descr="D:\ШЫНАР\шынар\used-car-exam-smo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414340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kk-KZ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Көрікті  Қарағанды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D:\ШЫНАР\шынар\bpj2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714876" cy="3357586"/>
          </a:xfrm>
          <a:prstGeom prst="rect">
            <a:avLst/>
          </a:prstGeom>
          <a:noFill/>
        </p:spPr>
      </p:pic>
      <p:pic>
        <p:nvPicPr>
          <p:cNvPr id="6" name="Picture 3" descr="2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4429124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4214819"/>
            <a:ext cx="371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428604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32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9" name="Picture 5" descr="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646849"/>
            <a:ext cx="4572000" cy="3952400"/>
          </a:xfrm>
          <a:prstGeom prst="rect">
            <a:avLst/>
          </a:prstGeom>
          <a:noFill/>
        </p:spPr>
      </p:pic>
      <p:pic>
        <p:nvPicPr>
          <p:cNvPr id="10" name="Picture 3" descr="2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1"/>
            <a:ext cx="4572000" cy="32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ЫНАР\шынар\Караган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643438" cy="3425824"/>
          </a:xfrm>
          <a:prstGeom prst="rect">
            <a:avLst/>
          </a:prstGeom>
          <a:noFill/>
        </p:spPr>
      </p:pic>
      <p:pic>
        <p:nvPicPr>
          <p:cNvPr id="3" name="Picture 3" descr="2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28934"/>
            <a:ext cx="442912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2339975" y="2420938"/>
            <a:ext cx="4248150" cy="1871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6000" dirty="0" smtClean="0">
                <a:solidFill>
                  <a:srgbClr val="FFFF00"/>
                </a:solidFill>
              </a:rPr>
              <a:t>ТАЗАЛЫҚ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flipV="1">
            <a:off x="4572000" y="14128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H="1" flipV="1">
            <a:off x="2555875" y="1700213"/>
            <a:ext cx="720725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 flipV="1">
            <a:off x="1258888" y="3357563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2339975" y="4149725"/>
            <a:ext cx="9366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5795963" y="4149725"/>
            <a:ext cx="7207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5724525" y="1844675"/>
            <a:ext cx="576263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6588125" y="34290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4427538" y="429260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28596" y="285728"/>
            <a:ext cx="85011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kk-KZ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Топтастыру:  </a:t>
            </a:r>
          </a:p>
          <a:p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2" y="606607"/>
            <a:ext cx="878681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k-KZ" b="1" i="1" spc="3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i="1" spc="3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kk-KZ" b="1" i="1" spc="3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J:\7de2f52d7e092eb3600c2b41a224e24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2643188"/>
            <a:ext cx="15144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Сабақтың</a:t>
            </a:r>
            <a:r>
              <a:rPr lang="ru-RU" sz="3600" dirty="0" err="1" smtClean="0"/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«Тазалық – саулық негізі» мақалының  мәнін түсіндіре отырып әр оқушының ұқыпты  болуына, жеке бас тазалығын, орта тазалығын сақтауына, салауатты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салтын ұстануына тәрбиелеу.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Оқушылардың күн тәртібін дұрыс, тиімді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пайдалануын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ету.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357430"/>
          <a:ext cx="8229599" cy="250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1250165"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0165"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pPr algn="ctr"/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“Тазалық – саулық  негізі”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142852"/>
          <a:ext cx="91440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2255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«Тазалық – саулық негізі» деп бекер айтпайды. Әр  адам жеке бас тазалығын, орта тазалығын сақтаса  ол  </a:t>
            </a:r>
            <a:r>
              <a:rPr lang="kk-KZ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денсаулықтың </a:t>
            </a: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кепілі болмақ. </a:t>
            </a:r>
            <a:b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Адамның денсаулығы - қоғам байлығы. Әрбір  адам өз денсаулығының мықты болу жолдарын қарастыру керек. Дені сау адамның көңіл – күйі көтеріңкі болып, еңбекке әрқашан құлшына кіріседі. Халқымыз «Дені саудың – жаны сау» деп орынды айтқан.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143115"/>
          </a:xfrm>
        </p:spPr>
        <p:txBody>
          <a:bodyPr>
            <a:normAutofit/>
          </a:bodyPr>
          <a:lstStyle/>
          <a:p>
            <a:pPr algn="ctr"/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Әр түрлі  жұқпалы аурулардың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микробтар 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таралатыны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одан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микробтардың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кір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қоқысты жерлерде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өсіп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өніп, шаң-тозаңмен бірге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ауаға көтерілетіні баршамызға белгілі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жағдай.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Сондықтан тұрмыста тазалық сақтау адамның денсаулығына өте қажетті жағдай екенін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шығармаған дұрыс.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3286124"/>
            <a:ext cx="7772400" cy="30718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ШЫНАР\шынар\cleani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429684" cy="4929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ЫНАР\шынар\cleani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2000240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Гигиена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71604" y="2928934"/>
            <a:ext cx="6215106" cy="392906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Адамның денсаулығы, еңбекке қабілетті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болуы  көбін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үйдегі  тұрмыс жағдайына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Сондықтан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 тұрмысы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әсіресе оның тазалығы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санитарлық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гигиеналық талапқа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болу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Үй ішіндегі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бөлмелер тұратын адам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санына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және әрқашанда құрғақ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күн сәулесі жақсы түсетін кең болуы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әр адамның жеке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гигиенасын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сақтау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үлкен талапты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қажет етеді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Гигиена -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бұл денсаулықты қорғау және тазалық сақтау туралы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ғылым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D:\ШЫНАР\шынар\мой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0"/>
            <a:ext cx="464343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бол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сабын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сумен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сен,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жуын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сен: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Таңертең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де,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кешке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де,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Жуын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күндіз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түсте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де.</a:t>
            </a:r>
          </a:p>
          <a:p>
            <a:pPr algn="ctr">
              <a:buNone/>
            </a:pPr>
            <a:endParaRPr lang="kk-KZ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 - тіршілік негізі,</a:t>
            </a:r>
          </a:p>
          <a:p>
            <a:pPr algn="ctr">
              <a:buNone/>
            </a:pPr>
            <a:r>
              <a:rPr lang="kk-K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Онсыз өмір сүрмейсің.</a:t>
            </a:r>
          </a:p>
          <a:p>
            <a:pPr algn="ctr">
              <a:buNone/>
            </a:pPr>
            <a:r>
              <a:rPr lang="kk-K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Гигиена егізі,</a:t>
            </a:r>
          </a:p>
          <a:p>
            <a:pPr algn="ctr">
              <a:buNone/>
            </a:pPr>
            <a:r>
              <a:rPr lang="kk-K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 деп және білгейсің.</a:t>
            </a:r>
          </a:p>
          <a:p>
            <a:pPr algn="ctr">
              <a:buNone/>
            </a:pPr>
            <a:endParaRPr lang="kk-KZ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 - табиғат байлығы,</a:t>
            </a:r>
          </a:p>
          <a:p>
            <a:pPr algn="ctr">
              <a:buNone/>
            </a:pPr>
            <a:r>
              <a:rPr lang="kk-K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Өзен-көлге барғайсың.</a:t>
            </a:r>
          </a:p>
          <a:p>
            <a:pPr algn="ctr">
              <a:buNone/>
            </a:pPr>
            <a:r>
              <a:rPr lang="kk-K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Кемі екі рет әр күні</a:t>
            </a:r>
          </a:p>
          <a:p>
            <a:pPr algn="ctr">
              <a:buNone/>
            </a:pPr>
            <a:r>
              <a:rPr lang="kk-KZ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Суға түсіп алғайсың.</a:t>
            </a:r>
          </a:p>
          <a:p>
            <a:pPr algn="ctr">
              <a:buNone/>
            </a:pPr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1495</TotalTime>
  <Words>467</Words>
  <Application>Microsoft Office PowerPoint</Application>
  <PresentationFormat>Экран (4:3)</PresentationFormat>
  <Paragraphs>95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Слайд 1</vt:lpstr>
      <vt:lpstr>Слайд 2</vt:lpstr>
      <vt:lpstr> Сабақтың мақсаты:  «Тазалық – саулық негізі» мақалының  мәнін түсіндіре отырып әр оқушының ұқыпты  болуына, жеке бас тазалығын, орта тазалығын сақтауына, салауатты  өмір салтын ұстануына тәрбиелеу.  Оқушылардың күн тәртібін дұрыс, тиімді пайдалануын  қамтамасыз ету.</vt:lpstr>
      <vt:lpstr>“Тазалық – саулық  негізі”</vt:lpstr>
      <vt:lpstr> </vt:lpstr>
      <vt:lpstr> «Тазалық – саулық негізі» деп бекер айтпайды. Әр  адам жеке бас тазалығын, орта тазалығын сақтаса  ол  денсаулықтың  кепілі болмақ.   Адамның денсаулығы - қоғам байлығы. Әрбір  адам өз денсаулығының мықты болу жолдарын қарастыру керек. Дені сау адамның көңіл – күйі көтеріңкі болып, еңбекке әрқашан құлшына кіріседі. Халқымыз «Дені саудың – жаны сау» деп орынды айтқан. </vt:lpstr>
      <vt:lpstr>Әр түрлі  жұқпалы аурулардың адамға микробтар  арқылы таралатыны және одан  микробтардың кір – қоқысты жерлерде өсіп - өніп, шаң-тозаңмен бірге ауаға көтерілетіні баршамызға белгілі жағдай. Сондықтан тұрмыста тазалық сақтау адамның денсаулығына өте қажетті жағдай екенін естен шығармаған дұрыс.  </vt:lpstr>
      <vt:lpstr> Гигиена</vt:lpstr>
      <vt:lpstr>Слайд 9</vt:lpstr>
      <vt:lpstr>Слайд 10</vt:lpstr>
      <vt:lpstr>Щетка,щетка,щеткалар Неше түрлі щетка бар. Бірі тісті жуады, Бірі шаңды қуады.</vt:lpstr>
      <vt:lpstr>Күн тәртібі</vt:lpstr>
      <vt:lpstr>Денсаулықтың  достары мен қастары</vt:lpstr>
      <vt:lpstr>Алуан түрлі азық бар   Ет, май, сүт пен балықтар Көкөністер, жемістер, Дәрумендер, жидектер</vt:lpstr>
      <vt:lpstr> Орта тазалығы</vt:lpstr>
      <vt:lpstr>Слайд 16</vt:lpstr>
      <vt:lpstr>Айналаңды қоршаған   Табиғатты күте біл.   Қауіп – қатер төнсе оған   Қамқорға алып, сүйе біл.</vt:lpstr>
      <vt:lpstr>  Экологиялық тазалық</vt:lpstr>
      <vt:lpstr>Зауыттардың түтіні мен шахталардан шыққан шаң-тозаңдар ауаны, топырақты, суды, жалпы айналаның бәрін ластайды</vt:lpstr>
      <vt:lpstr>Машиналардың түтіні де  химиялық улы зат.   Осындай газбен дем алғың келе ме? </vt:lpstr>
      <vt:lpstr>Көрікті  Қарағанды</vt:lpstr>
      <vt:lpstr>Слайд 22</vt:lpstr>
      <vt:lpstr>Слайд 23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Шынар-Ербұлан</cp:lastModifiedBy>
  <cp:revision>170</cp:revision>
  <dcterms:created xsi:type="dcterms:W3CDTF">2010-03-02T13:39:28Z</dcterms:created>
  <dcterms:modified xsi:type="dcterms:W3CDTF">2012-04-13T02:58:16Z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536726</vt:lpwstr>
  </property>
  <property fmtid="{D5CDD505-2E9C-101B-9397-08002B2CF9AE}" pid="3" name="NXPowerLiteVersion">
    <vt:lpwstr>D4.1.1</vt:lpwstr>
  </property>
</Properties>
</file>