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63" r:id="rId3"/>
    <p:sldId id="264" r:id="rId4"/>
    <p:sldId id="265" r:id="rId5"/>
    <p:sldId id="271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83" r:id="rId14"/>
    <p:sldId id="274" r:id="rId15"/>
    <p:sldId id="275" r:id="rId16"/>
    <p:sldId id="277" r:id="rId17"/>
    <p:sldId id="280" r:id="rId18"/>
    <p:sldId id="279" r:id="rId19"/>
    <p:sldId id="28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1" autoAdjust="0"/>
    <p:restoredTop sz="94660"/>
  </p:normalViewPr>
  <p:slideViewPr>
    <p:cSldViewPr>
      <p:cViewPr varScale="1">
        <p:scale>
          <a:sx n="88" d="100"/>
          <a:sy n="88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6F697-DDAB-43FA-AC62-1D8C6BA8CC7C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93091-5076-4F04-B266-C24DD8B81C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371FD9-84BA-4039-9F47-09917A019CDB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42766D7-08B0-4723-BFE3-D7C378FEDA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heel spokes="1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6290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СИСТЕМА МОНИТОРИНГА РАЗВИТИЯ ТВОРЧЕСКОГО МЫШЛЕНИЯ УЧАЩИХСЯ НА УРОКАХ ХИМИИ И ВО ВНЕКЛАССНОЙ РАБОТЕ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3800" dirty="0" smtClean="0"/>
              <a:t>Дайте характеристику фосфора по его положению в Периодической системе Д.И.Менделеева.</a:t>
            </a:r>
          </a:p>
          <a:p>
            <a:pPr>
              <a:buNone/>
            </a:pPr>
            <a:r>
              <a:rPr lang="ru-RU" sz="3800" b="1" dirty="0" smtClean="0"/>
              <a:t>          </a:t>
            </a: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Фосфор ( порядковый номер)_____- это элемент ______ периода, </a:t>
            </a:r>
            <a:r>
              <a:rPr lang="ru-RU" sz="3800" dirty="0" err="1" smtClean="0"/>
              <a:t>____подгрупп</a:t>
            </a:r>
            <a:r>
              <a:rPr lang="ru-RU" sz="3800" dirty="0" smtClean="0"/>
              <a:t> </a:t>
            </a:r>
            <a:r>
              <a:rPr lang="ru-RU" sz="3800" dirty="0" err="1" smtClean="0"/>
              <a:t>________группы</a:t>
            </a:r>
            <a:r>
              <a:rPr lang="ru-RU" sz="3800" dirty="0" smtClean="0"/>
              <a:t> Периодической системы.</a:t>
            </a:r>
          </a:p>
          <a:p>
            <a:pPr>
              <a:buNone/>
            </a:pPr>
            <a:r>
              <a:rPr lang="ru-RU" sz="3800" dirty="0" smtClean="0"/>
              <a:t>Число протонов  в атоме фосфора _____, электронов ______, нейтронов _____, заряд ядра ______, схема строения электронной оболочки ______. Атомы фосфора могут проявлять как окислительные свойства получая в результате степень окисления---, так и восстановительные свойства , получая при этом степени </a:t>
            </a:r>
            <a:r>
              <a:rPr lang="ru-RU" sz="3800" dirty="0" err="1" smtClean="0"/>
              <a:t>окисления________</a:t>
            </a:r>
            <a:r>
              <a:rPr lang="ru-RU" sz="3800" dirty="0" smtClean="0"/>
              <a:t> и _____ По сравнению с другими соседними элементами фосфор более сильный окислитель, </a:t>
            </a:r>
            <a:r>
              <a:rPr lang="ru-RU" sz="3800" dirty="0" err="1" smtClean="0"/>
              <a:t>чем_____________</a:t>
            </a:r>
            <a:r>
              <a:rPr lang="ru-RU" sz="3800" dirty="0" smtClean="0"/>
              <a:t> и __________________, но менее сильный , </a:t>
            </a:r>
            <a:r>
              <a:rPr lang="ru-RU" sz="3800" dirty="0" err="1" smtClean="0"/>
              <a:t>чем________________</a:t>
            </a:r>
            <a:r>
              <a:rPr lang="ru-RU" sz="3800" dirty="0" smtClean="0"/>
              <a:t> и _____________.</a:t>
            </a:r>
          </a:p>
          <a:p>
            <a:pPr>
              <a:buNone/>
            </a:pPr>
            <a:r>
              <a:rPr lang="ru-RU" sz="3800" dirty="0" smtClean="0"/>
              <a:t>Фосфор образует несколько простых веществ, т.е. для него характерно явление _________________________. Фосфор образует высший оксид, с формулой ____________________. По свойствам – это _______________________ оксид. </a:t>
            </a:r>
          </a:p>
          <a:p>
            <a:pPr>
              <a:buNone/>
            </a:pPr>
            <a:r>
              <a:rPr lang="ru-RU" sz="3800" dirty="0" smtClean="0"/>
              <a:t>Оксид фосфора взаимодействует с :</a:t>
            </a:r>
          </a:p>
          <a:p>
            <a:pPr>
              <a:buNone/>
            </a:pPr>
            <a:r>
              <a:rPr lang="ru-RU" sz="3800" dirty="0" smtClean="0"/>
              <a:t>а) водой ( уравнение </a:t>
            </a:r>
            <a:r>
              <a:rPr lang="ru-RU" sz="3800" dirty="0" err="1" smtClean="0"/>
              <a:t>реакции:_________________________________________</a:t>
            </a:r>
            <a:r>
              <a:rPr lang="ru-RU" sz="3800" dirty="0" smtClean="0"/>
              <a:t>)  ;</a:t>
            </a:r>
          </a:p>
          <a:p>
            <a:pPr>
              <a:buNone/>
            </a:pPr>
            <a:r>
              <a:rPr lang="ru-RU" sz="3800" dirty="0" smtClean="0"/>
              <a:t>б) основными оксидами (уравнение реакции: ______________________);</a:t>
            </a:r>
          </a:p>
          <a:p>
            <a:pPr>
              <a:buNone/>
            </a:pPr>
            <a:r>
              <a:rPr lang="ru-RU" sz="3800" dirty="0" smtClean="0"/>
              <a:t>в) щелочами( уравнение </a:t>
            </a:r>
            <a:r>
              <a:rPr lang="ru-RU" sz="3800" dirty="0" err="1" smtClean="0"/>
              <a:t>реакции_____________________________________</a:t>
            </a:r>
            <a:r>
              <a:rPr lang="ru-RU" sz="3800" dirty="0" smtClean="0"/>
              <a:t>).</a:t>
            </a:r>
          </a:p>
          <a:p>
            <a:pPr>
              <a:buNone/>
            </a:pPr>
            <a:r>
              <a:rPr lang="ru-RU" sz="3800" dirty="0" smtClean="0"/>
              <a:t>Фосфор образует летучее водородное соединение с </a:t>
            </a:r>
            <a:r>
              <a:rPr lang="ru-RU" sz="3800" dirty="0" err="1" smtClean="0"/>
              <a:t>формулой______</a:t>
            </a:r>
            <a:r>
              <a:rPr lang="ru-RU" sz="3800" dirty="0" smtClean="0"/>
              <a:t>. Схема образования химической связи в молекуле этого соединения:</a:t>
            </a:r>
          </a:p>
          <a:p>
            <a:pPr>
              <a:buNone/>
            </a:pPr>
            <a:r>
              <a:rPr lang="ru-RU" sz="3800" dirty="0" smtClean="0"/>
              <a:t>___________________________________________________________________________       </a:t>
            </a:r>
          </a:p>
          <a:p>
            <a:pPr>
              <a:buNone/>
            </a:pPr>
            <a:r>
              <a:rPr lang="ru-RU" sz="3800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714380"/>
          </a:xfrm>
        </p:spPr>
        <p:txBody>
          <a:bodyPr>
            <a:normAutofit fontScale="90000"/>
          </a:bodyPr>
          <a:lstStyle/>
          <a:p>
            <a:pPr algn="ctr">
              <a:tabLst>
                <a:tab pos="4035425" algn="l"/>
              </a:tabLst>
            </a:pPr>
            <a:r>
              <a:rPr lang="ru-RU" dirty="0" smtClean="0"/>
              <a:t>Задания на развитие памяти и речевых навыков учащихся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А.</a:t>
            </a:r>
            <a:r>
              <a:rPr lang="ru-RU" i="1" dirty="0" smtClean="0"/>
              <a:t> Предложите способ очистки поваренной соли от содержащейся в ней принеси хлорида аммония. Составьте уравнения реакции. 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Б.</a:t>
            </a:r>
            <a:r>
              <a:rPr lang="ru-RU" i="1" dirty="0" smtClean="0"/>
              <a:t> Предложите способ разделения газообразной смеси, состоящей из кислорода и аммиака, используя знания о химических свойствах этих веществ. Составьте уравнения реакций.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 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8477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Задание на развитие творческого мышления</a:t>
            </a:r>
            <a:r>
              <a:rPr lang="ru-RU" i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Логогриф</a:t>
            </a:r>
          </a:p>
          <a:p>
            <a:r>
              <a:rPr lang="ru-RU" dirty="0" smtClean="0"/>
              <a:t>- Шарада</a:t>
            </a:r>
          </a:p>
          <a:p>
            <a:r>
              <a:rPr lang="ru-RU" dirty="0" smtClean="0"/>
              <a:t>- </a:t>
            </a:r>
            <a:r>
              <a:rPr lang="ru-RU" dirty="0" err="1" smtClean="0"/>
              <a:t>Метаграмма</a:t>
            </a:r>
            <a:endParaRPr lang="ru-RU" dirty="0" smtClean="0"/>
          </a:p>
          <a:p>
            <a:r>
              <a:rPr lang="ru-RU" dirty="0" smtClean="0"/>
              <a:t>- Анаграмма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Задания на развитие творческого мышления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5093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083473">
                <a:tc>
                  <a:txBody>
                    <a:bodyPr/>
                    <a:lstStyle/>
                    <a:p>
                      <a:r>
                        <a:rPr lang="ru-RU" dirty="0" smtClean="0"/>
                        <a:t>Учебный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Творческая</a:t>
                      </a:r>
                      <a:r>
                        <a:rPr lang="ru-RU" baseline="0" dirty="0" smtClean="0"/>
                        <a:t> 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Фамилия</a:t>
                      </a:r>
                      <a:r>
                        <a:rPr lang="ru-RU" baseline="0" dirty="0" smtClean="0"/>
                        <a:t> участника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Защита</a:t>
                      </a:r>
                      <a:endParaRPr lang="ru-RU" dirty="0"/>
                    </a:p>
                  </a:txBody>
                  <a:tcPr/>
                </a:tc>
              </a:tr>
              <a:tr h="1083473">
                <a:tc>
                  <a:txBody>
                    <a:bodyPr/>
                    <a:lstStyle/>
                    <a:p>
                      <a:r>
                        <a:rPr lang="ru-RU" dirty="0" smtClean="0"/>
                        <a:t>2009-2010 </a:t>
                      </a:r>
                      <a:r>
                        <a:rPr lang="ru-RU" dirty="0" err="1" smtClean="0"/>
                        <a:t>уч.год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1.Жиры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2.Мыло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Синицина</a:t>
                      </a:r>
                      <a:r>
                        <a:rPr lang="ru-RU" baseline="0" dirty="0" smtClean="0"/>
                        <a:t> Ю. 11 класс</a:t>
                      </a:r>
                    </a:p>
                    <a:p>
                      <a:r>
                        <a:rPr lang="ru-RU" baseline="0" dirty="0" smtClean="0"/>
                        <a:t>Мошкина А. 11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Неделя химии</a:t>
                      </a:r>
                      <a:endParaRPr lang="ru-RU" dirty="0"/>
                    </a:p>
                  </a:txBody>
                  <a:tcPr/>
                </a:tc>
              </a:tr>
              <a:tr h="1083473">
                <a:tc>
                  <a:txBody>
                    <a:bodyPr/>
                    <a:lstStyle/>
                    <a:p>
                      <a:r>
                        <a:rPr lang="ru-RU" dirty="0" smtClean="0"/>
                        <a:t>2010-2011 </a:t>
                      </a:r>
                      <a:r>
                        <a:rPr lang="ru-RU" dirty="0" err="1" smtClean="0"/>
                        <a:t>уч.год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1.Природные источники углеводородов</a:t>
                      </a:r>
                    </a:p>
                    <a:p>
                      <a:r>
                        <a:rPr lang="ru-RU" dirty="0" smtClean="0"/>
                        <a:t>2.Драгоценные камни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Епифанов И. </a:t>
                      </a:r>
                      <a:r>
                        <a:rPr lang="ru-RU" baseline="0" dirty="0" smtClean="0"/>
                        <a:t> 11 класс</a:t>
                      </a:r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err="1" smtClean="0"/>
                        <a:t>Досмуратова</a:t>
                      </a:r>
                      <a:r>
                        <a:rPr lang="ru-RU" baseline="0" dirty="0" smtClean="0"/>
                        <a:t> А.</a:t>
                      </a:r>
                    </a:p>
                    <a:p>
                      <a:r>
                        <a:rPr lang="ru-RU" baseline="0" dirty="0" err="1" smtClean="0"/>
                        <a:t>Калымтаева</a:t>
                      </a:r>
                      <a:r>
                        <a:rPr lang="ru-RU" baseline="0" dirty="0" smtClean="0"/>
                        <a:t> Н. 10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Школьная конференция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Неделя</a:t>
                      </a:r>
                      <a:r>
                        <a:rPr lang="ru-RU" baseline="0" dirty="0" smtClean="0"/>
                        <a:t> химии</a:t>
                      </a:r>
                      <a:endParaRPr lang="ru-RU" dirty="0" smtClean="0"/>
                    </a:p>
                  </a:txBody>
                  <a:tcPr/>
                </a:tc>
              </a:tr>
              <a:tr h="1083473">
                <a:tc>
                  <a:txBody>
                    <a:bodyPr/>
                    <a:lstStyle/>
                    <a:p>
                      <a:r>
                        <a:rPr lang="ru-RU" dirty="0" smtClean="0"/>
                        <a:t>2011-2012 </a:t>
                      </a:r>
                      <a:r>
                        <a:rPr lang="ru-RU" dirty="0" err="1" smtClean="0"/>
                        <a:t>уч.год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М.В. Ломоносов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Пономарева Е. 8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Неделя химии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 smtClean="0"/>
              <a:t>Творческие  работы  учащихся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Презентации учащихся 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фото 8 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052513"/>
            <a:ext cx="4643437" cy="4392612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5205413"/>
            <a:ext cx="4608512" cy="1247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/>
              <a:t>Выполнила: </a:t>
            </a:r>
          </a:p>
          <a:p>
            <a:pPr>
              <a:lnSpc>
                <a:spcPct val="90000"/>
              </a:lnSpc>
            </a:pPr>
            <a:r>
              <a:rPr lang="ru-RU" sz="2400" i="1"/>
              <a:t>ученица 11 «а» класса. </a:t>
            </a:r>
          </a:p>
          <a:p>
            <a:pPr>
              <a:lnSpc>
                <a:spcPct val="90000"/>
              </a:lnSpc>
            </a:pPr>
            <a:r>
              <a:rPr lang="ru-RU" sz="2400" i="1"/>
              <a:t>Синицына Юлия </a:t>
            </a:r>
          </a:p>
          <a:p>
            <a:pPr>
              <a:lnSpc>
                <a:spcPct val="90000"/>
              </a:lnSpc>
            </a:pPr>
            <a:endParaRPr lang="ru-RU" sz="2400" i="1"/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323850" y="981075"/>
            <a:ext cx="4229100" cy="252095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effectLst/>
                <a:latin typeface="Impact"/>
              </a:rPr>
              <a:t>Органическая химия:</a:t>
            </a:r>
          </a:p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effectLst/>
                <a:latin typeface="Impact"/>
              </a:rPr>
              <a:t>«Жиры»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9144000" cy="2160588"/>
          </a:xfrm>
        </p:spPr>
        <p:txBody>
          <a:bodyPr/>
          <a:lstStyle/>
          <a:p>
            <a:pPr algn="r" eaLnBrk="1" hangingPunct="1">
              <a:buFont typeface="Wingdings" pitchFamily="2" charset="2"/>
              <a:buNone/>
            </a:pPr>
            <a:r>
              <a:rPr lang="ru-RU" sz="6000" b="1" i="1" smtClean="0">
                <a:solidFill>
                  <a:schemeClr val="tx2"/>
                </a:solidFill>
                <a:latin typeface="Mangal" pitchFamily="2"/>
              </a:rPr>
              <a:t>Природные источники углеводородов.</a:t>
            </a:r>
          </a:p>
        </p:txBody>
      </p:sp>
      <p:pic>
        <p:nvPicPr>
          <p:cNvPr id="3076" name="Picture 6" descr="U16_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3429000"/>
            <a:ext cx="2774950" cy="287972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3077" name="Picture 7" descr="U16_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2565400"/>
            <a:ext cx="2606675" cy="374491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3078" name="Text Box 0"/>
          <p:cNvSpPr txBox="1">
            <a:spLocks noChangeArrowheads="1"/>
          </p:cNvSpPr>
          <p:nvPr/>
        </p:nvSpPr>
        <p:spPr bwMode="auto">
          <a:xfrm>
            <a:off x="3851275" y="6381750"/>
            <a:ext cx="5113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 dirty="0" smtClean="0"/>
              <a:t>Выполнил  Епифанов И.  11 класс</a:t>
            </a:r>
            <a:endParaRPr lang="ru-RU" b="1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76250"/>
            <a:ext cx="4013200" cy="1081088"/>
          </a:xfrm>
        </p:spPr>
        <p:txBody>
          <a:bodyPr/>
          <a:lstStyle/>
          <a:p>
            <a:r>
              <a:rPr lang="ru-RU" sz="1200" dirty="0" smtClean="0"/>
              <a:t>Выполнила Мошкина А. 11 класс</a:t>
            </a:r>
            <a:endParaRPr lang="ru-RU" sz="12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700213"/>
            <a:ext cx="7772400" cy="1584325"/>
          </a:xfrm>
          <a:gradFill rotWithShape="1">
            <a:gsLst>
              <a:gs pos="0">
                <a:srgbClr val="FAE3B7"/>
              </a:gs>
              <a:gs pos="17999">
                <a:srgbClr val="A28949"/>
              </a:gs>
              <a:gs pos="31000">
                <a:srgbClr val="835E17"/>
              </a:gs>
              <a:gs pos="33000">
                <a:srgbClr val="BD922A"/>
              </a:gs>
              <a:gs pos="37000">
                <a:srgbClr val="FBE4AE"/>
              </a:gs>
              <a:gs pos="78999">
                <a:srgbClr val="BD922A"/>
              </a:gs>
              <a:gs pos="87000">
                <a:srgbClr val="BD922A"/>
              </a:gs>
              <a:gs pos="100000">
                <a:srgbClr val="FBE4AE"/>
              </a:gs>
            </a:gsLst>
            <a:lin ang="2700000" scaled="1"/>
          </a:gradFill>
        </p:spPr>
        <p:txBody>
          <a:bodyPr>
            <a:normAutofit fontScale="90000"/>
          </a:bodyPr>
          <a:lstStyle/>
          <a:p>
            <a:r>
              <a:rPr lang="ru-RU" sz="143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мыло</a:t>
            </a:r>
          </a:p>
        </p:txBody>
      </p:sp>
      <p:pic>
        <p:nvPicPr>
          <p:cNvPr id="2056" name="Picture 8" descr="img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933825"/>
            <a:ext cx="2952750" cy="21875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1" name="Picture 5" descr="113954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4288"/>
            <a:ext cx="9144000" cy="6872288"/>
          </a:xfrm>
          <a:prstGeom prst="rect">
            <a:avLst/>
          </a:prstGeom>
          <a:noFill/>
        </p:spPr>
      </p:pic>
      <p:sp>
        <p:nvSpPr>
          <p:cNvPr id="55304" name="WordArt 8"/>
          <p:cNvSpPr>
            <a:spLocks noChangeArrowheads="1" noChangeShapeType="1" noTextEdit="1"/>
          </p:cNvSpPr>
          <p:nvPr/>
        </p:nvSpPr>
        <p:spPr bwMode="auto">
          <a:xfrm>
            <a:off x="1331913" y="404813"/>
            <a:ext cx="6985000" cy="25304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Драгоценные</a:t>
            </a:r>
          </a:p>
        </p:txBody>
      </p:sp>
      <p:sp>
        <p:nvSpPr>
          <p:cNvPr id="55305" name="WordArt 9"/>
          <p:cNvSpPr>
            <a:spLocks noChangeArrowheads="1" noChangeShapeType="1" noTextEdit="1"/>
          </p:cNvSpPr>
          <p:nvPr/>
        </p:nvSpPr>
        <p:spPr bwMode="auto">
          <a:xfrm>
            <a:off x="2051050" y="3933825"/>
            <a:ext cx="4392613" cy="16637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камни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23566"/>
          </a:xfrm>
        </p:spPr>
        <p:txBody>
          <a:bodyPr>
            <a:normAutofit fontScale="85000" lnSpcReduction="20000"/>
          </a:bodyPr>
          <a:lstStyle/>
          <a:p>
            <a:r>
              <a:rPr lang="ru-RU" sz="3100" b="1" dirty="0" smtClean="0"/>
              <a:t>Учителя, работающие над развитием творческих способностей учащихся на уроках и во внеурочное время должны помнить: </a:t>
            </a:r>
            <a:br>
              <a:rPr lang="ru-RU" sz="3100" b="1" dirty="0" smtClean="0"/>
            </a:br>
            <a:r>
              <a:rPr lang="ru-RU" sz="3100" b="1" dirty="0" smtClean="0"/>
              <a:t>- Надо быть терпеливым. Не ждите «быстрых» результатов, они обязательно будут, но не торопите события. </a:t>
            </a:r>
            <a:br>
              <a:rPr lang="ru-RU" sz="3100" b="1" dirty="0" smtClean="0"/>
            </a:br>
            <a:r>
              <a:rPr lang="ru-RU" sz="3100" b="1" u="sng" dirty="0" smtClean="0"/>
              <a:t>- Необходимо помнить о доброжелательности</a:t>
            </a:r>
            <a:r>
              <a:rPr lang="ru-RU" sz="3100" b="1" dirty="0" smtClean="0"/>
              <a:t>. Оценивание детских работ – дело очень деликатное. </a:t>
            </a:r>
            <a:br>
              <a:rPr lang="ru-RU" sz="3100" b="1" dirty="0" smtClean="0"/>
            </a:br>
            <a:r>
              <a:rPr lang="ru-RU" sz="3100" b="1" dirty="0" smtClean="0"/>
              <a:t>- </a:t>
            </a:r>
            <a:r>
              <a:rPr lang="ru-RU" sz="3100" b="1" u="sng" dirty="0" smtClean="0"/>
              <a:t>Нужно всегда помнить о равноправии</a:t>
            </a:r>
            <a:r>
              <a:rPr lang="ru-RU" sz="3100" b="1" dirty="0" smtClean="0"/>
              <a:t>. Каждый ребенок имеет право на творческое самовыражение, поэтому нельзя делить детей на талантливых и «остальных». </a:t>
            </a:r>
            <a:br>
              <a:rPr lang="ru-RU" sz="3100" b="1" dirty="0" smtClean="0"/>
            </a:br>
            <a:r>
              <a:rPr lang="ru-RU" sz="3100" b="1" dirty="0" smtClean="0"/>
              <a:t>- И самое главное – творите сами. Как нет детей без воображения, так нет и педагога без творческих порывов</a:t>
            </a:r>
            <a:endParaRPr lang="ru-RU" sz="3100" dirty="0" smtClean="0"/>
          </a:p>
          <a:p>
            <a:endParaRPr lang="ru-RU" sz="31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БЕГЛОСТЬ </a:t>
            </a:r>
            <a:r>
              <a:rPr lang="ru-RU" dirty="0" smtClean="0"/>
              <a:t>– быстро выдвигать множество идей в нестандартных целях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ГИБКОСТЬ </a:t>
            </a:r>
            <a:r>
              <a:rPr lang="ru-RU" dirty="0" smtClean="0"/>
              <a:t>– умение рассматривать информацию с различных точек зрения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ОРИГИНАЛЬНОСТЬ </a:t>
            </a:r>
            <a:r>
              <a:rPr lang="ru-RU" dirty="0" smtClean="0"/>
              <a:t>– создание глубоко продуманных и необычных идей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СПОСОБНОСТЬ К ДЕТАЛЬНОЙ РАЗРАБОТКЕ </a:t>
            </a:r>
            <a:r>
              <a:rPr lang="ru-RU" dirty="0" smtClean="0"/>
              <a:t>– способность расширять, развивать и подробно разрабатывать какие-либо идеи, сюжеты и т.д. </a:t>
            </a:r>
          </a:p>
          <a:p>
            <a:pPr>
              <a:buNone/>
            </a:pPr>
            <a:r>
              <a:rPr lang="ru-RU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КРИТЕРИИ ТВОРЧЕСКОГО МЫШЛЕНИЯ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ru-RU" b="1" u="sng" dirty="0" smtClean="0"/>
          </a:p>
          <a:p>
            <a:pPr>
              <a:buFont typeface="Wingdings" pitchFamily="2" charset="2"/>
              <a:buChar char="Ø"/>
            </a:pPr>
            <a:endParaRPr lang="ru-RU" b="1" u="sng" dirty="0" smtClean="0"/>
          </a:p>
          <a:p>
            <a:pPr>
              <a:buFont typeface="Wingdings" pitchFamily="2" charset="2"/>
              <a:buChar char="Ø"/>
            </a:pPr>
            <a:r>
              <a:rPr lang="ru-RU" sz="4400" b="1" u="sng" dirty="0" smtClean="0"/>
              <a:t>Творчество</a:t>
            </a:r>
            <a:r>
              <a:rPr lang="ru-RU" sz="4400" b="1" dirty="0" smtClean="0"/>
              <a:t> </a:t>
            </a:r>
            <a:r>
              <a:rPr lang="ru-RU" sz="4400" dirty="0" smtClean="0"/>
              <a:t>– высшая форма человеческой активности и самостоятельности.</a:t>
            </a:r>
          </a:p>
          <a:p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/>
              <a:t>Что такое творчество?</a:t>
            </a:r>
            <a:endParaRPr lang="ru-RU" sz="4800" b="1" dirty="0"/>
          </a:p>
        </p:txBody>
      </p:sp>
      <p:pic>
        <p:nvPicPr>
          <p:cNvPr id="4" name="Рисунок 3" descr="IMG_04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000" y="4572008"/>
            <a:ext cx="2778116" cy="1904992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это способности понять необходимость и возможность создания нового, сформировать проблему, мобилизовать необходимые знания для выдвижения гипотезы,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это способности теоретически и практически подтвердить гипотезу (или отказаться от нее), искать и найти решение проблемы и в результате создать новый оригинальный продукт (научное открытие, изобретение, решение задачи и т. д.).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ТВОРЧЕСКИЕ СПОСОБНОСТИ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2432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 урок -исследование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 урок-диспут;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 урок-конференция;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- урок-презентация.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19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Формы проведения занятий, развивающие творческие способности учащихся:</a:t>
            </a:r>
          </a:p>
        </p:txBody>
      </p:sp>
      <p:pic>
        <p:nvPicPr>
          <p:cNvPr id="4" name="Рисунок 3" descr="IMG_046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3500438"/>
            <a:ext cx="4278314" cy="2762248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 игры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составление и разгадывание кроссвордов и    ребусов;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 решение творческих задач в условиях ограничений;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презентации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Приемы развития творческого мышления</a:t>
            </a:r>
            <a:endParaRPr lang="ru-RU" sz="3200" dirty="0"/>
          </a:p>
        </p:txBody>
      </p:sp>
      <p:pic>
        <p:nvPicPr>
          <p:cNvPr id="5" name="Рисунок 4" descr="IMG_04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3786190"/>
            <a:ext cx="3849686" cy="2690810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b="1" i="1" u="sng" dirty="0" smtClean="0"/>
              <a:t>На пропуски  элементов </a:t>
            </a:r>
          </a:p>
          <a:p>
            <a:pPr lvl="0">
              <a:buNone/>
            </a:pPr>
            <a:r>
              <a:rPr lang="ru-RU" b="1" dirty="0" smtClean="0"/>
              <a:t>А</a:t>
            </a:r>
            <a:r>
              <a:rPr lang="ru-RU" dirty="0" smtClean="0"/>
              <a:t>. Вставьте пропущенные формулы веществ в уравнения реакций. Где возможно, укажите окислитель и восстановитель.</a:t>
            </a:r>
          </a:p>
          <a:p>
            <a:r>
              <a:rPr lang="en-US" dirty="0" smtClean="0"/>
              <a:t>1)  2HNO</a:t>
            </a:r>
            <a:r>
              <a:rPr lang="en-US" baseline="-25000" dirty="0" smtClean="0"/>
              <a:t> 3</a:t>
            </a:r>
            <a:r>
              <a:rPr lang="en-US" dirty="0" smtClean="0"/>
              <a:t>  +  . . .  =    Cu(NO</a:t>
            </a:r>
            <a:r>
              <a:rPr lang="en-US" baseline="-25000" dirty="0" smtClean="0"/>
              <a:t>3</a:t>
            </a:r>
            <a:r>
              <a:rPr lang="en-US" dirty="0" smtClean="0"/>
              <a:t> )</a:t>
            </a:r>
            <a:r>
              <a:rPr lang="en-US" baseline="-25000" dirty="0" smtClean="0"/>
              <a:t>2</a:t>
            </a:r>
            <a:r>
              <a:rPr lang="en-US" dirty="0" smtClean="0"/>
              <a:t> +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ru-RU" dirty="0" smtClean="0"/>
          </a:p>
          <a:p>
            <a:r>
              <a:rPr lang="en-US" dirty="0" smtClean="0"/>
              <a:t>2)   Cu   +   4HNO</a:t>
            </a:r>
            <a:r>
              <a:rPr lang="en-US" baseline="-25000" dirty="0" smtClean="0"/>
              <a:t> 3  (</a:t>
            </a:r>
            <a:r>
              <a:rPr lang="ru-RU" baseline="-25000" dirty="0" err="1" smtClean="0"/>
              <a:t>конц</a:t>
            </a:r>
            <a:r>
              <a:rPr lang="en-US" baseline="-25000" dirty="0" smtClean="0"/>
              <a:t>)     </a:t>
            </a:r>
            <a:r>
              <a:rPr lang="en-US" dirty="0" smtClean="0"/>
              <a:t>= </a:t>
            </a:r>
            <a:r>
              <a:rPr lang="en-US" baseline="-25000" dirty="0" smtClean="0"/>
              <a:t>  2  </a:t>
            </a:r>
            <a:r>
              <a:rPr lang="en-US" dirty="0" smtClean="0"/>
              <a:t>Cu(NO</a:t>
            </a:r>
            <a:r>
              <a:rPr lang="en-US" baseline="-25000" dirty="0" smtClean="0"/>
              <a:t>3</a:t>
            </a:r>
            <a:r>
              <a:rPr lang="en-US" dirty="0" smtClean="0"/>
              <a:t> )</a:t>
            </a:r>
            <a:r>
              <a:rPr lang="en-US" baseline="-25000" dirty="0" smtClean="0"/>
              <a:t>2       </a:t>
            </a:r>
            <a:r>
              <a:rPr lang="en-US" b="1" dirty="0" smtClean="0"/>
              <a:t>+2 </a:t>
            </a:r>
            <a:r>
              <a:rPr lang="en-US" dirty="0" smtClean="0"/>
              <a:t>NO</a:t>
            </a:r>
            <a:r>
              <a:rPr lang="en-US" baseline="-25000" dirty="0" smtClean="0"/>
              <a:t>2    </a:t>
            </a:r>
            <a:r>
              <a:rPr lang="en-US" b="1" dirty="0" smtClean="0"/>
              <a:t>+ . . .</a:t>
            </a:r>
            <a:endParaRPr lang="ru-RU" dirty="0" smtClean="0"/>
          </a:p>
          <a:p>
            <a:r>
              <a:rPr lang="en-US" dirty="0" smtClean="0"/>
              <a:t>3) *  4HNO</a:t>
            </a:r>
            <a:r>
              <a:rPr lang="en-US" baseline="-25000" dirty="0" smtClean="0"/>
              <a:t> 3</a:t>
            </a:r>
            <a:r>
              <a:rPr lang="en-US" dirty="0" smtClean="0"/>
              <a:t> (</a:t>
            </a:r>
            <a:r>
              <a:rPr lang="ru-RU" dirty="0" err="1" smtClean="0"/>
              <a:t>р</a:t>
            </a:r>
            <a:r>
              <a:rPr lang="en-US" dirty="0" smtClean="0"/>
              <a:t>-</a:t>
            </a:r>
            <a:r>
              <a:rPr lang="ru-RU" dirty="0" err="1" smtClean="0"/>
              <a:t>р</a:t>
            </a:r>
            <a:r>
              <a:rPr lang="en-US" dirty="0" smtClean="0"/>
              <a:t>) +  3Ag  =  3Ag NO</a:t>
            </a:r>
            <a:r>
              <a:rPr lang="en-US" baseline="-25000" dirty="0" smtClean="0"/>
              <a:t>3</a:t>
            </a:r>
            <a:r>
              <a:rPr lang="en-US" dirty="0" smtClean="0"/>
              <a:t> +. . . </a:t>
            </a:r>
            <a:r>
              <a:rPr lang="ru-RU" dirty="0" smtClean="0"/>
              <a:t>+ 2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Задания на развитие внимания учащихся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b="1" i="1" dirty="0" smtClean="0"/>
              <a:t>На лишние данные.</a:t>
            </a:r>
          </a:p>
          <a:p>
            <a:pPr lvl="0">
              <a:buNone/>
            </a:pPr>
            <a:r>
              <a:rPr lang="ru-RU" b="1" dirty="0" smtClean="0"/>
              <a:t>А</a:t>
            </a:r>
            <a:r>
              <a:rPr lang="ru-RU" i="1" dirty="0" smtClean="0"/>
              <a:t>. Задание «Исключите лишнее»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а) углевод, алмаз, карбид, графит, </a:t>
            </a:r>
            <a:r>
              <a:rPr lang="ru-RU" dirty="0" err="1" smtClean="0"/>
              <a:t>карбин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б) известняк, мел, мрамор, малахит;</a:t>
            </a:r>
          </a:p>
          <a:p>
            <a:pPr>
              <a:buNone/>
            </a:pPr>
            <a:r>
              <a:rPr lang="ru-RU" dirty="0" smtClean="0"/>
              <a:t>в) кристаллическая сода, мрамор, поташ, каустик;</a:t>
            </a:r>
          </a:p>
          <a:p>
            <a:pPr>
              <a:buNone/>
            </a:pPr>
            <a:r>
              <a:rPr lang="ru-RU" dirty="0" smtClean="0"/>
              <a:t>г) известковое молоко, </a:t>
            </a:r>
            <a:r>
              <a:rPr lang="ru-RU" dirty="0" err="1" smtClean="0"/>
              <a:t>пушонка</a:t>
            </a:r>
            <a:r>
              <a:rPr lang="ru-RU" dirty="0" smtClean="0"/>
              <a:t>, гашеная известь, известняк, известняковая вода;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Задания на развитие внимания учащихся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А. </a:t>
            </a:r>
            <a:r>
              <a:rPr lang="ru-RU" i="1" dirty="0" smtClean="0"/>
              <a:t>Задания на выполнение мыслительных операций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Задание на соответствие.</a:t>
            </a:r>
          </a:p>
          <a:p>
            <a:pPr>
              <a:buNone/>
            </a:pPr>
            <a:r>
              <a:rPr lang="ru-RU" dirty="0" smtClean="0"/>
              <a:t>Подберите к цифре названия вещества </a:t>
            </a:r>
            <a:r>
              <a:rPr lang="ru-RU" dirty="0" err="1" smtClean="0"/>
              <a:t>соответствующуюбукву</a:t>
            </a:r>
            <a:r>
              <a:rPr lang="ru-RU" dirty="0" smtClean="0"/>
              <a:t> формулы.</a:t>
            </a:r>
          </a:p>
          <a:p>
            <a:pPr lvl="0">
              <a:buNone/>
            </a:pPr>
            <a:r>
              <a:rPr lang="ru-RU" dirty="0" smtClean="0"/>
              <a:t>Угольная кислота                             А</a:t>
            </a:r>
            <a:r>
              <a:rPr lang="en-US" dirty="0" smtClean="0"/>
              <a:t>  </a:t>
            </a:r>
            <a:r>
              <a:rPr lang="en-US" dirty="0" err="1" smtClean="0"/>
              <a:t>HgO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Оксид ртути (</a:t>
            </a:r>
            <a:r>
              <a:rPr lang="en-US" dirty="0" smtClean="0"/>
              <a:t>II</a:t>
            </a:r>
            <a:r>
              <a:rPr lang="ru-RU" dirty="0" smtClean="0"/>
              <a:t>)                              Б  </a:t>
            </a:r>
            <a:r>
              <a:rPr lang="en-US" dirty="0" err="1" smtClean="0"/>
              <a:t>Mn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r>
              <a:rPr lang="ru-RU" baseline="-25000" dirty="0" smtClean="0"/>
              <a:t>7</a:t>
            </a:r>
            <a:endParaRPr lang="ru-RU" dirty="0" smtClean="0"/>
          </a:p>
          <a:p>
            <a:pPr lvl="0">
              <a:buNone/>
            </a:pPr>
            <a:r>
              <a:rPr lang="ru-RU" dirty="0" err="1" smtClean="0"/>
              <a:t>Гидроксид</a:t>
            </a:r>
            <a:r>
              <a:rPr lang="ru-RU" dirty="0" smtClean="0"/>
              <a:t> цинка                              В  </a:t>
            </a:r>
            <a:r>
              <a:rPr lang="en-US" dirty="0" err="1" smtClean="0"/>
              <a:t>Ba</a:t>
            </a:r>
            <a:r>
              <a:rPr lang="ru-RU" dirty="0" smtClean="0"/>
              <a:t>(</a:t>
            </a:r>
            <a:r>
              <a:rPr lang="en-US" dirty="0" smtClean="0"/>
              <a:t>OH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Азотная кислота                               Г</a:t>
            </a:r>
            <a:r>
              <a:rPr lang="en-US" dirty="0" smtClean="0"/>
              <a:t>  H</a:t>
            </a:r>
            <a:r>
              <a:rPr lang="en-US" baseline="-25000" dirty="0" smtClean="0"/>
              <a:t>2</a:t>
            </a:r>
            <a:r>
              <a:rPr lang="en-US" dirty="0" smtClean="0"/>
              <a:t>CO</a:t>
            </a:r>
            <a:r>
              <a:rPr lang="en-US" baseline="-25000" dirty="0" smtClean="0"/>
              <a:t>3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Оксид марганца(</a:t>
            </a:r>
            <a:r>
              <a:rPr lang="en-US" dirty="0" smtClean="0"/>
              <a:t>VII</a:t>
            </a:r>
            <a:r>
              <a:rPr lang="ru-RU" dirty="0" smtClean="0"/>
              <a:t>)                       Д  </a:t>
            </a:r>
            <a:r>
              <a:rPr lang="en-US" dirty="0" smtClean="0"/>
              <a:t>Zn</a:t>
            </a:r>
            <a:r>
              <a:rPr lang="ru-RU" dirty="0" smtClean="0"/>
              <a:t>(</a:t>
            </a:r>
            <a:r>
              <a:rPr lang="en-US" dirty="0" smtClean="0"/>
              <a:t>OH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Фтороводородная кислота             Е</a:t>
            </a:r>
            <a:r>
              <a:rPr lang="en-US" dirty="0" smtClean="0"/>
              <a:t>  HF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Оксид фосфора (</a:t>
            </a:r>
            <a:r>
              <a:rPr lang="en-US" dirty="0" smtClean="0"/>
              <a:t>V</a:t>
            </a:r>
            <a:r>
              <a:rPr lang="ru-RU" dirty="0" smtClean="0"/>
              <a:t>)                          Ж </a:t>
            </a:r>
            <a:r>
              <a:rPr lang="en-US" dirty="0" smtClean="0"/>
              <a:t>P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r>
              <a:rPr lang="ru-RU" baseline="-25000" dirty="0" smtClean="0"/>
              <a:t>5</a:t>
            </a:r>
            <a:endParaRPr lang="ru-RU" dirty="0" smtClean="0"/>
          </a:p>
          <a:p>
            <a:pPr lvl="0">
              <a:buNone/>
            </a:pPr>
            <a:r>
              <a:rPr lang="ru-RU" dirty="0" err="1" smtClean="0"/>
              <a:t>Гидроксид</a:t>
            </a:r>
            <a:r>
              <a:rPr lang="ru-RU" dirty="0" smtClean="0"/>
              <a:t> бария                              З</a:t>
            </a:r>
            <a:r>
              <a:rPr lang="en-US" dirty="0" smtClean="0"/>
              <a:t>  HNO</a:t>
            </a:r>
            <a:r>
              <a:rPr lang="en-US" baseline="-25000" dirty="0" smtClean="0"/>
              <a:t>3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Задания на развитие мышления учащихся</a:t>
            </a:r>
            <a:endParaRPr lang="ru-RU" dirty="0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657</TotalTime>
  <Words>547</Words>
  <Application>Microsoft Office PowerPoint</Application>
  <PresentationFormat>Экран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СИСТЕМА МОНИТОРИНГА РАЗВИТИЯ ТВОРЧЕСКОГО МЫШЛЕНИЯ УЧАЩИХСЯ НА УРОКАХ ХИМИИ И ВО ВНЕКЛАССНОЙ РАБОТЕ</vt:lpstr>
      <vt:lpstr>КРИТЕРИИ ТВОРЧЕСКОГО МЫШЛЕНИЯ</vt:lpstr>
      <vt:lpstr>Что такое творчество?</vt:lpstr>
      <vt:lpstr>ТВОРЧЕСКИЕ СПОСОБНОСТИ</vt:lpstr>
      <vt:lpstr>Формы проведения занятий, развивающие творческие способности учащихся:</vt:lpstr>
      <vt:lpstr>Приемы развития творческого мышления</vt:lpstr>
      <vt:lpstr>Задания на развитие внимания учащихся</vt:lpstr>
      <vt:lpstr>Задания на развитие внимания учащихся</vt:lpstr>
      <vt:lpstr>Задания на развитие мышления учащихся</vt:lpstr>
      <vt:lpstr>Задания на развитие памяти и речевых навыков учащихся </vt:lpstr>
      <vt:lpstr>Задание на развитие творческого мышления. </vt:lpstr>
      <vt:lpstr>Задания на развитие творческого мышления</vt:lpstr>
      <vt:lpstr>Творческие  работы  учащихся</vt:lpstr>
      <vt:lpstr>Презентации учащихся </vt:lpstr>
      <vt:lpstr>Слайд 15</vt:lpstr>
      <vt:lpstr>Слайд 16</vt:lpstr>
      <vt:lpstr>мыло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МОНИТОРИНГА РАЗВИТИЯ ТВОРЧЕСКОГО МЫШЛЕНИЯ УЧАЩИХСЯ НА УРОКАХ ХИМИИ И ВО ВНЕКЛАССНОЙ РАБОТЕ</dc:title>
  <dc:creator>Игорь</dc:creator>
  <cp:lastModifiedBy>admin</cp:lastModifiedBy>
  <cp:revision>31</cp:revision>
  <dcterms:created xsi:type="dcterms:W3CDTF">2011-12-04T11:36:29Z</dcterms:created>
  <dcterms:modified xsi:type="dcterms:W3CDTF">2012-05-04T05:04:43Z</dcterms:modified>
</cp:coreProperties>
</file>