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0" autoAdjust="0"/>
    <p:restoredTop sz="94660"/>
  </p:normalViewPr>
  <p:slideViewPr>
    <p:cSldViewPr>
      <p:cViewPr varScale="1">
        <p:scale>
          <a:sx n="86" d="100"/>
          <a:sy n="86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454EAC9-1ED5-4450-A4F1-963389DAC993}" type="datetimeFigureOut">
              <a:rPr lang="ru-RU" smtClean="0"/>
              <a:pPr/>
              <a:t>27.03.2012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9F95EC-6FCF-4B2F-A999-4D26EED9DB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54EAC9-1ED5-4450-A4F1-963389DAC993}" type="datetimeFigureOut">
              <a:rPr lang="ru-RU" smtClean="0"/>
              <a:pPr/>
              <a:t>27.03.2012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9F95EC-6FCF-4B2F-A999-4D26EED9DB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54EAC9-1ED5-4450-A4F1-963389DAC993}" type="datetimeFigureOut">
              <a:rPr lang="ru-RU" smtClean="0"/>
              <a:pPr/>
              <a:t>27.03.2012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9F95EC-6FCF-4B2F-A999-4D26EED9DB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54EAC9-1ED5-4450-A4F1-963389DAC993}" type="datetimeFigureOut">
              <a:rPr lang="ru-RU" smtClean="0"/>
              <a:pPr/>
              <a:t>27.03.2012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9F95EC-6FCF-4B2F-A999-4D26EED9DB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54EAC9-1ED5-4450-A4F1-963389DAC993}" type="datetimeFigureOut">
              <a:rPr lang="ru-RU" smtClean="0"/>
              <a:pPr/>
              <a:t>27.03.2012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9F95EC-6FCF-4B2F-A999-4D26EED9DB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54EAC9-1ED5-4450-A4F1-963389DAC993}" type="datetimeFigureOut">
              <a:rPr lang="ru-RU" smtClean="0"/>
              <a:pPr/>
              <a:t>27.03.2012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9F95EC-6FCF-4B2F-A999-4D26EED9DB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54EAC9-1ED5-4450-A4F1-963389DAC993}" type="datetimeFigureOut">
              <a:rPr lang="ru-RU" smtClean="0"/>
              <a:pPr/>
              <a:t>27.03.2012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9F95EC-6FCF-4B2F-A999-4D26EED9DB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54EAC9-1ED5-4450-A4F1-963389DAC993}" type="datetimeFigureOut">
              <a:rPr lang="ru-RU" smtClean="0"/>
              <a:pPr/>
              <a:t>27.03.2012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9F95EC-6FCF-4B2F-A999-4D26EED9DB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54EAC9-1ED5-4450-A4F1-963389DAC993}" type="datetimeFigureOut">
              <a:rPr lang="ru-RU" smtClean="0"/>
              <a:pPr/>
              <a:t>27.03.2012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9F95EC-6FCF-4B2F-A999-4D26EED9DB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454EAC9-1ED5-4450-A4F1-963389DAC993}" type="datetimeFigureOut">
              <a:rPr lang="ru-RU" smtClean="0"/>
              <a:pPr/>
              <a:t>27.03.2012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9F95EC-6FCF-4B2F-A999-4D26EED9DB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454EAC9-1ED5-4450-A4F1-963389DAC993}" type="datetimeFigureOut">
              <a:rPr lang="ru-RU" smtClean="0"/>
              <a:pPr/>
              <a:t>27.03.2012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9F95EC-6FCF-4B2F-A999-4D26EED9DB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454EAC9-1ED5-4450-A4F1-963389DAC993}" type="datetimeFigureOut">
              <a:rPr lang="ru-RU" smtClean="0"/>
              <a:pPr/>
              <a:t>27.03.2012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B9F95EC-6FCF-4B2F-A999-4D26EED9DB4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b="1" dirty="0" smtClean="0">
                <a:solidFill>
                  <a:schemeClr val="accent1"/>
                </a:solidFill>
              </a:rPr>
              <a:t>ЖЕТКІНШЕКТЕРДІҢ ДЕВИАНТТЫ МІНЕЗ-ҚҰЛҚЫ</a:t>
            </a:r>
            <a:endParaRPr lang="ru-RU" dirty="0" smtClean="0">
              <a:solidFill>
                <a:schemeClr val="accent1"/>
              </a:solidFill>
            </a:endParaRPr>
          </a:p>
          <a:p>
            <a:endParaRPr lang="ru-RU" dirty="0"/>
          </a:p>
        </p:txBody>
      </p:sp>
      <p:pic>
        <p:nvPicPr>
          <p:cNvPr id="6" name="Рисунок 5" descr="2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2954" y="2204864"/>
            <a:ext cx="8400934" cy="3528392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>Девиантты мінез-құлықтың пайда болу себептеріне қатысты негізгі  үш теорияны қарастыруға болады. 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kk-KZ" b="1" i="1" dirty="0" smtClean="0"/>
              <a:t>физикалық типтер теориясы</a:t>
            </a:r>
            <a:r>
              <a:rPr lang="kk-KZ" dirty="0" smtClean="0"/>
              <a:t> </a:t>
            </a:r>
          </a:p>
          <a:p>
            <a:r>
              <a:rPr lang="kk-KZ" b="1" i="1" dirty="0" smtClean="0"/>
              <a:t> психоаналитикалық теориялар.</a:t>
            </a:r>
            <a:r>
              <a:rPr lang="kk-KZ" b="1" dirty="0" smtClean="0"/>
              <a:t> </a:t>
            </a:r>
          </a:p>
          <a:p>
            <a:r>
              <a:rPr lang="kk-KZ" b="1" dirty="0" smtClean="0"/>
              <a:t>әлеуметтік (немесе мәдени) теориялар.</a:t>
            </a:r>
            <a:r>
              <a:rPr lang="kk-KZ" dirty="0" smtClean="0"/>
              <a:t> </a:t>
            </a:r>
            <a:endParaRPr lang="ru-RU" dirty="0"/>
          </a:p>
        </p:txBody>
      </p:sp>
      <p:pic>
        <p:nvPicPr>
          <p:cNvPr id="5" name="Рисунок 4" descr="0002-002-TS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654545">
            <a:off x="4283969" y="2924945"/>
            <a:ext cx="2304256" cy="3726636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solidFill>
            <a:schemeClr val="accent2">
              <a:lumMod val="75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kk-KZ" sz="2000" b="1" dirty="0" smtClean="0">
                <a:solidFill>
                  <a:schemeClr val="accent3"/>
                </a:solidFill>
              </a:rPr>
              <a:t>жеткіншектерде девиантты мінез-құлықтың қалыптасуына ықпал ететін факторларға мыналарды жатқызуға болады:</a:t>
            </a:r>
          </a:p>
          <a:p>
            <a:endParaRPr lang="ru-RU" sz="2000" dirty="0" smtClean="0"/>
          </a:p>
          <a:p>
            <a:r>
              <a:rPr lang="kk-KZ" sz="2000" b="1" dirty="0" smtClean="0"/>
              <a:t>• әлеуметтік-экономикалық қолайсыздықтар;</a:t>
            </a:r>
            <a:endParaRPr lang="ru-RU" sz="2000" dirty="0" smtClean="0"/>
          </a:p>
          <a:p>
            <a:r>
              <a:rPr lang="kk-KZ" sz="2000" b="1" dirty="0" smtClean="0"/>
              <a:t>• кәмелетке толмағандарды оқыту мен тәрбиелеу процесінде оқыту мекемелерінің жауапкершіліктерінің төмендеуі;</a:t>
            </a:r>
            <a:endParaRPr lang="ru-RU" sz="2000" dirty="0" smtClean="0"/>
          </a:p>
          <a:p>
            <a:r>
              <a:rPr lang="kk-KZ" sz="2000" b="1" dirty="0" smtClean="0"/>
              <a:t>• бұқаралық  ақпарат құралдарының (кино, радио, телевидение, публицистика), адами құндылықтарды елемеуді, күштеуді, пайдакүнемдік мақсаттарды көздейтін тұлғааралық қатынастардың тұрақсыздығын насихаттайтын ұждансыз әдебиетердің ықпалы;</a:t>
            </a:r>
            <a:endParaRPr lang="ru-RU" sz="2000" dirty="0" smtClean="0"/>
          </a:p>
          <a:p>
            <a:r>
              <a:rPr lang="kk-KZ" sz="2000" b="1" dirty="0" smtClean="0"/>
              <a:t>• әлеуметтік тұрғыда мақұлданған мақсаттар мен оған қол жеткізу мүмкіндіктері арасындағы қайшылық.</a:t>
            </a:r>
            <a:endParaRPr lang="ru-RU" sz="2000" dirty="0" smtClean="0"/>
          </a:p>
          <a:p>
            <a:endParaRPr lang="ru-RU" sz="2000" dirty="0"/>
          </a:p>
        </p:txBody>
      </p:sp>
      <p:pic>
        <p:nvPicPr>
          <p:cNvPr id="5" name="Рисунок 4" descr="0003-003-Podrostkovyj-vozrast-eto-vremja-stanovlenija-kharakter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75038" y="4437112"/>
            <a:ext cx="4391322" cy="228828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kk-KZ" sz="1800" b="1" dirty="0" smtClean="0">
                <a:solidFill>
                  <a:schemeClr val="accent1"/>
                </a:solidFill>
              </a:rPr>
              <a:t>Еникеева Д жеткіншектерге тән девиациялардың мынандай түрлерін бөліп көрсетеді:</a:t>
            </a:r>
            <a:endParaRPr lang="ru-RU" sz="1800" dirty="0" smtClean="0">
              <a:solidFill>
                <a:schemeClr val="accent1"/>
              </a:solidFill>
            </a:endParaRPr>
          </a:p>
          <a:p>
            <a:r>
              <a:rPr lang="kk-KZ" sz="1900" b="1" dirty="0" smtClean="0"/>
              <a:t>1) бас тарту реакциясы – қарым-қатынасқа түсуден, ойнаудан, тамақ ішуден, үй шаруашылығындағы міндеттерді орындаудан бас тарту (ата-аналары оларға құрбысымен/досымен немесе құрдастар қауымдастығымен қарым-қатынасқа түсуге тыйым салған жағдайларда болады);</a:t>
            </a:r>
            <a:endParaRPr lang="ru-RU" sz="1900" dirty="0" smtClean="0"/>
          </a:p>
          <a:p>
            <a:r>
              <a:rPr lang="kk-KZ" sz="2000" b="1" dirty="0" smtClean="0"/>
              <a:t>2) қарсылық көрсету реакциясы (оппозиция) – таңдамалықпен және бағыттылықпен сипатталады; ата-аналар арасындағы конфликтілі қатынастар, қорлайтын немесе әділетсіз жаза қолдану, үйде, мектепте тым жоғары талаптар қойылған жағдайларда пайда болады;</a:t>
            </a:r>
            <a:endParaRPr lang="ru-RU" sz="2000" dirty="0" smtClean="0"/>
          </a:p>
          <a:p>
            <a:endParaRPr lang="ru-RU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kk-KZ" sz="1800" b="1" dirty="0" smtClean="0"/>
              <a:t>3) имитация реакциясы – біреуге толық еліктеуге ұмтылу;</a:t>
            </a:r>
            <a:endParaRPr lang="ru-RU" sz="1800" dirty="0" smtClean="0"/>
          </a:p>
          <a:p>
            <a:r>
              <a:rPr lang="kk-KZ" sz="1800" b="1" dirty="0" smtClean="0"/>
              <a:t>4) құрдастарымен топтасу реакциясы – жеткіншектің еркін түрде құрылған топқа немесе бұрыннан бар топқа қосылуы (асоциалдық топтар мен әлеуметтік тұрғыда мақұлданған топтар болады, мысалы, спорттық секциялар);</a:t>
            </a:r>
            <a:endParaRPr lang="ru-RU" sz="1800" dirty="0" smtClean="0"/>
          </a:p>
          <a:p>
            <a:r>
              <a:rPr lang="kk-KZ" sz="1800" b="1" dirty="0" smtClean="0"/>
              <a:t>5) девиантты мінез-құлық – әр түрлі тәртіпсіздіктер, теріс қылықтар, айыпты болу, мектептегі сабақтарға үнемі кешігу;</a:t>
            </a:r>
            <a:endParaRPr lang="ru-RU" sz="1800" dirty="0" smtClean="0"/>
          </a:p>
          <a:p>
            <a:r>
              <a:rPr lang="kk-KZ" sz="1800" b="1" dirty="0" smtClean="0"/>
              <a:t>6) эмансипация реакциясы – жеткіншектің өз дербестігі, еркіндігі, тәуелсіздігі, өзін таныту үшін күресуі;</a:t>
            </a:r>
            <a:endParaRPr lang="ru-RU" sz="1800" dirty="0" smtClean="0"/>
          </a:p>
          <a:p>
            <a:r>
              <a:rPr lang="kk-KZ" sz="1800" b="1" dirty="0" smtClean="0"/>
              <a:t>8) дромомания – қаңғыруға бейімділік – саяхат жасауға деген арынды ұмтылыс – психиатрлар оны қарқынды ниеттерді басқара білудің бұзылуы деп қарастырады, ал шынайы дромомания өте сирек кездеседі;</a:t>
            </a:r>
            <a:endParaRPr lang="ru-RU" sz="1800" dirty="0" smtClean="0"/>
          </a:p>
          <a:p>
            <a:endParaRPr lang="ru-RU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kk-KZ" sz="1800" b="1" dirty="0" smtClean="0"/>
              <a:t>9) елігу, әуестену реакциялары;</a:t>
            </a:r>
            <a:endParaRPr lang="ru-RU" sz="1800" dirty="0" smtClean="0"/>
          </a:p>
          <a:p>
            <a:r>
              <a:rPr lang="kk-KZ" sz="1800" b="1" dirty="0" smtClean="0"/>
              <a:t>10) компенсация және гиперкомпенсация реакциялары – жеткіншектің өзінің әлсіз жақтарын жасыруға көмектесетін мінез-құлық түрлерінің пайда болуы;</a:t>
            </a:r>
            <a:endParaRPr lang="ru-RU" sz="1800" dirty="0" smtClean="0"/>
          </a:p>
          <a:p>
            <a:r>
              <a:rPr lang="kk-KZ" sz="1800" b="1" dirty="0" smtClean="0"/>
              <a:t>11) жыныстық елігулерге негізделген реакциялар – онанизм, оның ішінде топтық түрі, жыныстық қатынасқа түсудің ерте басталуы, ретсіз жыныстық байланыстар;</a:t>
            </a:r>
            <a:endParaRPr lang="ru-RU" sz="1800" dirty="0" smtClean="0"/>
          </a:p>
          <a:p>
            <a:r>
              <a:rPr lang="kk-KZ" sz="1800" b="1" dirty="0" smtClean="0"/>
              <a:t>12) балғын қыз балалардың жезөкшелікке салынуы – психикалық аурудың негізінде жыныстық байланыстардан ұялуды да, қанағаттануды да, жиіркенуді де сезінбейді. </a:t>
            </a:r>
            <a:endParaRPr lang="ru-RU" sz="1800" dirty="0" smtClean="0"/>
          </a:p>
          <a:p>
            <a:endParaRPr lang="ru-RU" sz="1800" dirty="0"/>
          </a:p>
        </p:txBody>
      </p:sp>
      <p:pic>
        <p:nvPicPr>
          <p:cNvPr id="5" name="Рисунок 4" descr="0005-004-Kogda-takie-postupki-sravnitelno-neznachitelny-ikh-nazyvaju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15816" y="3412884"/>
            <a:ext cx="4104456" cy="306856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k-KZ" sz="2000" b="1" dirty="0" smtClean="0">
                <a:solidFill>
                  <a:schemeClr val="accent1"/>
                </a:solidFill>
              </a:rPr>
              <a:t>Агрессивті </a:t>
            </a:r>
            <a:r>
              <a:rPr lang="kk-KZ" sz="2000" b="1" dirty="0" smtClean="0">
                <a:solidFill>
                  <a:schemeClr val="accent4"/>
                </a:solidFill>
              </a:rPr>
              <a:t>– басқа адамдарды өзіне бағындыру немесе оларға үстемдік ету мақсатында нақты немесе қиялынан туған мінез-құлықтан көрініс табатын тенденция, екі түрі болады: латентті (жасырын) және айқын; </a:t>
            </a:r>
            <a:endParaRPr lang="ru-RU" sz="2000" dirty="0" smtClean="0">
              <a:solidFill>
                <a:schemeClr val="accent4"/>
              </a:solidFill>
            </a:endParaRPr>
          </a:p>
          <a:p>
            <a:r>
              <a:rPr lang="kk-KZ" sz="2000" b="1" dirty="0" smtClean="0">
                <a:solidFill>
                  <a:schemeClr val="accent1"/>
                </a:solidFill>
              </a:rPr>
              <a:t>Тәуелді </a:t>
            </a:r>
            <a:r>
              <a:rPr lang="kk-KZ" sz="2000" b="1" dirty="0" smtClean="0">
                <a:solidFill>
                  <a:schemeClr val="accent4"/>
                </a:solidFill>
              </a:rPr>
              <a:t>– қанағаттану, рахатқа бөлену немесе бейімделу мақсатында біреуге немесе бірдеңеге міндетті болуға ұмтылу, симбиотикалық тәуелділік;</a:t>
            </a:r>
            <a:endParaRPr lang="ru-RU" sz="2000" dirty="0" smtClean="0">
              <a:solidFill>
                <a:schemeClr val="accent4"/>
              </a:solidFill>
            </a:endParaRPr>
          </a:p>
          <a:p>
            <a:r>
              <a:rPr lang="kk-KZ" sz="2000" b="1" dirty="0" smtClean="0">
                <a:solidFill>
                  <a:schemeClr val="accent1"/>
                </a:solidFill>
              </a:rPr>
              <a:t>Суицидальді </a:t>
            </a:r>
            <a:r>
              <a:rPr lang="kk-KZ" sz="2000" b="1" dirty="0" smtClean="0">
                <a:solidFill>
                  <a:schemeClr val="accent4"/>
                </a:solidFill>
              </a:rPr>
              <a:t>– өзіне қол жұмсау бағытындағы саналы әрекеттер.  Жеткіншектердің суицидальді мінез-құлқы отбасындағы, сондай-ақ, құрдастарымен қатынастардағы жағдайларды қабылдамау салдарлары болып табылады. Немқұрайдылық, селқостық, жек көрушілік, әділетсіздік атмосферасы үмітсіздік, жалғыздық сезімін туғызады. Кінәні сезіну, ата-аналар мен педагогтар тарапынан қойылған талаптарды орындау мүмкіндіктерінің болмауы, өзін-өзі бағалаудың төмен болуы да суицидтің алғышарттары болып табылады.</a:t>
            </a:r>
            <a:endParaRPr lang="ru-RU" sz="2000" dirty="0" smtClean="0">
              <a:solidFill>
                <a:schemeClr val="accent4"/>
              </a:solidFill>
            </a:endParaRPr>
          </a:p>
          <a:p>
            <a:r>
              <a:rPr lang="kk-KZ" sz="2000" b="1" dirty="0" smtClean="0">
                <a:solidFill>
                  <a:schemeClr val="accent1"/>
                </a:solidFill>
              </a:rPr>
              <a:t>Үйден қашудың </a:t>
            </a:r>
            <a:r>
              <a:rPr lang="kk-KZ" sz="2000" b="1" dirty="0" smtClean="0">
                <a:solidFill>
                  <a:schemeClr val="accent4"/>
                </a:solidFill>
              </a:rPr>
              <a:t>себептері әр түрлі. Әдетте, отбасы арасында немесе мектеп ішінде қандай да бір қорлауға, моральдық немесе физикалық күш көрсетуге қарсыласу сезімінен туындайды.</a:t>
            </a:r>
            <a:endParaRPr lang="ru-RU" sz="2000" dirty="0" smtClean="0">
              <a:solidFill>
                <a:schemeClr val="accent4"/>
              </a:solidFill>
            </a:endParaRP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k-KZ" sz="2400" b="1" dirty="0" smtClean="0">
                <a:solidFill>
                  <a:schemeClr val="accent2">
                    <a:lumMod val="75000"/>
                  </a:schemeClr>
                </a:solidFill>
              </a:rPr>
              <a:t>Жеткіншектерде аддиктивті мінез-құлықтың пайда болуына себепші болатын факторлар:</a:t>
            </a:r>
            <a:endParaRPr lang="ru-RU" sz="24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kk-KZ" sz="2800" b="1" dirty="0" smtClean="0"/>
              <a:t>• отбасындағы жағымсыз, қолайсыз атмосфера;</a:t>
            </a:r>
            <a:endParaRPr lang="ru-RU" sz="2800" dirty="0" smtClean="0"/>
          </a:p>
          <a:p>
            <a:r>
              <a:rPr lang="kk-KZ" sz="2800" b="1" dirty="0" smtClean="0"/>
              <a:t>• жеткіншектің араласатын құрдастар тобының арасындағы мінез-құлықтың қандай да бір түріне қатынас;</a:t>
            </a:r>
            <a:endParaRPr lang="ru-RU" sz="2800" dirty="0" smtClean="0"/>
          </a:p>
          <a:p>
            <a:r>
              <a:rPr lang="kk-KZ" sz="2800" b="1" dirty="0" smtClean="0"/>
              <a:t>• жеткіншектің интеллектуалдық деңгейінің жеткіліксіздігі;</a:t>
            </a:r>
            <a:endParaRPr lang="ru-RU" sz="2800" dirty="0" smtClean="0"/>
          </a:p>
          <a:p>
            <a:r>
              <a:rPr lang="kk-KZ" sz="2800" b="1" dirty="0" smtClean="0"/>
              <a:t>• жағымсыз ықпалдарға қарсы тұруға мүмкіндік беретін тұлғалық сапалардың болу, болмауы;</a:t>
            </a:r>
            <a:endParaRPr lang="ru-RU" sz="2800" dirty="0" smtClean="0"/>
          </a:p>
          <a:p>
            <a:r>
              <a:rPr lang="kk-KZ" sz="2800" b="1" dirty="0" smtClean="0"/>
              <a:t>• тұқымқуалаушылық;</a:t>
            </a:r>
            <a:endParaRPr lang="ru-RU" sz="2800" dirty="0" smtClean="0"/>
          </a:p>
          <a:p>
            <a:r>
              <a:rPr lang="kk-KZ" sz="2800" b="1" dirty="0" smtClean="0"/>
              <a:t>• жағымсыз салдарлар жөнінде ақпараттардың аздығы;</a:t>
            </a:r>
            <a:endParaRPr lang="ru-RU" sz="2800" dirty="0" smtClean="0"/>
          </a:p>
          <a:p>
            <a:r>
              <a:rPr lang="kk-KZ" sz="2800" b="1" dirty="0" smtClean="0"/>
              <a:t>• мінез акцентуацияларының типтері.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Ағылшын психологы</a:t>
            </a:r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Хевитта</a:t>
            </a:r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Дженкинс </a:t>
            </a:r>
            <a:r>
              <a:rPr lang="ru-RU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қиын балаларды</a:t>
            </a:r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үлкен категорияға бөлген </a:t>
            </a:r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Әлеуметтік формадағы антиқоғамдық мінез-құлқы тән балалар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Әлеуметтік емес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антиқоғамдық агрессивті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мінез-құлықты балалар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Бұл балалардың жанұясымен, қатарластарымен қарым-қатынасы жаман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эмоциялары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бұзылған, агрессивті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қатыгез әрі кекшіл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75</TotalTime>
  <Words>562</Words>
  <Application>Microsoft Office PowerPoint</Application>
  <PresentationFormat>Экран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Слайд 1</vt:lpstr>
      <vt:lpstr>      Девиантты мінез-құлықтың пайда болу себептеріне қатысты негізгі  үш теорияны қарастыруға болады.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Nurum</dc:creator>
  <cp:lastModifiedBy>Nurum</cp:lastModifiedBy>
  <cp:revision>9</cp:revision>
  <dcterms:created xsi:type="dcterms:W3CDTF">2012-03-26T15:10:32Z</dcterms:created>
  <dcterms:modified xsi:type="dcterms:W3CDTF">2012-03-27T09:49:32Z</dcterms:modified>
</cp:coreProperties>
</file>