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65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5A6EEE1-BC27-4D55-9003-10F526C8FC2F}" type="datetimeFigureOut">
              <a:rPr lang="ru-RU" smtClean="0"/>
              <a:pPr/>
              <a:t>12.11.2010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313E114D-6DF9-4487-AE40-DAB4B4258B4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endParaRPr lang="ru-RU" sz="6000" b="1" dirty="0" smtClean="0"/>
          </a:p>
          <a:p>
            <a:pPr algn="ctr">
              <a:buNone/>
            </a:pPr>
            <a:r>
              <a:rPr lang="ru-RU" sz="6000" b="1" i="1" dirty="0" smtClean="0"/>
              <a:t>Формы работы по преодолению вредных привычек.</a:t>
            </a:r>
            <a:endParaRPr lang="ru-RU" sz="6000" b="1" i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endParaRPr lang="ru-RU" b="1" dirty="0" smtClean="0"/>
          </a:p>
          <a:p>
            <a:r>
              <a:rPr lang="ru-RU" b="1" dirty="0" smtClean="0"/>
              <a:t>Желаем успехов</a:t>
            </a:r>
          </a:p>
          <a:p>
            <a:r>
              <a:rPr lang="ru-RU" b="1" dirty="0" smtClean="0"/>
              <a:t> </a:t>
            </a:r>
            <a:r>
              <a:rPr lang="ru-RU" b="1" dirty="0" smtClean="0"/>
              <a:t>в преодолении вредных привычек и зависимостей (аддукций) </a:t>
            </a:r>
            <a:endParaRPr lang="ru-RU" b="1" dirty="0" smtClean="0"/>
          </a:p>
          <a:p>
            <a:r>
              <a:rPr lang="ru-RU" b="1" dirty="0" smtClean="0"/>
              <a:t>и </a:t>
            </a:r>
            <a:r>
              <a:rPr lang="ru-RU" b="1" dirty="0" smtClean="0"/>
              <a:t>в воспитании положительных привычек.</a:t>
            </a:r>
            <a:endParaRPr lang="ru-RU" dirty="0" smtClean="0"/>
          </a:p>
          <a:p>
            <a:pPr>
              <a:buNone/>
            </a:pPr>
            <a:endParaRPr lang="ru-RU" dirty="0" smtClean="0"/>
          </a:p>
          <a:p>
            <a:r>
              <a:rPr lang="ru-RU" b="1" dirty="0" smtClean="0"/>
              <a:t>Смысл притягивает, комплекс толкает.</a:t>
            </a:r>
          </a:p>
          <a:p>
            <a:endParaRPr lang="ru-RU" b="1" dirty="0" smtClean="0"/>
          </a:p>
          <a:p>
            <a:r>
              <a:rPr lang="ru-RU" b="1" dirty="0" smtClean="0"/>
              <a:t>Зависимость </a:t>
            </a:r>
            <a:r>
              <a:rPr lang="ru-RU" b="1" dirty="0" smtClean="0"/>
              <a:t>- это не притяжение, это толкание, толкание изнутри собственным страхом подростка - страхом перед реальностью</a:t>
            </a:r>
            <a:r>
              <a:rPr lang="ru-RU" b="1" dirty="0" smtClean="0"/>
              <a:t>.</a:t>
            </a:r>
          </a:p>
          <a:p>
            <a:endParaRPr lang="ru-RU" b="1" dirty="0" smtClean="0"/>
          </a:p>
          <a:p>
            <a:r>
              <a:rPr lang="ru-RU" b="1" dirty="0" smtClean="0"/>
              <a:t> </a:t>
            </a:r>
            <a:r>
              <a:rPr lang="ru-RU" b="1" dirty="0" smtClean="0"/>
              <a:t>Помогите ребенку избавиться от своих страхов!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"/>
            <a:ext cx="8429652" cy="1000107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800" dirty="0" smtClean="0"/>
              <a:t>Анкетирование</a:t>
            </a:r>
            <a:br>
              <a:rPr lang="ru-RU" sz="2800" dirty="0" smtClean="0"/>
            </a:br>
            <a:r>
              <a:rPr lang="ru-RU" sz="2800" dirty="0" smtClean="0"/>
              <a:t>для учащихся</a:t>
            </a:r>
            <a:endParaRPr lang="ru-RU" sz="2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000108"/>
            <a:ext cx="8429652" cy="5857892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 algn="l"/>
            <a:r>
              <a:rPr lang="ru-RU" sz="4800" b="1" dirty="0">
                <a:solidFill>
                  <a:schemeClr val="tx1"/>
                </a:solidFill>
              </a:rPr>
              <a:t>Уважаемые ребята! Просим Вас ответить на ряд вопросов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1. Какие формы негативного поведения Вы считаете наиболее распространёнными среди подростков? 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Проставьте, пожалуйста, места от 1 до 12 по степени распространённости: 1 -наиболее распространённый, 12 — наименее распространённый</a:t>
            </a:r>
            <a:r>
              <a:rPr lang="ru-RU" sz="4800" b="1" dirty="0" smtClean="0">
                <a:solidFill>
                  <a:schemeClr val="tx1"/>
                </a:solidFill>
              </a:rPr>
              <a:t>.</a:t>
            </a:r>
            <a:endParaRPr lang="ru-RU" sz="4800" b="1" dirty="0">
              <a:solidFill>
                <a:schemeClr val="tx1"/>
              </a:solidFill>
            </a:endParaRP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курение;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употребление алкоголя;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употребление </a:t>
            </a:r>
            <a:r>
              <a:rPr lang="ru-RU" sz="4800" b="1" dirty="0" err="1">
                <a:solidFill>
                  <a:schemeClr val="tx1"/>
                </a:solidFill>
              </a:rPr>
              <a:t>ингалянтов</a:t>
            </a:r>
            <a:r>
              <a:rPr lang="ru-RU" sz="4800" b="1" dirty="0">
                <a:solidFill>
                  <a:schemeClr val="tx1"/>
                </a:solidFill>
              </a:rPr>
              <a:t> (клей, бензин и т.д.);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курение марихуаны (</a:t>
            </a:r>
            <a:r>
              <a:rPr lang="ru-RU" sz="4800" b="1" dirty="0" err="1">
                <a:solidFill>
                  <a:schemeClr val="tx1"/>
                </a:solidFill>
              </a:rPr>
              <a:t>анаша</a:t>
            </a:r>
            <a:r>
              <a:rPr lang="ru-RU" sz="4800" b="1" dirty="0">
                <a:solidFill>
                  <a:schemeClr val="tx1"/>
                </a:solidFill>
              </a:rPr>
              <a:t>, гашиш);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употребление внутривенных наркотиков - героин и т.д.;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употребление «таблеток» - </a:t>
            </a:r>
            <a:r>
              <a:rPr lang="ru-RU" sz="4800" b="1" dirty="0" err="1">
                <a:solidFill>
                  <a:schemeClr val="tx1"/>
                </a:solidFill>
              </a:rPr>
              <a:t>экстази</a:t>
            </a:r>
            <a:r>
              <a:rPr lang="ru-RU" sz="4800" b="1" dirty="0">
                <a:solidFill>
                  <a:schemeClr val="tx1"/>
                </a:solidFill>
              </a:rPr>
              <a:t>, ЛСД и т.д.;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преступления, связанные с употреблением </a:t>
            </a:r>
            <a:r>
              <a:rPr lang="ru-RU" sz="4800" b="1" dirty="0" err="1">
                <a:solidFill>
                  <a:schemeClr val="tx1"/>
                </a:solidFill>
              </a:rPr>
              <a:t>психоактивных</a:t>
            </a:r>
            <a:r>
              <a:rPr lang="ru-RU" sz="4800" b="1" dirty="0">
                <a:solidFill>
                  <a:schemeClr val="tx1"/>
                </a:solidFill>
              </a:rPr>
              <a:t> веществ (ПАВ) — в состоянии алкогольного и наркотического опьянения, либо с целью достать средства на употребление ПАВ;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воровство, кражи;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бродяжничество;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уход из школы;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занятие проституцией;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- ранняя половая жизнь, частая смена партнёров</a:t>
            </a:r>
            <a:r>
              <a:rPr lang="ru-RU" sz="4800" b="1" dirty="0" smtClean="0">
                <a:solidFill>
                  <a:schemeClr val="tx1"/>
                </a:solidFill>
              </a:rPr>
              <a:t>.</a:t>
            </a:r>
            <a:endParaRPr lang="ru-RU" sz="4800" b="1" dirty="0">
              <a:solidFill>
                <a:schemeClr val="tx1"/>
              </a:solidFill>
            </a:endParaRP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 2. Пробовали Вы </a:t>
            </a:r>
            <a:r>
              <a:rPr lang="ru-RU" sz="4800" b="1" dirty="0" smtClean="0">
                <a:solidFill>
                  <a:schemeClr val="tx1"/>
                </a:solidFill>
              </a:rPr>
              <a:t>когда-нибудь</a:t>
            </a:r>
            <a:endParaRPr lang="ru-RU" sz="4800" b="1" dirty="0">
              <a:solidFill>
                <a:schemeClr val="tx1"/>
              </a:solidFill>
            </a:endParaRP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курить - да - нет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употреблять спиртные напитки (какие?) ? - да – нет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 </a:t>
            </a:r>
          </a:p>
          <a:p>
            <a:pPr algn="l"/>
            <a:r>
              <a:rPr lang="ru-RU" sz="4800" b="1" dirty="0" smtClean="0">
                <a:solidFill>
                  <a:schemeClr val="tx1"/>
                </a:solidFill>
              </a:rPr>
              <a:t>3</a:t>
            </a:r>
            <a:r>
              <a:rPr lang="ru-RU" sz="4800" b="1" dirty="0">
                <a:solidFill>
                  <a:schemeClr val="tx1"/>
                </a:solidFill>
              </a:rPr>
              <a:t>. Как Вы считаете, в каком возрасте подростки чаще всего начинают пробовать алкоголь и курить: Обведите в кружок нужную цифру, обозначающую возраст</a:t>
            </a:r>
            <a:r>
              <a:rPr lang="ru-RU" sz="4800" b="1" dirty="0" smtClean="0">
                <a:solidFill>
                  <a:schemeClr val="tx1"/>
                </a:solidFill>
              </a:rPr>
              <a:t>:</a:t>
            </a:r>
            <a:endParaRPr lang="ru-RU" sz="4800" b="1" dirty="0">
              <a:solidFill>
                <a:schemeClr val="tx1"/>
              </a:solidFill>
            </a:endParaRP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никотин (курение) 7,8,9,10,11,12,13,14,15,16,17,18</a:t>
            </a:r>
          </a:p>
          <a:p>
            <a:pPr algn="l"/>
            <a:r>
              <a:rPr lang="ru-RU" sz="4800" b="1" dirty="0">
                <a:solidFill>
                  <a:schemeClr val="tx1"/>
                </a:solidFill>
              </a:rPr>
              <a:t>алкоголь 7,8,9,10,11,12,13,14,15,16,17,18</a:t>
            </a:r>
          </a:p>
          <a:p>
            <a:pPr algn="l"/>
            <a:r>
              <a:rPr lang="ru-RU" sz="4800" dirty="0">
                <a:solidFill>
                  <a:schemeClr val="tx1"/>
                </a:solidFill>
              </a:rPr>
              <a:t> </a:t>
            </a:r>
          </a:p>
          <a:p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r>
              <a:rPr lang="ru-RU" dirty="0">
                <a:solidFill>
                  <a:schemeClr val="tx1"/>
                </a:solidFill>
              </a:rPr>
              <a:t> </a:t>
            </a: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2528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47500" lnSpcReduction="20000"/>
          </a:bodyPr>
          <a:lstStyle/>
          <a:p>
            <a:endParaRPr lang="ru-RU" sz="3000" dirty="0" smtClean="0"/>
          </a:p>
          <a:p>
            <a:endParaRPr lang="ru-RU" sz="3000" dirty="0"/>
          </a:p>
          <a:p>
            <a:pPr>
              <a:buNone/>
            </a:pPr>
            <a:endParaRPr lang="ru-RU" sz="3000" dirty="0" smtClean="0"/>
          </a:p>
          <a:p>
            <a:r>
              <a:rPr lang="ru-RU" sz="3800" dirty="0" smtClean="0"/>
              <a:t>4</a:t>
            </a:r>
            <a:r>
              <a:rPr lang="ru-RU" sz="3800" dirty="0"/>
              <a:t>. Является ли употребление алкоголя или (и) табака «нормальным» в вашем окружении. Почему</a:t>
            </a:r>
            <a:r>
              <a:rPr lang="ru-RU" sz="3800" dirty="0" smtClean="0"/>
              <a:t>?</a:t>
            </a:r>
            <a:endParaRPr lang="ru-RU" sz="3800" dirty="0"/>
          </a:p>
          <a:p>
            <a:r>
              <a:rPr lang="ru-RU" sz="3800" dirty="0"/>
              <a:t>- да</a:t>
            </a:r>
          </a:p>
          <a:p>
            <a:r>
              <a:rPr lang="ru-RU" sz="3800" dirty="0"/>
              <a:t>-  нет</a:t>
            </a:r>
          </a:p>
          <a:p>
            <a:pPr>
              <a:buNone/>
            </a:pPr>
            <a:r>
              <a:rPr lang="ru-RU" sz="3800" dirty="0"/>
              <a:t> </a:t>
            </a:r>
          </a:p>
          <a:p>
            <a:r>
              <a:rPr lang="ru-RU" sz="3800" dirty="0"/>
              <a:t>5. Какие причины, по Вашему мнению, лежат в основе употребления алкоголя и табака</a:t>
            </a:r>
            <a:r>
              <a:rPr lang="ru-RU" sz="3800" dirty="0" smtClean="0"/>
              <a:t>?</a:t>
            </a:r>
            <a:endParaRPr lang="ru-RU" sz="3800" dirty="0"/>
          </a:p>
          <a:p>
            <a:r>
              <a:rPr lang="ru-RU" sz="3800" dirty="0"/>
              <a:t>-  употребление вредных привычек в </a:t>
            </a:r>
            <a:r>
              <a:rPr lang="ru-RU" sz="3800" dirty="0" smtClean="0"/>
              <a:t>семье</a:t>
            </a:r>
            <a:endParaRPr lang="ru-RU" sz="3800" dirty="0"/>
          </a:p>
          <a:p>
            <a:r>
              <a:rPr lang="ru-RU" sz="3800" dirty="0"/>
              <a:t>-  подражание </a:t>
            </a:r>
            <a:r>
              <a:rPr lang="ru-RU" sz="3800" dirty="0" smtClean="0"/>
              <a:t>ровесникам</a:t>
            </a:r>
            <a:endParaRPr lang="ru-RU" sz="3800" dirty="0"/>
          </a:p>
          <a:p>
            <a:r>
              <a:rPr lang="ru-RU" sz="3800" dirty="0"/>
              <a:t>-  </a:t>
            </a:r>
            <a:r>
              <a:rPr lang="ru-RU" sz="3800" dirty="0" smtClean="0"/>
              <a:t>снятие стресса</a:t>
            </a:r>
            <a:endParaRPr lang="ru-RU" sz="3800" dirty="0"/>
          </a:p>
          <a:p>
            <a:r>
              <a:rPr lang="ru-RU" sz="3800" dirty="0"/>
              <a:t>-  хочется казаться </a:t>
            </a:r>
            <a:r>
              <a:rPr lang="ru-RU" sz="3800" dirty="0" smtClean="0"/>
              <a:t>взрослым</a:t>
            </a:r>
            <a:endParaRPr lang="ru-RU" sz="3800" dirty="0"/>
          </a:p>
          <a:p>
            <a:r>
              <a:rPr lang="ru-RU" sz="3800" dirty="0"/>
              <a:t>-  это модно, </a:t>
            </a:r>
            <a:r>
              <a:rPr lang="ru-RU" sz="3800" dirty="0" smtClean="0"/>
              <a:t>современно</a:t>
            </a:r>
            <a:endParaRPr lang="ru-RU" sz="3800" dirty="0"/>
          </a:p>
          <a:p>
            <a:r>
              <a:rPr lang="ru-RU" sz="3800" dirty="0"/>
              <a:t>другие причины_________________________________________________________</a:t>
            </a:r>
          </a:p>
          <a:p>
            <a:pPr>
              <a:buNone/>
            </a:pPr>
            <a:r>
              <a:rPr lang="ru-RU" sz="3800" dirty="0"/>
              <a:t> </a:t>
            </a:r>
          </a:p>
          <a:p>
            <a:r>
              <a:rPr lang="ru-RU" sz="3800" dirty="0"/>
              <a:t>6. Какие, по Вашему мнению, факторы способствуют возникновению отклоняющегося поведения подростков?</a:t>
            </a:r>
          </a:p>
          <a:p>
            <a:r>
              <a:rPr lang="ru-RU" sz="3800" dirty="0"/>
              <a:t>________________________________________________________________</a:t>
            </a:r>
          </a:p>
          <a:p>
            <a:pPr>
              <a:buNone/>
            </a:pPr>
            <a:r>
              <a:rPr lang="ru-RU" sz="3000" dirty="0"/>
              <a:t> </a:t>
            </a:r>
          </a:p>
          <a:p>
            <a:r>
              <a:rPr lang="ru-RU" sz="3800" dirty="0"/>
              <a:t>Спасибо за участие в анкете.</a:t>
            </a:r>
          </a:p>
          <a:p>
            <a:pPr>
              <a:buNone/>
            </a:pPr>
            <a:r>
              <a:rPr lang="ru-RU" sz="3000" dirty="0"/>
              <a:t> </a:t>
            </a:r>
          </a:p>
          <a:p>
            <a:pPr>
              <a:buNone/>
            </a:pPr>
            <a:r>
              <a:rPr lang="ru-RU" sz="3000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00010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Анкетирование</a:t>
            </a:r>
            <a:br>
              <a:rPr lang="ru-RU" sz="2400" dirty="0" smtClean="0"/>
            </a:br>
            <a:r>
              <a:rPr lang="ru-RU" sz="2400" dirty="0" smtClean="0"/>
              <a:t>для родителей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000108"/>
            <a:ext cx="8715404" cy="585789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25000" lnSpcReduction="20000"/>
          </a:bodyPr>
          <a:lstStyle/>
          <a:p>
            <a:r>
              <a:rPr lang="ru-RU" sz="5600" dirty="0"/>
              <a:t>Уважаемые родители!</a:t>
            </a:r>
          </a:p>
          <a:p>
            <a:pPr>
              <a:buNone/>
            </a:pPr>
            <a:r>
              <a:rPr lang="ru-RU" sz="5600" dirty="0"/>
              <a:t> </a:t>
            </a:r>
          </a:p>
          <a:p>
            <a:r>
              <a:rPr lang="ru-RU" sz="5600" dirty="0"/>
              <a:t>Просим Вас ответить на ряд вопросов. Эта анкета поможет правильно подойти к вопросу профилактики употребления подростками алкоголя </a:t>
            </a:r>
            <a:r>
              <a:rPr lang="ru-RU" sz="5600" dirty="0" smtClean="0"/>
              <a:t>и табака</a:t>
            </a:r>
            <a:r>
              <a:rPr lang="ru-RU" sz="5600" dirty="0"/>
              <a:t>.</a:t>
            </a:r>
          </a:p>
          <a:p>
            <a:pPr>
              <a:buNone/>
            </a:pPr>
            <a:r>
              <a:rPr lang="ru-RU" sz="5600" dirty="0"/>
              <a:t> </a:t>
            </a:r>
          </a:p>
          <a:p>
            <a:r>
              <a:rPr lang="ru-RU" sz="5600" dirty="0"/>
              <a:t>1. Какие формы отклоняющегося поведения Вы считаете наиболее распространёнными среди подростков?</a:t>
            </a:r>
          </a:p>
          <a:p>
            <a:pPr>
              <a:buNone/>
            </a:pPr>
            <a:r>
              <a:rPr lang="ru-RU" sz="5600" dirty="0"/>
              <a:t> </a:t>
            </a:r>
          </a:p>
          <a:p>
            <a:r>
              <a:rPr lang="ru-RU" sz="5600" dirty="0"/>
              <a:t>Проставьте, пожалуйста, места от 1 до 12 по степени распространённости: 1 -наиболее распространённый, 12 - наименее распространённый:</a:t>
            </a:r>
          </a:p>
          <a:p>
            <a:r>
              <a:rPr lang="ru-RU" sz="5600" dirty="0"/>
              <a:t>- курение;</a:t>
            </a:r>
          </a:p>
          <a:p>
            <a:r>
              <a:rPr lang="ru-RU" sz="5600" dirty="0"/>
              <a:t>- употребление алкоголя;</a:t>
            </a:r>
          </a:p>
          <a:p>
            <a:r>
              <a:rPr lang="ru-RU" sz="5600" dirty="0"/>
              <a:t>- употребление </a:t>
            </a:r>
            <a:r>
              <a:rPr lang="ru-RU" sz="5600" dirty="0" err="1"/>
              <a:t>ингалянтов</a:t>
            </a:r>
            <a:r>
              <a:rPr lang="ru-RU" sz="5600" dirty="0"/>
              <a:t> (клей, бензин и т.д.);</a:t>
            </a:r>
          </a:p>
          <a:p>
            <a:r>
              <a:rPr lang="ru-RU" sz="5600" dirty="0"/>
              <a:t>- курение марихуаны (</a:t>
            </a:r>
            <a:r>
              <a:rPr lang="ru-RU" sz="5600" dirty="0" err="1"/>
              <a:t>анаша</a:t>
            </a:r>
            <a:r>
              <a:rPr lang="ru-RU" sz="5600" dirty="0"/>
              <a:t>, гашиш);</a:t>
            </a:r>
          </a:p>
          <a:p>
            <a:r>
              <a:rPr lang="ru-RU" sz="5600" dirty="0"/>
              <a:t>- употребление внутривенных наркотиков - героин и т.д.;</a:t>
            </a:r>
          </a:p>
          <a:p>
            <a:r>
              <a:rPr lang="ru-RU" sz="5600" dirty="0"/>
              <a:t>- употребление «таблеток» - </a:t>
            </a:r>
            <a:r>
              <a:rPr lang="ru-RU" sz="5600" dirty="0" err="1"/>
              <a:t>экстази</a:t>
            </a:r>
            <a:r>
              <a:rPr lang="ru-RU" sz="5600" dirty="0"/>
              <a:t>, ЛСД и т.д.;</a:t>
            </a:r>
          </a:p>
          <a:p>
            <a:r>
              <a:rPr lang="ru-RU" sz="5600" dirty="0"/>
              <a:t>- преступления, связанные с употреблением </a:t>
            </a:r>
            <a:r>
              <a:rPr lang="ru-RU" sz="5600" dirty="0" err="1"/>
              <a:t>психоактивных</a:t>
            </a:r>
            <a:r>
              <a:rPr lang="ru-RU" sz="5600" dirty="0"/>
              <a:t> веществ (ПАВ) -          в состоянии алкогольного и наркотического опьянения, либо с целью достать средства на употребление ПАВ</a:t>
            </a:r>
            <a:r>
              <a:rPr lang="ru-RU" sz="5600" dirty="0" smtClean="0"/>
              <a:t>;</a:t>
            </a:r>
            <a:endParaRPr lang="ru-RU" sz="5600" dirty="0"/>
          </a:p>
          <a:p>
            <a:r>
              <a:rPr lang="ru-RU" sz="5600" dirty="0"/>
              <a:t>- воровство, кражи;</a:t>
            </a:r>
          </a:p>
          <a:p>
            <a:r>
              <a:rPr lang="ru-RU" sz="5600" dirty="0"/>
              <a:t>- бродяжничество;</a:t>
            </a:r>
          </a:p>
          <a:p>
            <a:r>
              <a:rPr lang="ru-RU" sz="5600" dirty="0"/>
              <a:t>- уход из школы;</a:t>
            </a:r>
          </a:p>
          <a:p>
            <a:r>
              <a:rPr lang="ru-RU" sz="5600" dirty="0"/>
              <a:t>- занятие проституцией;</a:t>
            </a:r>
          </a:p>
          <a:p>
            <a:r>
              <a:rPr lang="ru-RU" sz="5600" dirty="0"/>
              <a:t>- ранняя половая жизнь, частая смена партнёров.</a:t>
            </a:r>
          </a:p>
          <a:p>
            <a:pPr>
              <a:buNone/>
            </a:pPr>
            <a:r>
              <a:rPr lang="ru-RU" sz="5600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0000" lnSpcReduction="20000"/>
          </a:bodyPr>
          <a:lstStyle/>
          <a:p>
            <a:endParaRPr lang="ru-RU" dirty="0" smtClean="0"/>
          </a:p>
          <a:p>
            <a:endParaRPr lang="ru-RU" dirty="0" smtClean="0"/>
          </a:p>
          <a:p>
            <a:r>
              <a:rPr lang="ru-RU" dirty="0" smtClean="0"/>
              <a:t>2</a:t>
            </a:r>
            <a:r>
              <a:rPr lang="ru-RU" dirty="0"/>
              <a:t>. Как Вы считаете в каком возрасте подростки чаще всего начинают пробовать алкоголь и курить?</a:t>
            </a:r>
          </a:p>
          <a:p>
            <a:r>
              <a:rPr lang="ru-RU" dirty="0"/>
              <a:t>- никотин (курение)____________;</a:t>
            </a:r>
          </a:p>
          <a:p>
            <a:r>
              <a:rPr lang="ru-RU" dirty="0"/>
              <a:t>- алкоголь </a:t>
            </a:r>
            <a:r>
              <a:rPr lang="ru-RU" dirty="0" smtClean="0"/>
              <a:t>____________________</a:t>
            </a:r>
          </a:p>
          <a:p>
            <a:endParaRPr lang="ru-RU" dirty="0"/>
          </a:p>
          <a:p>
            <a:r>
              <a:rPr lang="ru-RU" dirty="0"/>
              <a:t>3. Считаете ли Вы, что Ваш ребёнок может начать употреблять алкоголь и табак? Если нет, объясните почему</a:t>
            </a:r>
            <a:r>
              <a:rPr lang="ru-RU" dirty="0" smtClean="0"/>
              <a:t>? __________________________________</a:t>
            </a: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dirty="0"/>
              <a:t>4. Какие причины, по Вашему мнению, лежат в основе употребления алкоголя и  табака</a:t>
            </a:r>
            <a:r>
              <a:rPr lang="ru-RU" dirty="0" smtClean="0"/>
              <a:t>? _________________________________________________</a:t>
            </a:r>
            <a:endParaRPr lang="ru-RU" dirty="0"/>
          </a:p>
          <a:p>
            <a:pPr>
              <a:buNone/>
            </a:pPr>
            <a:endParaRPr lang="ru-RU" dirty="0"/>
          </a:p>
          <a:p>
            <a:r>
              <a:rPr lang="ru-RU" dirty="0"/>
              <a:t>5. Какие, по Вашему мнению, факторы способствуют возникновению отклоняющегося поведения подростков</a:t>
            </a:r>
            <a:r>
              <a:rPr lang="ru-RU" dirty="0" smtClean="0"/>
              <a:t>? ____________________________</a:t>
            </a:r>
            <a:endParaRPr lang="ru-RU" dirty="0"/>
          </a:p>
          <a:p>
            <a:pPr>
              <a:buNone/>
            </a:pPr>
            <a:r>
              <a:rPr lang="ru-RU" dirty="0"/>
              <a:t> </a:t>
            </a:r>
          </a:p>
          <a:p>
            <a:r>
              <a:rPr lang="ru-RU" dirty="0"/>
              <a:t>6. В чём, по вашему мнению, должна заключаться профилактика по преодолению вредных привычек</a:t>
            </a:r>
            <a:r>
              <a:rPr lang="ru-RU" dirty="0" smtClean="0"/>
              <a:t>? __________________________________</a:t>
            </a:r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Спасибо </a:t>
            </a:r>
            <a:r>
              <a:rPr lang="ru-RU" dirty="0"/>
              <a:t>за участие в опросе.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1714488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/>
              <a:t/>
            </a:r>
            <a:br>
              <a:rPr lang="ru-RU" sz="2700" dirty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dirty="0" smtClean="0"/>
              <a:t/>
            </a:r>
            <a:br>
              <a:rPr lang="ru-RU" sz="2700" dirty="0" smtClean="0"/>
            </a:br>
            <a:r>
              <a:rPr lang="ru-RU" sz="2700" b="1" dirty="0" smtClean="0"/>
              <a:t>Методические </a:t>
            </a:r>
            <a:r>
              <a:rPr lang="ru-RU" sz="2700" b="1" dirty="0"/>
              <a:t>материалы</a:t>
            </a:r>
            <a:br>
              <a:rPr lang="ru-RU" sz="2700" b="1" dirty="0"/>
            </a:br>
            <a:r>
              <a:rPr lang="ru-RU" sz="2700" b="1" dirty="0"/>
              <a:t>для работы по профилактике борьбы 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с </a:t>
            </a:r>
            <a:r>
              <a:rPr lang="ru-RU" sz="2700" b="1" dirty="0"/>
              <a:t>курением и с вредными привычками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8715404" cy="5500702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b="1" dirty="0"/>
              <a:t>Изложение</a:t>
            </a:r>
          </a:p>
          <a:p>
            <a:pPr algn="ctr"/>
            <a:r>
              <a:rPr lang="ru-RU" b="1" dirty="0"/>
              <a:t>для учащихся 9-11 классов.</a:t>
            </a:r>
          </a:p>
          <a:p>
            <a:pPr algn="ctr"/>
            <a:r>
              <a:rPr lang="ru-RU" b="1" dirty="0"/>
              <a:t>“О вреде никотина!”</a:t>
            </a:r>
          </a:p>
          <a:p>
            <a:pPr>
              <a:buNone/>
            </a:pPr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С давних времен люди стремились получать удовольствия зачастую </a:t>
            </a:r>
            <a:r>
              <a:rPr lang="ru-RU" dirty="0" smtClean="0"/>
              <a:t>любой ценой</a:t>
            </a:r>
            <a:r>
              <a:rPr lang="ru-RU" dirty="0"/>
              <a:t>. В сказках многих народов мира описываются вещества, </a:t>
            </a:r>
            <a:r>
              <a:rPr lang="ru-RU" dirty="0" smtClean="0"/>
              <a:t>оказывающие веселящее</a:t>
            </a:r>
            <a:r>
              <a:rPr lang="ru-RU" dirty="0"/>
              <a:t>, одурманивающее действие и ритуалы сопутствующие их приему. Взять хотя бы праздники в честь Вакха в Древней Греции или сатурналии Древнего Рима. В средневековой Европе устраивались праздники в честь Бахуса, который Петр </a:t>
            </a:r>
            <a:r>
              <a:rPr lang="en-US" dirty="0"/>
              <a:t>I</a:t>
            </a:r>
            <a:r>
              <a:rPr lang="ru-RU" dirty="0"/>
              <a:t> попытался перенести в Россию.</a:t>
            </a:r>
          </a:p>
          <a:p>
            <a:r>
              <a:rPr lang="ru-RU" dirty="0"/>
              <a:t>Почему люди так упорно стремятся к веселью? По двум причинам: чем дольше мы смеемся, тем дольше живем, кроме того в результате веселья в организме повышается выработка гормона удовольствия, который снижает чувствительность к боли. Ряд природных и искусственных веществ по своему строению схожи с гормоном удовольствия, вырабатываемого организмом. Наиболее распространенными из этих веществ являются никотин и его производные (</a:t>
            </a:r>
            <a:r>
              <a:rPr lang="ru-RU" dirty="0" err="1"/>
              <a:t>норникотин</a:t>
            </a:r>
            <a:r>
              <a:rPr lang="ru-RU" dirty="0"/>
              <a:t>, анабазин, </a:t>
            </a:r>
            <a:r>
              <a:rPr lang="ru-RU" dirty="0" err="1"/>
              <a:t>анатабин</a:t>
            </a:r>
            <a:r>
              <a:rPr lang="ru-RU" dirty="0"/>
              <a:t>). Все эти вещества попадают в организм человека при вдыхании дыма табака. Отравляются не только сами курильщики, но и люди, находящиеся рядом с ними. Как действует никотин на организм человека? Как сосудистый яд. При попадании в организм никотин вначале расширяет сосуды, а затем наступает их судорожное сужение. Такое действие нарушает работу сердца, головного мозга и других важных органов. В связи с действием никотина у курильщиков увеличена частота сердечных сокращений, что создает дополнительную нагрузку на сердце. Растворяясь в слюне, никотин попадает на слизистую желудка и увеличивает производство кислоты, что приводит к возникновению язвенной болезни желудка. Особенно страдают от никотина дети, даже если они только постоянно находятся в накуренном помещении. Они часто болеют, плохо растут. Никотин только одно из 4.000 отравляющих веществ, которые содержатся в дыме табака. Подумайте, стоит ли курить?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775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Диктант</a:t>
            </a:r>
            <a:endParaRPr lang="ru-RU" dirty="0"/>
          </a:p>
          <a:p>
            <a:pPr algn="ctr"/>
            <a:r>
              <a:rPr lang="ru-RU" dirty="0"/>
              <a:t>по профилактике </a:t>
            </a:r>
            <a:r>
              <a:rPr lang="ru-RU" dirty="0" err="1"/>
              <a:t>табакокурения</a:t>
            </a:r>
            <a:endParaRPr lang="ru-RU" dirty="0"/>
          </a:p>
          <a:p>
            <a:pPr algn="ctr"/>
            <a:r>
              <a:rPr lang="ru-RU" dirty="0"/>
              <a:t>для учащихся 5-8 классов.</a:t>
            </a:r>
          </a:p>
          <a:p>
            <a:pPr algn="ctr"/>
            <a:r>
              <a:rPr lang="ru-RU" b="1" dirty="0"/>
              <a:t>“Курение- это вред</a:t>
            </a:r>
            <a:r>
              <a:rPr lang="ru-RU" b="1" dirty="0" smtClean="0"/>
              <a:t>!”</a:t>
            </a:r>
            <a:endParaRPr lang="ru-RU" dirty="0"/>
          </a:p>
          <a:p>
            <a:r>
              <a:rPr lang="ru-RU" dirty="0"/>
              <a:t>Что же такое курение? Курение- это вдыхание через рот дыма, который</a:t>
            </a:r>
          </a:p>
          <a:p>
            <a:r>
              <a:rPr lang="ru-RU" dirty="0"/>
              <a:t>образуется от сгорания листьев табака. Во время </a:t>
            </a:r>
            <a:r>
              <a:rPr lang="ru-RU" dirty="0" err="1"/>
              <a:t>табакокурения</a:t>
            </a:r>
            <a:r>
              <a:rPr lang="ru-RU" dirty="0"/>
              <a:t> человек</a:t>
            </a:r>
          </a:p>
          <a:p>
            <a:r>
              <a:rPr lang="ru-RU" dirty="0"/>
              <a:t>делает глубокий вдох. При этом продукты сгорания табака проникают в</a:t>
            </a:r>
          </a:p>
          <a:p>
            <a:r>
              <a:rPr lang="ru-RU" dirty="0"/>
              <a:t>дыхательные пути человека. В процессе привыкания к курению происходит</a:t>
            </a:r>
          </a:p>
          <a:p>
            <a:r>
              <a:rPr lang="ru-RU" dirty="0"/>
              <a:t>изменение типа дыхания. Курильщик реже дышит носом, он просто привыкает к</a:t>
            </a:r>
          </a:p>
          <a:p>
            <a:r>
              <a:rPr lang="ru-RU" dirty="0"/>
              <a:t>этому и продолжает дышать ртом, даже если не курит. В результате этого</a:t>
            </a:r>
          </a:p>
          <a:p>
            <a:r>
              <a:rPr lang="ru-RU" dirty="0"/>
              <a:t>холодный воздух с бактериями поступает прямо в дыхательные пути и вызывает</a:t>
            </a:r>
          </a:p>
          <a:p>
            <a:r>
              <a:rPr lang="ru-RU" dirty="0"/>
              <a:t>их заболевание. Кроме того, продукты сгорания табака и никотин отравляют</a:t>
            </a:r>
          </a:p>
          <a:p>
            <a:r>
              <a:rPr lang="ru-RU" dirty="0"/>
              <a:t>организм.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  <a:solidFill>
            <a:schemeClr val="accent3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pPr algn="ctr"/>
            <a:endParaRPr lang="ru-RU" b="1" dirty="0" smtClean="0"/>
          </a:p>
          <a:p>
            <a:pPr algn="ctr"/>
            <a:r>
              <a:rPr lang="ru-RU" b="1" dirty="0" smtClean="0"/>
              <a:t>Примерные </a:t>
            </a:r>
            <a:r>
              <a:rPr lang="ru-RU" b="1" dirty="0"/>
              <a:t>вопросы для проведения</a:t>
            </a:r>
            <a:endParaRPr lang="ru-RU" dirty="0"/>
          </a:p>
          <a:p>
            <a:pPr algn="ctr"/>
            <a:r>
              <a:rPr lang="ru-RU" b="1" dirty="0"/>
              <a:t>викторины на классном часе.</a:t>
            </a:r>
            <a:endParaRPr lang="ru-RU" dirty="0"/>
          </a:p>
          <a:p>
            <a:pPr algn="ctr">
              <a:buNone/>
            </a:pPr>
            <a:r>
              <a:rPr lang="ru-RU" b="1" dirty="0"/>
              <a:t> </a:t>
            </a:r>
            <a:endParaRPr lang="ru-RU" dirty="0"/>
          </a:p>
          <a:p>
            <a:r>
              <a:rPr lang="ru-RU" dirty="0"/>
              <a:t>1.Назовите норму выкуриваемых сигарет?</a:t>
            </a:r>
          </a:p>
          <a:p>
            <a:r>
              <a:rPr lang="ru-RU" dirty="0"/>
              <a:t>2.Есть ли безвредные сигареты?</a:t>
            </a:r>
          </a:p>
          <a:p>
            <a:r>
              <a:rPr lang="ru-RU" dirty="0"/>
              <a:t>3.Как правильно дышать?</a:t>
            </a:r>
          </a:p>
          <a:p>
            <a:r>
              <a:rPr lang="ru-RU" dirty="0"/>
              <a:t>4.Сколько раз в году нужно менять зубную щетку?</a:t>
            </a:r>
          </a:p>
          <a:p>
            <a:r>
              <a:rPr lang="ru-RU" dirty="0"/>
              <a:t>5.Вредна ли острая или пряная пища для желудка?</a:t>
            </a:r>
          </a:p>
          <a:p>
            <a:r>
              <a:rPr lang="ru-RU" dirty="0"/>
              <a:t>6.Есть ли польза от жаренных продуктов?</a:t>
            </a:r>
          </a:p>
          <a:p>
            <a:r>
              <a:rPr lang="ru-RU" dirty="0"/>
              <a:t>7.Почему плохо иметь избыточный или недостаточный вес?</a:t>
            </a:r>
          </a:p>
          <a:p>
            <a:r>
              <a:rPr lang="ru-RU" dirty="0"/>
              <a:t>8.Нужно ли закаляться?</a:t>
            </a:r>
          </a:p>
          <a:p>
            <a:r>
              <a:rPr lang="ru-RU" dirty="0"/>
              <a:t>9.Что лучше для здоровья: велотренажер или велосипед?</a:t>
            </a:r>
          </a:p>
          <a:p>
            <a:r>
              <a:rPr lang="ru-RU" dirty="0"/>
              <a:t>10.Что из средств первой помощи следует взять в дорогу?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pPr>
              <a:buNone/>
            </a:pPr>
            <a:r>
              <a:rPr lang="ru-RU" dirty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0"/>
            <a:ext cx="8686800" cy="6858000"/>
          </a:xfrm>
          <a:solidFill>
            <a:schemeClr val="accent3">
              <a:lumMod val="40000"/>
              <a:lumOff val="60000"/>
            </a:schemeClr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txBody>
          <a:bodyPr>
            <a:normAutofit fontScale="47500" lnSpcReduction="20000"/>
          </a:bodyPr>
          <a:lstStyle/>
          <a:p>
            <a:pPr algn="ctr"/>
            <a:endParaRPr lang="ru-RU" sz="5000" b="1" dirty="0" smtClean="0"/>
          </a:p>
          <a:p>
            <a:pPr algn="ctr"/>
            <a:r>
              <a:rPr lang="ru-RU" sz="5000" b="1" dirty="0" smtClean="0"/>
              <a:t>Как  </a:t>
            </a:r>
            <a:r>
              <a:rPr lang="ru-RU" sz="5000" b="1" dirty="0" smtClean="0"/>
              <a:t>воспитать  у  ребёнка  положительные  привычки</a:t>
            </a:r>
          </a:p>
          <a:p>
            <a:pPr>
              <a:buNone/>
            </a:pPr>
            <a:r>
              <a:rPr lang="ru-RU" sz="3500" b="1" dirty="0" smtClean="0"/>
              <a:t> </a:t>
            </a:r>
          </a:p>
          <a:p>
            <a:pPr>
              <a:buNone/>
            </a:pPr>
            <a:r>
              <a:rPr lang="ru-RU" dirty="0" smtClean="0"/>
              <a:t> </a:t>
            </a:r>
          </a:p>
          <a:p>
            <a:r>
              <a:rPr lang="ru-RU" sz="3500" b="1" dirty="0" smtClean="0"/>
              <a:t>    Первое правило</a:t>
            </a:r>
            <a:r>
              <a:rPr lang="ru-RU" sz="3500" dirty="0" smtClean="0"/>
              <a:t>.</a:t>
            </a:r>
          </a:p>
          <a:p>
            <a:r>
              <a:rPr lang="ru-RU" dirty="0" smtClean="0"/>
              <a:t> Необходимо научить ребенка осознавать, что без неё (положительной привычки)  жизнь превращается в катастрофу.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dirty="0" smtClean="0"/>
              <a:t>    </a:t>
            </a:r>
            <a:r>
              <a:rPr lang="ru-RU" sz="3500" b="1" dirty="0" smtClean="0"/>
              <a:t>Второе правило</a:t>
            </a:r>
            <a:r>
              <a:rPr lang="ru-RU" sz="3500" dirty="0" smtClean="0"/>
              <a:t>. </a:t>
            </a:r>
          </a:p>
          <a:p>
            <a:r>
              <a:rPr lang="ru-RU" dirty="0" smtClean="0"/>
              <a:t>Ребенок должен научиться никогда не давать себе поблажки в проявлении той или иной привычки. Необходимо создать условия для исправления плохих привычек, даже если для этого необходимо проявить твердость и жесткость.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sz="3500" dirty="0" smtClean="0"/>
              <a:t>    </a:t>
            </a:r>
            <a:r>
              <a:rPr lang="ru-RU" sz="3500" b="1" dirty="0" smtClean="0"/>
              <a:t>Третье правило</a:t>
            </a:r>
            <a:r>
              <a:rPr lang="ru-RU" dirty="0" smtClean="0"/>
              <a:t>.</a:t>
            </a:r>
          </a:p>
          <a:p>
            <a:r>
              <a:rPr lang="ru-RU" dirty="0" smtClean="0"/>
              <a:t> Необходимо учить ребенка использовать любую возможность для проявления положительной привычки. Тренировка в  положительных привычках приводит к их закреплению и привычки становятся «второй натурой».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sz="3500" dirty="0" smtClean="0"/>
              <a:t>    </a:t>
            </a:r>
            <a:r>
              <a:rPr lang="ru-RU" sz="3500" b="1" dirty="0" smtClean="0"/>
              <a:t>Четвертое правило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Нельзя бесконечно говорить обладателю плохой привычки, что он - её хозяин. Бесконечные проповеди и нравоучения озлобляют учащихся. Многие учащиеся и так прекрасно знают, что у них есть плохие привычки. Надо быть среди учащихся очень авторитетным человеком, чтобы они стали прислушиваться к взрослым и хотели исправить свои привычки.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r>
              <a:rPr lang="ru-RU" sz="3500" b="1" dirty="0" smtClean="0"/>
              <a:t>    Пятое правило</a:t>
            </a:r>
            <a:r>
              <a:rPr lang="ru-RU" sz="3500" dirty="0" smtClean="0"/>
              <a:t>. </a:t>
            </a:r>
          </a:p>
          <a:p>
            <a:r>
              <a:rPr lang="ru-RU" dirty="0" smtClean="0"/>
              <a:t>Для проявления положительных привычек взрослый (классный руководитель, родитель) должен создавать условия. Если классный руководитель знает, что большинство учащихся курит, необходимо организовать встречи с врачами, людьми, преодолевшими пристрастие к курению, смотреть фильмы, участвовать и организовывать акции и т.п. Однако для того чтобы так строить работу, надо знать, какие вредные привычки стали частью образа жизни ваших детей. </a:t>
            </a:r>
          </a:p>
          <a:p>
            <a:pPr>
              <a:buNone/>
            </a:pPr>
            <a:r>
              <a:rPr lang="ru-RU" dirty="0" smtClean="0"/>
              <a:t> 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45</TotalTime>
  <Words>304</Words>
  <Application>Microsoft Office PowerPoint</Application>
  <PresentationFormat>Экран (4:3)</PresentationFormat>
  <Paragraphs>155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Изящная</vt:lpstr>
      <vt:lpstr>Слайд 1</vt:lpstr>
      <vt:lpstr>Анкетирование для учащихся</vt:lpstr>
      <vt:lpstr>Слайд 3</vt:lpstr>
      <vt:lpstr>Анкетирование для родителей</vt:lpstr>
      <vt:lpstr>Слайд 5</vt:lpstr>
      <vt:lpstr>        Методические материалы для работы по профилактике борьбы  с курением и с вредными привычками </vt:lpstr>
      <vt:lpstr>Слайд 7</vt:lpstr>
      <vt:lpstr>Слайд 8</vt:lpstr>
      <vt:lpstr>Слайд 9</vt:lpstr>
      <vt:lpstr>Слайд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</dc:creator>
  <cp:lastModifiedBy>sch</cp:lastModifiedBy>
  <cp:revision>8</cp:revision>
  <dcterms:created xsi:type="dcterms:W3CDTF">2010-11-11T04:04:13Z</dcterms:created>
  <dcterms:modified xsi:type="dcterms:W3CDTF">2010-11-12T03:38:01Z</dcterms:modified>
</cp:coreProperties>
</file>