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5"/>
  </p:notesMasterIdLst>
  <p:sldIdLst>
    <p:sldId id="270" r:id="rId2"/>
    <p:sldId id="256" r:id="rId3"/>
    <p:sldId id="259" r:id="rId4"/>
    <p:sldId id="260" r:id="rId5"/>
    <p:sldId id="262" r:id="rId6"/>
    <p:sldId id="261" r:id="rId7"/>
    <p:sldId id="266" r:id="rId8"/>
    <p:sldId id="263" r:id="rId9"/>
    <p:sldId id="264" r:id="rId10"/>
    <p:sldId id="265" r:id="rId11"/>
    <p:sldId id="267" r:id="rId12"/>
    <p:sldId id="268" r:id="rId13"/>
    <p:sldId id="26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91" d="100"/>
          <a:sy n="91" d="100"/>
        </p:scale>
        <p:origin x="-480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6901F8-B70A-43EC-9BCF-1F1C0E7576DE}" type="datetimeFigureOut">
              <a:rPr lang="ru-RU" smtClean="0"/>
              <a:pPr/>
              <a:t>02.05.2012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3F167D-F636-4629-BE06-3424A28DE8A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3F167D-F636-4629-BE06-3424A28DE8A9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5992-008E-4108-88F6-C2FB174F036D}" type="datetimeFigureOut">
              <a:rPr lang="ru-RU" smtClean="0"/>
              <a:pPr/>
              <a:t>02.05.2012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624F4-F442-4540-B5E1-BBD3672A05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5992-008E-4108-88F6-C2FB174F036D}" type="datetimeFigureOut">
              <a:rPr lang="ru-RU" smtClean="0"/>
              <a:pPr/>
              <a:t>02.05.2012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624F4-F442-4540-B5E1-BBD3672A05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5992-008E-4108-88F6-C2FB174F036D}" type="datetimeFigureOut">
              <a:rPr lang="ru-RU" smtClean="0"/>
              <a:pPr/>
              <a:t>02.05.2012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624F4-F442-4540-B5E1-BBD3672A05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5992-008E-4108-88F6-C2FB174F036D}" type="datetimeFigureOut">
              <a:rPr lang="ru-RU" smtClean="0"/>
              <a:pPr/>
              <a:t>02.05.2012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624F4-F442-4540-B5E1-BBD3672A05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5992-008E-4108-88F6-C2FB174F036D}" type="datetimeFigureOut">
              <a:rPr lang="ru-RU" smtClean="0"/>
              <a:pPr/>
              <a:t>02.05.2012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624F4-F442-4540-B5E1-BBD3672A05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5992-008E-4108-88F6-C2FB174F036D}" type="datetimeFigureOut">
              <a:rPr lang="ru-RU" smtClean="0"/>
              <a:pPr/>
              <a:t>02.05.2012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624F4-F442-4540-B5E1-BBD3672A05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5992-008E-4108-88F6-C2FB174F036D}" type="datetimeFigureOut">
              <a:rPr lang="ru-RU" smtClean="0"/>
              <a:pPr/>
              <a:t>02.05.2012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624F4-F442-4540-B5E1-BBD3672A05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5992-008E-4108-88F6-C2FB174F036D}" type="datetimeFigureOut">
              <a:rPr lang="ru-RU" smtClean="0"/>
              <a:pPr/>
              <a:t>02.05.2012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624F4-F442-4540-B5E1-BBD3672A05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5992-008E-4108-88F6-C2FB174F036D}" type="datetimeFigureOut">
              <a:rPr lang="ru-RU" smtClean="0"/>
              <a:pPr/>
              <a:t>02.05.2012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624F4-F442-4540-B5E1-BBD3672A05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5992-008E-4108-88F6-C2FB174F036D}" type="datetimeFigureOut">
              <a:rPr lang="ru-RU" smtClean="0"/>
              <a:pPr/>
              <a:t>02.05.2012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624F4-F442-4540-B5E1-BBD3672A05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5992-008E-4108-88F6-C2FB174F036D}" type="datetimeFigureOut">
              <a:rPr lang="ru-RU" smtClean="0"/>
              <a:pPr/>
              <a:t>02.05.2012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EC7624F4-F442-4540-B5E1-BBD3672A054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7FB5992-008E-4108-88F6-C2FB174F036D}" type="datetimeFigureOut">
              <a:rPr lang="ru-RU" smtClean="0"/>
              <a:pPr/>
              <a:t>02.05.2012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C7624F4-F442-4540-B5E1-BBD3672A054F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Глагол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ru-RU" dirty="0" smtClean="0"/>
          </a:p>
          <a:p>
            <a:pPr algn="ctr">
              <a:buNone/>
            </a:pPr>
            <a:endParaRPr lang="ru-RU" sz="2000" b="1" dirty="0" smtClean="0"/>
          </a:p>
          <a:p>
            <a:pPr algn="ctr">
              <a:buNone/>
            </a:pPr>
            <a:r>
              <a:rPr lang="ru-RU" sz="2000" b="1" dirty="0" smtClean="0"/>
              <a:t>Презентация по русскому языку </a:t>
            </a:r>
            <a:r>
              <a:rPr lang="ru-RU" sz="2000" b="1" smtClean="0"/>
              <a:t>для 5 класса.</a:t>
            </a:r>
            <a:endParaRPr lang="ru-RU" sz="2000" b="1" dirty="0" smtClean="0"/>
          </a:p>
          <a:p>
            <a:pPr algn="ctr">
              <a:buNone/>
            </a:pPr>
            <a:endParaRPr lang="ru-RU" dirty="0" smtClean="0"/>
          </a:p>
          <a:p>
            <a:pPr algn="ctr"/>
            <a:endParaRPr lang="ru-RU" dirty="0" smtClean="0"/>
          </a:p>
          <a:p>
            <a:pPr algn="ctr">
              <a:buNone/>
            </a:pPr>
            <a:r>
              <a:rPr lang="ru-RU" sz="2000" u="sng" dirty="0" smtClean="0"/>
              <a:t>Составила Павлушина Ярослава Петровна, учитель русского языка и литературы</a:t>
            </a:r>
            <a:endParaRPr lang="ru-RU" sz="2000" u="sng" dirty="0"/>
          </a:p>
        </p:txBody>
      </p:sp>
      <p:pic>
        <p:nvPicPr>
          <p:cNvPr id="1026" name="Picture 2" descr="C:\Documents and Settings\user\Рабочий стол\i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00694" y="1071546"/>
            <a:ext cx="2071692" cy="15468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</a:rPr>
              <a:t>Глаголы 2 спряжения</a:t>
            </a:r>
            <a:endParaRPr lang="ru-RU" sz="36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</a:rPr>
              <a:t>Ко второму же спряженью</a:t>
            </a:r>
          </a:p>
          <a:p>
            <a:pPr algn="ctr">
              <a:buNone/>
            </a:pP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</a:rPr>
              <a:t> Отнесём мы без сомненья</a:t>
            </a:r>
          </a:p>
          <a:p>
            <a:pPr algn="ctr">
              <a:buNone/>
            </a:pP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</a:rPr>
              <a:t> Все глаголы, что на "-</a:t>
            </a:r>
            <a:r>
              <a:rPr lang="ru-RU" i="1" dirty="0" err="1" smtClean="0">
                <a:solidFill>
                  <a:schemeClr val="accent2">
                    <a:lumMod val="75000"/>
                  </a:schemeClr>
                </a:solidFill>
              </a:rPr>
              <a:t>ить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</a:rPr>
              <a:t>",</a:t>
            </a:r>
          </a:p>
          <a:p>
            <a:pPr algn="ctr">
              <a:buNone/>
            </a:pP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</a:rPr>
              <a:t> Кроме слов "</a:t>
            </a:r>
            <a:r>
              <a:rPr lang="ru-RU" b="1" i="1" dirty="0" smtClean="0">
                <a:solidFill>
                  <a:schemeClr val="accent3">
                    <a:lumMod val="75000"/>
                  </a:schemeClr>
                </a:solidFill>
              </a:rPr>
              <a:t>стелить" и "брить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</a:rPr>
              <a:t>".</a:t>
            </a:r>
          </a:p>
          <a:p>
            <a:pPr algn="ctr">
              <a:buNone/>
            </a:pP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</a:rPr>
              <a:t> А ещё: 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"смотреть", "обидеть",</a:t>
            </a:r>
          </a:p>
          <a:p>
            <a:pPr algn="ctr">
              <a:buNone/>
            </a:pP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 "Слышать", "видеть", "ненавидеть",</a:t>
            </a:r>
          </a:p>
          <a:p>
            <a:pPr algn="ctr">
              <a:buNone/>
            </a:pP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 "Гнать", "дышать", "держать", "терпеть"</a:t>
            </a:r>
          </a:p>
          <a:p>
            <a:pPr algn="ctr">
              <a:buNone/>
            </a:pP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 И "зависеть" и "вертеть</a:t>
            </a:r>
            <a:r>
              <a:rPr lang="ru-RU" i="1" dirty="0" smtClean="0"/>
              <a:t>".</a:t>
            </a:r>
            <a:endParaRPr lang="ru-RU" i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chemeClr val="accent6">
                    <a:lumMod val="50000"/>
                  </a:schemeClr>
                </a:solidFill>
              </a:rPr>
              <a:t>Возможные окончания глаголов</a:t>
            </a:r>
            <a:br>
              <a:rPr lang="ru-RU" sz="3600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</a:rPr>
              <a:t>I спряжения</a:t>
            </a:r>
            <a:endParaRPr lang="ru-RU" sz="3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accent6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	</a:t>
            </a:r>
          </a:p>
          <a:p>
            <a:pPr algn="ctr">
              <a:buNone/>
            </a:pPr>
            <a:r>
              <a:rPr lang="ru-RU" dirty="0" smtClean="0"/>
              <a:t>я	      1 лицо ед. число	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-у, -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</a:rPr>
              <a:t>ю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	-</a:t>
            </a:r>
          </a:p>
          <a:p>
            <a:pPr algn="ctr">
              <a:buNone/>
            </a:pPr>
            <a:r>
              <a:rPr lang="ru-RU" dirty="0" smtClean="0"/>
              <a:t>ты	2 лицо ед. число	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-ешь	</a:t>
            </a:r>
          </a:p>
          <a:p>
            <a:pPr algn="ctr">
              <a:buNone/>
            </a:pPr>
            <a:r>
              <a:rPr lang="ru-RU" dirty="0" smtClean="0"/>
              <a:t>он, она, оно	3 лицо ед. число	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-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</a:rPr>
              <a:t>ет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	</a:t>
            </a:r>
          </a:p>
          <a:p>
            <a:pPr algn="ctr">
              <a:buNone/>
            </a:pPr>
            <a:r>
              <a:rPr lang="ru-RU" dirty="0" smtClean="0"/>
              <a:t>мы	1 лицо мн. число	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-ем	</a:t>
            </a:r>
          </a:p>
          <a:p>
            <a:pPr algn="ctr">
              <a:buNone/>
            </a:pPr>
            <a:r>
              <a:rPr lang="ru-RU" dirty="0" smtClean="0"/>
              <a:t>вы	2 лицо мн. число	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-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</a:rPr>
              <a:t>ете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	</a:t>
            </a:r>
          </a:p>
          <a:p>
            <a:pPr algn="ctr">
              <a:buNone/>
            </a:pPr>
            <a:r>
              <a:rPr lang="ru-RU" dirty="0" smtClean="0"/>
              <a:t>они	3 лицо мн. число	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-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</a:rPr>
              <a:t>ут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, -ют	</a:t>
            </a:r>
            <a:endParaRPr lang="ru-RU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285728"/>
            <a:ext cx="7800972" cy="1143000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Возможные окончания глаголов </a:t>
            </a:r>
            <a:b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2 спряжения</a:t>
            </a:r>
            <a:endParaRPr lang="ru-RU" sz="32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pPr algn="ctr">
              <a:buNone/>
            </a:pPr>
            <a:r>
              <a:rPr lang="ru-RU" dirty="0" smtClean="0"/>
              <a:t>я	      1 лицо ед. число	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-у, -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</a:rPr>
              <a:t>ю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	-</a:t>
            </a:r>
          </a:p>
          <a:p>
            <a:pPr algn="ctr">
              <a:buNone/>
            </a:pPr>
            <a:r>
              <a:rPr lang="ru-RU" dirty="0" smtClean="0"/>
              <a:t>ты	2 лицо ед. число	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-ишь	</a:t>
            </a:r>
          </a:p>
          <a:p>
            <a:pPr algn="ctr">
              <a:buNone/>
            </a:pPr>
            <a:r>
              <a:rPr lang="ru-RU" dirty="0" smtClean="0"/>
              <a:t>он, она, оно	3 лицо ед. число	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-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</a:rPr>
              <a:t>ит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	</a:t>
            </a:r>
          </a:p>
          <a:p>
            <a:pPr algn="ctr">
              <a:buNone/>
            </a:pPr>
            <a:r>
              <a:rPr lang="ru-RU" dirty="0" smtClean="0"/>
              <a:t>мы	1 лицо мн. число	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-им	</a:t>
            </a:r>
          </a:p>
          <a:p>
            <a:pPr algn="ctr">
              <a:buNone/>
            </a:pPr>
            <a:r>
              <a:rPr lang="ru-RU" dirty="0" smtClean="0"/>
              <a:t>вы	2 лицо мн. число	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-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</a:rPr>
              <a:t>ите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	</a:t>
            </a:r>
          </a:p>
          <a:p>
            <a:pPr algn="ctr">
              <a:buNone/>
            </a:pPr>
            <a:r>
              <a:rPr lang="ru-RU" dirty="0" smtClean="0"/>
              <a:t>они	3 лицо мн. число	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-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</a:rPr>
              <a:t>ат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, -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</a:rPr>
              <a:t>ят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Возвратные глаголы</a:t>
            </a:r>
            <a:b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</a:br>
            <a:endParaRPr lang="ru-RU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/>
          <a:lstStyle/>
          <a:p>
            <a:pPr algn="ctr">
              <a:buNone/>
            </a:pPr>
            <a:endParaRPr lang="ru-RU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ctr">
              <a:buNone/>
            </a:pPr>
            <a:endParaRPr lang="ru-RU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ctr">
              <a:buNone/>
            </a:pPr>
            <a:r>
              <a:rPr lang="ru-RU" sz="4400" b="1" dirty="0" smtClean="0">
                <a:solidFill>
                  <a:schemeClr val="accent2">
                    <a:lumMod val="75000"/>
                  </a:schemeClr>
                </a:solidFill>
              </a:rPr>
              <a:t>Суффикс       </a:t>
            </a:r>
            <a:r>
              <a:rPr lang="ru-RU" sz="4400" b="1" dirty="0" smtClean="0">
                <a:solidFill>
                  <a:schemeClr val="accent6">
                    <a:lumMod val="75000"/>
                  </a:schemeClr>
                </a:solidFill>
              </a:rPr>
              <a:t>-СЯ  -, -СЬ-</a:t>
            </a:r>
          </a:p>
          <a:p>
            <a:pPr algn="ctr">
              <a:buNone/>
            </a:pPr>
            <a:endParaRPr lang="ru-RU" sz="4400" dirty="0" smtClean="0"/>
          </a:p>
          <a:p>
            <a:pPr algn="ctr">
              <a:buNone/>
            </a:pPr>
            <a:r>
              <a:rPr lang="ru-RU" sz="4400" i="1" dirty="0" smtClean="0">
                <a:solidFill>
                  <a:schemeClr val="accent1">
                    <a:lumMod val="75000"/>
                  </a:schemeClr>
                </a:solidFill>
              </a:rPr>
              <a:t>Н., рассмеяли</a:t>
            </a:r>
            <a:r>
              <a:rPr lang="ru-RU" sz="4400" b="1" i="1" dirty="0" smtClean="0">
                <a:solidFill>
                  <a:schemeClr val="accent6">
                    <a:lumMod val="75000"/>
                  </a:schemeClr>
                </a:solidFill>
              </a:rPr>
              <a:t>сь</a:t>
            </a:r>
            <a:r>
              <a:rPr lang="ru-RU" sz="4400" i="1" dirty="0" smtClean="0">
                <a:solidFill>
                  <a:schemeClr val="accent1">
                    <a:lumMod val="75000"/>
                  </a:schemeClr>
                </a:solidFill>
              </a:rPr>
              <a:t>, умывал</a:t>
            </a:r>
            <a:r>
              <a:rPr lang="ru-RU" sz="4400" b="1" i="1" dirty="0" smtClean="0">
                <a:solidFill>
                  <a:schemeClr val="accent6">
                    <a:lumMod val="75000"/>
                  </a:schemeClr>
                </a:solidFill>
              </a:rPr>
              <a:t>ся</a:t>
            </a:r>
            <a:endParaRPr lang="ru-RU" sz="4400" b="1" i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000109"/>
            <a:ext cx="7743852" cy="2600342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normAutofit fontScale="90000"/>
          </a:bodyPr>
          <a:lstStyle/>
          <a:p>
            <a:r>
              <a:rPr lang="ru-RU" sz="7300" b="1" dirty="0" smtClean="0">
                <a:solidFill>
                  <a:srgbClr val="FF0000"/>
                </a:solidFill>
              </a:rPr>
              <a:t>Глагол –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самостоятельная часть речи</a:t>
            </a:r>
            <a:b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обозначает действие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1472" y="3929066"/>
            <a:ext cx="7854696" cy="1752600"/>
          </a:xfrm>
          <a:solidFill>
            <a:schemeClr val="accent1"/>
          </a:solidFill>
        </p:spPr>
        <p:txBody>
          <a:bodyPr>
            <a:normAutofit fontScale="92500" lnSpcReduction="20000"/>
          </a:bodyPr>
          <a:lstStyle/>
          <a:p>
            <a:endParaRPr lang="ru-RU" dirty="0" smtClean="0"/>
          </a:p>
          <a:p>
            <a:r>
              <a:rPr lang="ru-RU" sz="4400" b="1" i="1" dirty="0" smtClean="0">
                <a:solidFill>
                  <a:schemeClr val="accent6">
                    <a:lumMod val="75000"/>
                  </a:schemeClr>
                </a:solidFill>
              </a:rPr>
              <a:t>Что делать?</a:t>
            </a:r>
          </a:p>
          <a:p>
            <a:r>
              <a:rPr lang="ru-RU" sz="4400" b="1" i="1" dirty="0" smtClean="0">
                <a:solidFill>
                  <a:schemeClr val="accent6">
                    <a:lumMod val="75000"/>
                  </a:schemeClr>
                </a:solidFill>
              </a:rPr>
              <a:t>Что сделать?</a:t>
            </a:r>
            <a:endParaRPr lang="ru-RU" sz="4400" b="1" i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152400"/>
            <a:ext cx="8229600" cy="1219200"/>
          </a:xfrm>
          <a:gradFill flip="none" rotWithShape="1">
            <a:gsLst>
              <a:gs pos="0">
                <a:schemeClr val="tx2">
                  <a:lumMod val="60000"/>
                  <a:lumOff val="4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Постоянные морфологические признаки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1524000"/>
            <a:ext cx="8229600" cy="4572000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pPr lvl="5" algn="ctr">
              <a:buFont typeface="Wingdings" pitchFamily="2" charset="2"/>
              <a:buChar char="q"/>
            </a:pPr>
            <a:r>
              <a:rPr lang="ru-RU" sz="4400" b="1" dirty="0" smtClean="0">
                <a:solidFill>
                  <a:schemeClr val="accent4">
                    <a:lumMod val="50000"/>
                  </a:schemeClr>
                </a:solidFill>
              </a:rPr>
              <a:t>вид</a:t>
            </a:r>
          </a:p>
          <a:p>
            <a:pPr lvl="5" algn="ctr">
              <a:buFont typeface="Wingdings" pitchFamily="2" charset="2"/>
              <a:buChar char="q"/>
            </a:pPr>
            <a:r>
              <a:rPr lang="ru-RU" sz="4400" b="1" dirty="0">
                <a:solidFill>
                  <a:schemeClr val="accent4">
                    <a:lumMod val="50000"/>
                  </a:schemeClr>
                </a:solidFill>
              </a:rPr>
              <a:t>с</a:t>
            </a:r>
            <a:r>
              <a:rPr lang="ru-RU" sz="4400" b="1" dirty="0" smtClean="0">
                <a:solidFill>
                  <a:schemeClr val="accent4">
                    <a:lumMod val="50000"/>
                  </a:schemeClr>
                </a:solidFill>
              </a:rPr>
              <a:t>пряжение</a:t>
            </a:r>
          </a:p>
          <a:p>
            <a:pPr lvl="5" algn="ctr">
              <a:buFont typeface="Wingdings" pitchFamily="2" charset="2"/>
              <a:buChar char="q"/>
            </a:pPr>
            <a:r>
              <a:rPr lang="ru-RU" sz="4400" b="1" dirty="0">
                <a:solidFill>
                  <a:schemeClr val="accent4">
                    <a:lumMod val="50000"/>
                  </a:schemeClr>
                </a:solidFill>
              </a:rPr>
              <a:t>п</a:t>
            </a:r>
            <a:r>
              <a:rPr lang="ru-RU" sz="4400" b="1" dirty="0" smtClean="0">
                <a:solidFill>
                  <a:schemeClr val="accent4">
                    <a:lumMod val="50000"/>
                  </a:schemeClr>
                </a:solidFill>
              </a:rPr>
              <a:t>ереходность</a:t>
            </a:r>
          </a:p>
          <a:p>
            <a:pPr lvl="5" algn="ctr">
              <a:buFont typeface="Wingdings" pitchFamily="2" charset="2"/>
              <a:buChar char="q"/>
            </a:pPr>
            <a:r>
              <a:rPr lang="ru-RU" sz="4400" b="1" dirty="0" smtClean="0">
                <a:solidFill>
                  <a:schemeClr val="accent4">
                    <a:lumMod val="50000"/>
                  </a:schemeClr>
                </a:solidFill>
              </a:rPr>
              <a:t>возвратность</a:t>
            </a:r>
            <a:endParaRPr lang="ru-RU" sz="4400" b="1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chemeClr val="accent6">
                    <a:lumMod val="50000"/>
                  </a:schemeClr>
                </a:solidFill>
                <a:cs typeface="FrankRuehl" pitchFamily="34" charset="-79"/>
              </a:rPr>
              <a:t>Вид глагола</a:t>
            </a:r>
            <a:endParaRPr lang="ru-RU" sz="4800" b="1" dirty="0">
              <a:solidFill>
                <a:schemeClr val="accent6">
                  <a:lumMod val="50000"/>
                </a:schemeClr>
              </a:solidFill>
              <a:cs typeface="FrankRuehl" pitchFamily="34" charset="-79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</a:gradFill>
        </p:spPr>
        <p:txBody>
          <a:bodyPr>
            <a:normAutofit/>
          </a:bodyPr>
          <a:lstStyle/>
          <a:p>
            <a:pPr lvl="2" algn="ctr">
              <a:buNone/>
            </a:pPr>
            <a:endParaRPr lang="ru-RU" sz="4400" b="1" dirty="0"/>
          </a:p>
          <a:p>
            <a:pPr lvl="2" algn="ctr">
              <a:buNone/>
            </a:pPr>
            <a:r>
              <a:rPr lang="ru-RU" sz="4400" b="1" dirty="0" smtClean="0"/>
              <a:t>Совершенный</a:t>
            </a:r>
          </a:p>
          <a:p>
            <a:pPr lvl="2" algn="ctr">
              <a:buNone/>
            </a:pPr>
            <a:r>
              <a:rPr lang="ru-RU" sz="3200" b="1" dirty="0" smtClean="0">
                <a:solidFill>
                  <a:schemeClr val="accent3">
                    <a:lumMod val="75000"/>
                  </a:schemeClr>
                </a:solidFill>
              </a:rPr>
              <a:t>Что сделать?</a:t>
            </a:r>
          </a:p>
          <a:p>
            <a:pPr lvl="2" algn="ctr">
              <a:buNone/>
            </a:pPr>
            <a:r>
              <a:rPr lang="ru-RU" sz="4400" b="1" dirty="0" smtClean="0"/>
              <a:t> несовершенный</a:t>
            </a:r>
          </a:p>
          <a:p>
            <a:pPr lvl="2" algn="ctr">
              <a:buNone/>
            </a:pPr>
            <a:r>
              <a:rPr lang="ru-RU" sz="3200" b="1" dirty="0" smtClean="0">
                <a:solidFill>
                  <a:schemeClr val="accent3">
                    <a:lumMod val="75000"/>
                  </a:schemeClr>
                </a:solidFill>
              </a:rPr>
              <a:t>Что делать?</a:t>
            </a:r>
          </a:p>
          <a:p>
            <a:pPr algn="ctr">
              <a:buNone/>
            </a:pPr>
            <a:endParaRPr lang="ru-RU" sz="3600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142852"/>
            <a:ext cx="8229600" cy="1143000"/>
          </a:xfrm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Спряжение глагола</a:t>
            </a:r>
            <a:endParaRPr lang="ru-RU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5786" y="1785926"/>
            <a:ext cx="7901014" cy="4340237"/>
          </a:xfrm>
          <a:blipFill>
            <a:blip r:embed="rId3"/>
            <a:tile tx="0" ty="0" sx="100000" sy="100000" flip="none" algn="tl"/>
          </a:blipFill>
        </p:spPr>
        <p:txBody>
          <a:bodyPr>
            <a:normAutofit/>
          </a:bodyPr>
          <a:lstStyle/>
          <a:p>
            <a:pPr algn="ctr">
              <a:buFont typeface="Wingdings" pitchFamily="2" charset="2"/>
              <a:buChar char="q"/>
            </a:pPr>
            <a:endParaRPr lang="ru-RU" sz="54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ctr">
              <a:buFont typeface="Wingdings" pitchFamily="2" charset="2"/>
              <a:buChar char="q"/>
            </a:pPr>
            <a:r>
              <a:rPr lang="ru-RU" sz="5400" b="1" dirty="0" smtClean="0">
                <a:solidFill>
                  <a:schemeClr val="accent2">
                    <a:lumMod val="75000"/>
                  </a:schemeClr>
                </a:solidFill>
              </a:rPr>
              <a:t>1 спряжение</a:t>
            </a:r>
          </a:p>
          <a:p>
            <a:pPr algn="ctr">
              <a:buFont typeface="Wingdings" pitchFamily="2" charset="2"/>
              <a:buChar char="q"/>
            </a:pPr>
            <a:endParaRPr lang="ru-RU" sz="54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ctr">
              <a:buFont typeface="Wingdings" pitchFamily="2" charset="2"/>
              <a:buChar char="q"/>
            </a:pPr>
            <a:r>
              <a:rPr lang="ru-RU" sz="5400" b="1" dirty="0" smtClean="0">
                <a:solidFill>
                  <a:schemeClr val="accent2">
                    <a:lumMod val="75000"/>
                  </a:schemeClr>
                </a:solidFill>
              </a:rPr>
              <a:t>2 спряжение</a:t>
            </a:r>
            <a:endParaRPr lang="ru-RU" sz="54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Переходный глагол</a:t>
            </a:r>
            <a:endParaRPr lang="ru-RU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>
              <a:buNone/>
            </a:pPr>
            <a:endParaRPr lang="ru-RU" sz="48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ctr">
              <a:buNone/>
            </a:pPr>
            <a:r>
              <a:rPr lang="ru-RU" sz="4800" b="1" dirty="0" smtClean="0">
                <a:solidFill>
                  <a:schemeClr val="accent6">
                    <a:lumMod val="50000"/>
                  </a:schemeClr>
                </a:solidFill>
              </a:rPr>
              <a:t>глагол + сущ. в Вин. П.</a:t>
            </a:r>
          </a:p>
          <a:p>
            <a:pPr algn="ctr">
              <a:buNone/>
            </a:pPr>
            <a:r>
              <a:rPr lang="ru-RU" sz="4800" b="1" dirty="0" smtClean="0">
                <a:solidFill>
                  <a:schemeClr val="accent6">
                    <a:lumMod val="50000"/>
                  </a:schemeClr>
                </a:solidFill>
              </a:rPr>
              <a:t> без предлога</a:t>
            </a:r>
          </a:p>
          <a:p>
            <a:pPr algn="ctr">
              <a:buNone/>
            </a:pPr>
            <a:endParaRPr lang="ru-RU" sz="4800" b="1" i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algn="ctr">
              <a:buNone/>
            </a:pPr>
            <a:r>
              <a:rPr lang="ru-RU" sz="4800" b="1" i="1" dirty="0" smtClean="0">
                <a:solidFill>
                  <a:schemeClr val="accent5">
                    <a:lumMod val="75000"/>
                  </a:schemeClr>
                </a:solidFill>
              </a:rPr>
              <a:t>Н., читать книгу</a:t>
            </a:r>
            <a:endParaRPr lang="ru-RU" sz="4800" b="1" i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Спряжение глаголов</a:t>
            </a:r>
            <a:endParaRPr lang="ru-RU" sz="36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accent6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Спряжение глаголов - это изменение глаголов по лицам и числам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: я делаю - они делают. </a:t>
            </a:r>
          </a:p>
          <a:p>
            <a:pPr algn="ctr"/>
            <a:r>
              <a:rPr lang="ru-RU" sz="2800" dirty="0" smtClean="0"/>
              <a:t>В зависимости от окончаний глаголы можно отнести к 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I</a:t>
            </a:r>
            <a:r>
              <a:rPr lang="ru-RU" sz="2800" dirty="0" smtClean="0"/>
              <a:t> и 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II</a:t>
            </a:r>
            <a:r>
              <a:rPr lang="ru-RU" sz="2800" dirty="0" smtClean="0"/>
              <a:t> спряжению. </a:t>
            </a:r>
          </a:p>
          <a:p>
            <a:pPr algn="ctr"/>
            <a:r>
              <a:rPr lang="ru-RU" sz="2800" dirty="0" smtClean="0"/>
              <a:t>Спряжение глаголов надо знать, чтобы правильно писать безударные окончания с 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Е</a:t>
            </a:r>
            <a:r>
              <a:rPr lang="ru-RU" sz="2800" dirty="0" smtClean="0"/>
              <a:t> или 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И</a:t>
            </a:r>
            <a:r>
              <a:rPr lang="ru-RU" sz="2800" dirty="0" smtClean="0"/>
              <a:t>, </a:t>
            </a:r>
          </a:p>
          <a:p>
            <a:pPr algn="ctr">
              <a:buNone/>
            </a:pPr>
            <a:r>
              <a:rPr lang="ru-RU" sz="2800" dirty="0" smtClean="0">
                <a:solidFill>
                  <a:schemeClr val="accent5">
                    <a:lumMod val="75000"/>
                  </a:schemeClr>
                </a:solidFill>
              </a:rPr>
              <a:t>               </a:t>
            </a:r>
          </a:p>
          <a:p>
            <a:pPr>
              <a:buNone/>
            </a:pPr>
            <a:r>
              <a:rPr lang="ru-RU" sz="2800" i="1" dirty="0" smtClean="0">
                <a:solidFill>
                  <a:schemeClr val="accent5">
                    <a:lumMod val="75000"/>
                  </a:schemeClr>
                </a:solidFill>
              </a:rPr>
              <a:t>                 например: </a:t>
            </a:r>
            <a:r>
              <a:rPr lang="ru-RU" sz="2800" b="1" i="1" dirty="0" smtClean="0">
                <a:solidFill>
                  <a:schemeClr val="accent5">
                    <a:lumMod val="75000"/>
                  </a:schemeClr>
                </a:solidFill>
              </a:rPr>
              <a:t>пиш</a:t>
            </a:r>
            <a:r>
              <a:rPr lang="ru-RU" sz="2800" b="1" i="1" dirty="0" smtClean="0">
                <a:solidFill>
                  <a:srgbClr val="FF0000"/>
                </a:solidFill>
              </a:rPr>
              <a:t>е</a:t>
            </a:r>
            <a:r>
              <a:rPr lang="ru-RU" sz="2800" b="1" i="1" dirty="0" smtClean="0">
                <a:solidFill>
                  <a:schemeClr val="accent5">
                    <a:lumMod val="75000"/>
                  </a:schemeClr>
                </a:solidFill>
              </a:rPr>
              <a:t>т,     </a:t>
            </a:r>
            <a:r>
              <a:rPr lang="ru-RU" sz="2800" i="1" dirty="0" smtClean="0"/>
              <a:t>но     </a:t>
            </a:r>
            <a:r>
              <a:rPr lang="ru-RU" sz="2800" b="1" i="1" dirty="0" smtClean="0">
                <a:solidFill>
                  <a:schemeClr val="accent5">
                    <a:lumMod val="75000"/>
                  </a:schemeClr>
                </a:solidFill>
              </a:rPr>
              <a:t>вид</a:t>
            </a:r>
            <a:r>
              <a:rPr lang="ru-RU" sz="2800" b="1" i="1" dirty="0" smtClean="0">
                <a:solidFill>
                  <a:srgbClr val="FF0000"/>
                </a:solidFill>
              </a:rPr>
              <a:t>и</a:t>
            </a:r>
            <a:r>
              <a:rPr lang="ru-RU" sz="2800" b="1" i="1" dirty="0" smtClean="0">
                <a:solidFill>
                  <a:schemeClr val="accent5">
                    <a:lumMod val="75000"/>
                  </a:schemeClr>
                </a:solidFill>
              </a:rPr>
              <a:t>т.</a:t>
            </a:r>
            <a:endParaRPr lang="ru-RU" sz="2800" b="1" i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Глаголы    1  спряжения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sz="4600" dirty="0" smtClean="0"/>
              <a:t>            </a:t>
            </a:r>
            <a:r>
              <a:rPr lang="ru-RU" sz="4600" dirty="0" smtClean="0">
                <a:solidFill>
                  <a:schemeClr val="accent2">
                    <a:lumMod val="75000"/>
                  </a:schemeClr>
                </a:solidFill>
              </a:rPr>
              <a:t>Оканчиваются на</a:t>
            </a:r>
          </a:p>
          <a:p>
            <a:pPr>
              <a:buNone/>
            </a:pPr>
            <a:r>
              <a:rPr lang="ru-RU" sz="4600" b="1" dirty="0" smtClean="0">
                <a:solidFill>
                  <a:schemeClr val="accent1">
                    <a:lumMod val="75000"/>
                  </a:schemeClr>
                </a:solidFill>
              </a:rPr>
              <a:t>      -</a:t>
            </a:r>
            <a:r>
              <a:rPr lang="ru-RU" sz="4600" b="1" dirty="0" err="1" smtClean="0">
                <a:solidFill>
                  <a:schemeClr val="accent1">
                    <a:lumMod val="75000"/>
                  </a:schemeClr>
                </a:solidFill>
              </a:rPr>
              <a:t>ать</a:t>
            </a:r>
            <a:r>
              <a:rPr lang="ru-RU" sz="4600" b="1" dirty="0" smtClean="0">
                <a:solidFill>
                  <a:schemeClr val="accent1">
                    <a:lumMod val="75000"/>
                  </a:schemeClr>
                </a:solidFill>
              </a:rPr>
              <a:t>, -</a:t>
            </a:r>
            <a:r>
              <a:rPr lang="ru-RU" sz="4600" b="1" dirty="0" err="1" smtClean="0">
                <a:solidFill>
                  <a:schemeClr val="accent1">
                    <a:lumMod val="75000"/>
                  </a:schemeClr>
                </a:solidFill>
              </a:rPr>
              <a:t>еть</a:t>
            </a:r>
            <a:r>
              <a:rPr lang="ru-RU" sz="4600" b="1" dirty="0" smtClean="0">
                <a:solidFill>
                  <a:schemeClr val="accent1">
                    <a:lumMod val="75000"/>
                  </a:schemeClr>
                </a:solidFill>
              </a:rPr>
              <a:t>,  -</a:t>
            </a:r>
            <a:r>
              <a:rPr lang="ru-RU" sz="4600" b="1" dirty="0" err="1" smtClean="0">
                <a:solidFill>
                  <a:schemeClr val="accent1">
                    <a:lumMod val="75000"/>
                  </a:schemeClr>
                </a:solidFill>
              </a:rPr>
              <a:t>оть</a:t>
            </a:r>
            <a:r>
              <a:rPr lang="ru-RU" sz="4600" b="1" dirty="0" smtClean="0">
                <a:solidFill>
                  <a:schemeClr val="accent1">
                    <a:lumMod val="75000"/>
                  </a:schemeClr>
                </a:solidFill>
              </a:rPr>
              <a:t>- </a:t>
            </a:r>
            <a:r>
              <a:rPr lang="ru-RU" sz="4600" b="1" dirty="0" err="1" smtClean="0">
                <a:solidFill>
                  <a:schemeClr val="accent1">
                    <a:lumMod val="75000"/>
                  </a:schemeClr>
                </a:solidFill>
              </a:rPr>
              <a:t>уть</a:t>
            </a:r>
            <a:r>
              <a:rPr lang="ru-RU" sz="4600" b="1" dirty="0" smtClean="0">
                <a:solidFill>
                  <a:schemeClr val="accent1">
                    <a:lumMod val="75000"/>
                  </a:schemeClr>
                </a:solidFill>
              </a:rPr>
              <a:t>, -ять, -</a:t>
            </a:r>
            <a:r>
              <a:rPr lang="ru-RU" sz="4600" b="1" dirty="0" err="1" smtClean="0">
                <a:solidFill>
                  <a:schemeClr val="accent1">
                    <a:lumMod val="75000"/>
                  </a:schemeClr>
                </a:solidFill>
              </a:rPr>
              <a:t>ти</a:t>
            </a:r>
            <a:r>
              <a:rPr lang="ru-RU" sz="46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  <a:p>
            <a:pPr>
              <a:buNone/>
            </a:pPr>
            <a:r>
              <a:rPr lang="ru-RU" sz="6000" b="1" dirty="0" smtClean="0">
                <a:solidFill>
                  <a:schemeClr val="accent2">
                    <a:lumMod val="75000"/>
                  </a:schemeClr>
                </a:solidFill>
              </a:rPr>
              <a:t>                      +</a:t>
            </a:r>
          </a:p>
          <a:p>
            <a:pPr>
              <a:buNone/>
            </a:pPr>
            <a:r>
              <a:rPr lang="ru-RU" sz="4800" b="1" dirty="0" smtClean="0">
                <a:solidFill>
                  <a:schemeClr val="accent1">
                    <a:lumMod val="75000"/>
                  </a:schemeClr>
                </a:solidFill>
              </a:rPr>
              <a:t>     брить, стелить, зиждиться</a:t>
            </a:r>
            <a:endParaRPr lang="ru-RU" sz="48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ru-RU" sz="3600" dirty="0" smtClean="0"/>
              <a:t>Глаголы 2 спряжения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60000"/>
              <a:lumOff val="40000"/>
            </a:schemeClr>
          </a:solidFill>
        </p:spPr>
        <p:txBody>
          <a:bodyPr/>
          <a:lstStyle/>
          <a:p>
            <a:pPr>
              <a:buNone/>
            </a:pP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                     Оканчиваются на –</a:t>
            </a:r>
            <a:r>
              <a:rPr lang="ru-RU" sz="4000" dirty="0" err="1" smtClean="0">
                <a:solidFill>
                  <a:srgbClr val="FF0000"/>
                </a:solidFill>
              </a:rPr>
              <a:t>ить</a:t>
            </a:r>
            <a:endParaRPr lang="ru-RU" sz="4000" dirty="0" smtClean="0">
              <a:solidFill>
                <a:srgbClr val="FF0000"/>
              </a:solidFill>
            </a:endParaRPr>
          </a:p>
          <a:p>
            <a:pPr algn="ctr">
              <a:buNone/>
            </a:pPr>
            <a:r>
              <a:rPr lang="ru-RU" sz="6000" b="1" dirty="0" smtClean="0">
                <a:solidFill>
                  <a:schemeClr val="accent6">
                    <a:lumMod val="75000"/>
                  </a:schemeClr>
                </a:solidFill>
              </a:rPr>
              <a:t>+</a:t>
            </a:r>
          </a:p>
          <a:p>
            <a:pPr algn="ctr">
              <a:buNone/>
            </a:pPr>
            <a:r>
              <a:rPr lang="ru-RU" dirty="0" smtClean="0"/>
              <a:t> </a:t>
            </a:r>
            <a:r>
              <a:rPr lang="ru-RU" b="1" dirty="0" smtClean="0"/>
              <a:t>гнать    держать    смотреть    видеть  слышать</a:t>
            </a:r>
          </a:p>
          <a:p>
            <a:pPr algn="ctr">
              <a:buNone/>
            </a:pPr>
            <a:r>
              <a:rPr lang="ru-RU" b="1" dirty="0" smtClean="0"/>
              <a:t> дышать   обидеть  ненавидеть  зависеть  терпеть    вертеть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137</TotalTime>
  <Words>269</Words>
  <Application>Microsoft Office PowerPoint</Application>
  <PresentationFormat>Экран (4:3)</PresentationFormat>
  <Paragraphs>80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Поток</vt:lpstr>
      <vt:lpstr>Глагол</vt:lpstr>
      <vt:lpstr>Глагол –  самостоятельная часть речи обозначает действие</vt:lpstr>
      <vt:lpstr>Постоянные морфологические признаки</vt:lpstr>
      <vt:lpstr>Вид глагола</vt:lpstr>
      <vt:lpstr>Спряжение глагола</vt:lpstr>
      <vt:lpstr>Переходный глагол</vt:lpstr>
      <vt:lpstr>Спряжение глаголов</vt:lpstr>
      <vt:lpstr>Глаголы    1  спряжения</vt:lpstr>
      <vt:lpstr>Глаголы 2 спряжения</vt:lpstr>
      <vt:lpstr>Глаголы 2 спряжения</vt:lpstr>
      <vt:lpstr>Возможные окончания глаголов I спряжения</vt:lpstr>
      <vt:lpstr>Возможные окончания глаголов  2 спряжения</vt:lpstr>
      <vt:lpstr> Возвратные глаголы 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Глагол –  самостоятельная часть речи обозначает действие</dc:title>
  <dc:creator>Lusy</dc:creator>
  <cp:lastModifiedBy>User</cp:lastModifiedBy>
  <cp:revision>18</cp:revision>
  <dcterms:created xsi:type="dcterms:W3CDTF">2011-09-02T15:54:24Z</dcterms:created>
  <dcterms:modified xsi:type="dcterms:W3CDTF">2012-05-02T08:09:48Z</dcterms:modified>
</cp:coreProperties>
</file>