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70" r:id="rId2"/>
    <p:sldId id="256" r:id="rId3"/>
    <p:sldId id="259" r:id="rId4"/>
    <p:sldId id="260" r:id="rId5"/>
    <p:sldId id="262" r:id="rId6"/>
    <p:sldId id="261" r:id="rId7"/>
    <p:sldId id="266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4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901F8-B70A-43EC-9BCF-1F1C0E7576DE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3F167D-F636-4629-BE06-3424A28DE8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F167D-F636-4629-BE06-3424A28DE8A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FB5992-008E-4108-88F6-C2FB174F036D}" type="datetimeFigureOut">
              <a:rPr lang="ru-RU" smtClean="0"/>
              <a:pPr/>
              <a:t>02.05.2012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7624F4-F442-4540-B5E1-BBD3672A054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>
              <a:buNone/>
            </a:pPr>
            <a:endParaRPr lang="ru-RU" sz="2000" b="1" dirty="0" smtClean="0"/>
          </a:p>
          <a:p>
            <a:pPr algn="ctr">
              <a:buNone/>
            </a:pPr>
            <a:r>
              <a:rPr lang="ru-RU" sz="2000" b="1" dirty="0" smtClean="0"/>
              <a:t>Презентация по русскому языку </a:t>
            </a:r>
            <a:r>
              <a:rPr lang="ru-RU" sz="2000" b="1" smtClean="0"/>
              <a:t>для 5 класса.</a:t>
            </a:r>
            <a:endParaRPr lang="ru-RU" sz="2000" b="1" dirty="0" smtClean="0"/>
          </a:p>
          <a:p>
            <a:pPr algn="ctr">
              <a:buNone/>
            </a:pPr>
            <a:endParaRPr lang="ru-RU" dirty="0" smtClean="0"/>
          </a:p>
          <a:p>
            <a:pPr algn="ctr"/>
            <a:endParaRPr lang="ru-RU" dirty="0" smtClean="0"/>
          </a:p>
          <a:p>
            <a:pPr algn="ctr">
              <a:buNone/>
            </a:pPr>
            <a:r>
              <a:rPr lang="ru-RU" sz="2000" u="sng" dirty="0" smtClean="0"/>
              <a:t>Составила Павлушина Ярослава Петровна, учитель русского языка и литературы</a:t>
            </a:r>
            <a:endParaRPr lang="ru-RU" sz="2000" u="sng" dirty="0"/>
          </a:p>
        </p:txBody>
      </p:sp>
      <p:pic>
        <p:nvPicPr>
          <p:cNvPr id="1026" name="Picture 2" descr="C:\Documents and Settings\user\Рабочий стол\i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071546"/>
            <a:ext cx="2071692" cy="15468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Глаголы 2 спряжения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Ко второму же спряженью</a:t>
            </a:r>
          </a:p>
          <a:p>
            <a:pPr algn="ctr">
              <a:buNone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Отнесём мы без сомненья</a:t>
            </a:r>
          </a:p>
          <a:p>
            <a:pPr algn="ctr">
              <a:buNone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Все глаголы, что на "-</a:t>
            </a:r>
            <a:r>
              <a:rPr lang="ru-RU" i="1" dirty="0" err="1" smtClean="0">
                <a:solidFill>
                  <a:schemeClr val="accent2">
                    <a:lumMod val="75000"/>
                  </a:schemeClr>
                </a:solidFill>
              </a:rPr>
              <a:t>ить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",</a:t>
            </a:r>
          </a:p>
          <a:p>
            <a:pPr algn="ctr">
              <a:buNone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Кроме слов "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стелить" и "брить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".</a:t>
            </a:r>
          </a:p>
          <a:p>
            <a:pPr algn="ctr">
              <a:buNone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А ещё: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"смотреть", "обидеть",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"Слышать", "видеть", "ненавидеть",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"Гнать", "дышать", "держать", "терпеть"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И "зависеть" и "вертеть</a:t>
            </a:r>
            <a:r>
              <a:rPr lang="ru-RU" i="1" dirty="0" smtClean="0"/>
              <a:t>".</a:t>
            </a:r>
            <a:endParaRPr lang="ru-RU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Возможные окончания глаголов</a:t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I спряжения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я	      1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-у, 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ю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-</a:t>
            </a:r>
          </a:p>
          <a:p>
            <a:pPr algn="ctr">
              <a:buNone/>
            </a:pPr>
            <a:r>
              <a:rPr lang="ru-RU" dirty="0" smtClean="0"/>
              <a:t>ты	2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-ешь	</a:t>
            </a:r>
          </a:p>
          <a:p>
            <a:pPr algn="ctr">
              <a:buNone/>
            </a:pPr>
            <a:r>
              <a:rPr lang="ru-RU" dirty="0" smtClean="0"/>
              <a:t>он, она, оно	3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ет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pPr algn="ctr">
              <a:buNone/>
            </a:pPr>
            <a:r>
              <a:rPr lang="ru-RU" dirty="0" smtClean="0"/>
              <a:t>мы	1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-ем	</a:t>
            </a:r>
          </a:p>
          <a:p>
            <a:pPr algn="ctr">
              <a:buNone/>
            </a:pPr>
            <a:r>
              <a:rPr lang="ru-RU" dirty="0" smtClean="0"/>
              <a:t>вы	2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ете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pPr algn="ctr">
              <a:buNone/>
            </a:pPr>
            <a:r>
              <a:rPr lang="ru-RU" dirty="0" smtClean="0"/>
              <a:t>они	3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ут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, -ют	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7800972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Возможные окончания глаголов </a:t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2 спряжения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>
              <a:buNone/>
            </a:pPr>
            <a:r>
              <a:rPr lang="ru-RU" dirty="0" smtClean="0"/>
              <a:t>я	      1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-у, 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ю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-</a:t>
            </a:r>
          </a:p>
          <a:p>
            <a:pPr algn="ctr">
              <a:buNone/>
            </a:pPr>
            <a:r>
              <a:rPr lang="ru-RU" dirty="0" smtClean="0"/>
              <a:t>ты	2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-ишь	</a:t>
            </a:r>
          </a:p>
          <a:p>
            <a:pPr algn="ctr">
              <a:buNone/>
            </a:pPr>
            <a:r>
              <a:rPr lang="ru-RU" dirty="0" smtClean="0"/>
              <a:t>он, она, оно	3 лицо ед.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ит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pPr algn="ctr">
              <a:buNone/>
            </a:pPr>
            <a:r>
              <a:rPr lang="ru-RU" dirty="0" smtClean="0"/>
              <a:t>мы	1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-им	</a:t>
            </a:r>
          </a:p>
          <a:p>
            <a:pPr algn="ctr">
              <a:buNone/>
            </a:pPr>
            <a:r>
              <a:rPr lang="ru-RU" dirty="0" smtClean="0"/>
              <a:t>вы	2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ите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pPr algn="ctr">
              <a:buNone/>
            </a:pPr>
            <a:r>
              <a:rPr lang="ru-RU" dirty="0" smtClean="0"/>
              <a:t>они	3 лицо мн. число	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ат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, -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ят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Возвратные глаголы</a:t>
            </a:r>
            <a:b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 algn="ctr">
              <a:buNone/>
            </a:pP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Суффикс       </a:t>
            </a:r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</a:rPr>
              <a:t>-СЯ  -, -СЬ-</a:t>
            </a:r>
          </a:p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r>
              <a:rPr lang="ru-RU" sz="4400" i="1" dirty="0" smtClean="0">
                <a:solidFill>
                  <a:schemeClr val="accent1">
                    <a:lumMod val="75000"/>
                  </a:schemeClr>
                </a:solidFill>
              </a:rPr>
              <a:t>Н., рассмеяли</a:t>
            </a:r>
            <a:r>
              <a:rPr lang="ru-RU" sz="4400" b="1" i="1" dirty="0" smtClean="0">
                <a:solidFill>
                  <a:schemeClr val="accent6">
                    <a:lumMod val="75000"/>
                  </a:schemeClr>
                </a:solidFill>
              </a:rPr>
              <a:t>сь</a:t>
            </a:r>
            <a:r>
              <a:rPr lang="ru-RU" sz="4400" i="1" dirty="0" smtClean="0">
                <a:solidFill>
                  <a:schemeClr val="accent1">
                    <a:lumMod val="75000"/>
                  </a:schemeClr>
                </a:solidFill>
              </a:rPr>
              <a:t>, умывал</a:t>
            </a:r>
            <a:r>
              <a:rPr lang="ru-RU" sz="4400" b="1" i="1" dirty="0" smtClean="0">
                <a:solidFill>
                  <a:schemeClr val="accent6">
                    <a:lumMod val="75000"/>
                  </a:schemeClr>
                </a:solidFill>
              </a:rPr>
              <a:t>ся</a:t>
            </a:r>
            <a:endParaRPr lang="ru-RU" sz="4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43852" cy="260034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ru-RU" sz="7300" b="1" dirty="0" smtClean="0">
                <a:solidFill>
                  <a:srgbClr val="FF0000"/>
                </a:solidFill>
              </a:rPr>
              <a:t>Глагол –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самостоятельная часть речи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обозначает действие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929066"/>
            <a:ext cx="7854696" cy="1752600"/>
          </a:xfrm>
          <a:solidFill>
            <a:schemeClr val="accent1"/>
          </a:solidFill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sz="4400" b="1" i="1" dirty="0" smtClean="0">
                <a:solidFill>
                  <a:schemeClr val="accent6">
                    <a:lumMod val="75000"/>
                  </a:schemeClr>
                </a:solidFill>
              </a:rPr>
              <a:t>Что делать?</a:t>
            </a:r>
          </a:p>
          <a:p>
            <a:r>
              <a:rPr lang="ru-RU" sz="4400" b="1" i="1" dirty="0" smtClean="0">
                <a:solidFill>
                  <a:schemeClr val="accent6">
                    <a:lumMod val="75000"/>
                  </a:schemeClr>
                </a:solidFill>
              </a:rPr>
              <a:t>Что сделать?</a:t>
            </a:r>
            <a:endParaRPr lang="ru-RU" sz="4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229600" cy="1219200"/>
          </a:xfr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Постоянные морфологические признаки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524000"/>
            <a:ext cx="8229600" cy="4572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lvl="5" algn="ctr">
              <a:buFont typeface="Wingdings" pitchFamily="2" charset="2"/>
              <a:buChar char="q"/>
            </a:pP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вид</a:t>
            </a:r>
          </a:p>
          <a:p>
            <a:pPr lvl="5" algn="ctr">
              <a:buFont typeface="Wingdings" pitchFamily="2" charset="2"/>
              <a:buChar char="q"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с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пряжение</a:t>
            </a:r>
          </a:p>
          <a:p>
            <a:pPr lvl="5" algn="ctr">
              <a:buFont typeface="Wingdings" pitchFamily="2" charset="2"/>
              <a:buChar char="q"/>
            </a:pPr>
            <a:r>
              <a:rPr lang="ru-RU" sz="4400" b="1" dirty="0">
                <a:solidFill>
                  <a:schemeClr val="accent4">
                    <a:lumMod val="50000"/>
                  </a:schemeClr>
                </a:solidFill>
              </a:rPr>
              <a:t>п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ереходность</a:t>
            </a:r>
          </a:p>
          <a:p>
            <a:pPr lvl="5" algn="ctr">
              <a:buFont typeface="Wingdings" pitchFamily="2" charset="2"/>
              <a:buChar char="q"/>
            </a:pP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возвратность</a:t>
            </a: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cs typeface="FrankRuehl" pitchFamily="34" charset="-79"/>
              </a:rPr>
              <a:t>Вид глагола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cs typeface="FrankRuehl" pitchFamily="34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</a:gradFill>
        </p:spPr>
        <p:txBody>
          <a:bodyPr>
            <a:normAutofit/>
          </a:bodyPr>
          <a:lstStyle/>
          <a:p>
            <a:pPr lvl="2" algn="ctr">
              <a:buNone/>
            </a:pPr>
            <a:endParaRPr lang="ru-RU" sz="4400" b="1" dirty="0"/>
          </a:p>
          <a:p>
            <a:pPr lvl="2" algn="ctr">
              <a:buNone/>
            </a:pPr>
            <a:r>
              <a:rPr lang="ru-RU" sz="4400" b="1" dirty="0" smtClean="0"/>
              <a:t>Совершенный</a:t>
            </a:r>
          </a:p>
          <a:p>
            <a:pPr lvl="2" algn="ctr">
              <a:buNone/>
            </a:pP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Что сделать?</a:t>
            </a:r>
          </a:p>
          <a:p>
            <a:pPr lvl="2" algn="ctr">
              <a:buNone/>
            </a:pPr>
            <a:r>
              <a:rPr lang="ru-RU" sz="4400" b="1" dirty="0" smtClean="0"/>
              <a:t> несовершенный</a:t>
            </a:r>
          </a:p>
          <a:p>
            <a:pPr lvl="2" algn="ctr">
              <a:buNone/>
            </a:pP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Что делать?</a:t>
            </a:r>
          </a:p>
          <a:p>
            <a:pPr algn="ctr">
              <a:buNone/>
            </a:pPr>
            <a:endParaRPr lang="ru-RU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11430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Спряжение глагола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785926"/>
            <a:ext cx="7901014" cy="4340237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endParaRPr lang="ru-RU" sz="5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</a:rPr>
              <a:t>1 спряжение</a:t>
            </a:r>
          </a:p>
          <a:p>
            <a:pPr algn="ctr">
              <a:buFont typeface="Wingdings" pitchFamily="2" charset="2"/>
              <a:buChar char="q"/>
            </a:pPr>
            <a:endParaRPr lang="ru-RU" sz="5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</a:rPr>
              <a:t>2 спряжение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Переходный глагол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ru-RU" sz="4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глагол + сущ. в Вин. П.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 без предлога</a:t>
            </a:r>
          </a:p>
          <a:p>
            <a:pPr algn="ctr">
              <a:buNone/>
            </a:pPr>
            <a:endParaRPr lang="ru-RU" sz="48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4800" b="1" i="1" dirty="0" smtClean="0">
                <a:solidFill>
                  <a:schemeClr val="accent5">
                    <a:lumMod val="75000"/>
                  </a:schemeClr>
                </a:solidFill>
              </a:rPr>
              <a:t>Н., читать книгу</a:t>
            </a:r>
            <a:endParaRPr lang="ru-RU" sz="48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</a:rPr>
              <a:t>Спряжение глаголов</a:t>
            </a:r>
            <a:endParaRPr lang="ru-RU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Спряжение глаголов - это изменение глаголов по лицам и числам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: я делаю - они делают. </a:t>
            </a:r>
          </a:p>
          <a:p>
            <a:pPr algn="ctr"/>
            <a:r>
              <a:rPr lang="ru-RU" sz="2800" dirty="0" smtClean="0"/>
              <a:t>В зависимости от окончаний глаголы можно отнести к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ru-RU" sz="2800" dirty="0" smtClean="0"/>
              <a:t> и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II</a:t>
            </a:r>
            <a:r>
              <a:rPr lang="ru-RU" sz="2800" dirty="0" smtClean="0"/>
              <a:t> спряжению. </a:t>
            </a:r>
          </a:p>
          <a:p>
            <a:pPr algn="ctr"/>
            <a:r>
              <a:rPr lang="ru-RU" sz="2800" dirty="0" smtClean="0"/>
              <a:t>Спряжение глаголов надо знать, чтобы правильно писать безударные окончания с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Е</a:t>
            </a:r>
            <a:r>
              <a:rPr lang="ru-RU" sz="2800" dirty="0" smtClean="0"/>
              <a:t> или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И</a:t>
            </a:r>
            <a:r>
              <a:rPr lang="ru-RU" sz="2800" dirty="0" smtClean="0"/>
              <a:t>, </a:t>
            </a:r>
          </a:p>
          <a:p>
            <a:pPr algn="ctr">
              <a:buNone/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              </a:t>
            </a:r>
          </a:p>
          <a:p>
            <a:pPr>
              <a:buNone/>
            </a:pP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                 например: 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</a:rPr>
              <a:t>пиш</a:t>
            </a:r>
            <a:r>
              <a:rPr lang="ru-RU" sz="2800" b="1" i="1" dirty="0" smtClean="0">
                <a:solidFill>
                  <a:srgbClr val="FF0000"/>
                </a:solidFill>
              </a:rPr>
              <a:t>е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</a:rPr>
              <a:t>т,     </a:t>
            </a:r>
            <a:r>
              <a:rPr lang="ru-RU" sz="2800" i="1" dirty="0" smtClean="0"/>
              <a:t>но     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</a:rPr>
              <a:t>вид</a:t>
            </a:r>
            <a:r>
              <a:rPr lang="ru-RU" sz="2800" b="1" i="1" dirty="0" smtClean="0">
                <a:solidFill>
                  <a:srgbClr val="FF0000"/>
                </a:solidFill>
              </a:rPr>
              <a:t>и</a:t>
            </a:r>
            <a:r>
              <a:rPr lang="ru-RU" sz="2800" b="1" i="1" dirty="0" smtClean="0">
                <a:solidFill>
                  <a:schemeClr val="accent5">
                    <a:lumMod val="75000"/>
                  </a:schemeClr>
                </a:solidFill>
              </a:rPr>
              <a:t>т.</a:t>
            </a:r>
            <a:endParaRPr lang="ru-RU" sz="28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Глаголы    1  спряжения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4600" dirty="0" smtClean="0"/>
              <a:t>            </a:t>
            </a:r>
            <a:r>
              <a:rPr lang="ru-RU" sz="4600" dirty="0" smtClean="0">
                <a:solidFill>
                  <a:schemeClr val="accent2">
                    <a:lumMod val="75000"/>
                  </a:schemeClr>
                </a:solidFill>
              </a:rPr>
              <a:t>Оканчиваются на</a:t>
            </a:r>
          </a:p>
          <a:p>
            <a:pPr>
              <a:buNone/>
            </a:pP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      -</a:t>
            </a:r>
            <a:r>
              <a:rPr lang="ru-RU" sz="4600" b="1" dirty="0" err="1" smtClean="0">
                <a:solidFill>
                  <a:schemeClr val="accent1">
                    <a:lumMod val="75000"/>
                  </a:schemeClr>
                </a:solidFill>
              </a:rPr>
              <a:t>ать</a:t>
            </a: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, -</a:t>
            </a:r>
            <a:r>
              <a:rPr lang="ru-RU" sz="4600" b="1" dirty="0" err="1" smtClean="0">
                <a:solidFill>
                  <a:schemeClr val="accent1">
                    <a:lumMod val="75000"/>
                  </a:schemeClr>
                </a:solidFill>
              </a:rPr>
              <a:t>еть</a:t>
            </a: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,  -</a:t>
            </a:r>
            <a:r>
              <a:rPr lang="ru-RU" sz="4600" b="1" dirty="0" err="1" smtClean="0">
                <a:solidFill>
                  <a:schemeClr val="accent1">
                    <a:lumMod val="75000"/>
                  </a:schemeClr>
                </a:solidFill>
              </a:rPr>
              <a:t>оть</a:t>
            </a: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ru-RU" sz="4600" b="1" dirty="0" err="1" smtClean="0">
                <a:solidFill>
                  <a:schemeClr val="accent1">
                    <a:lumMod val="75000"/>
                  </a:schemeClr>
                </a:solidFill>
              </a:rPr>
              <a:t>уть</a:t>
            </a: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, -ять, -</a:t>
            </a:r>
            <a:r>
              <a:rPr lang="ru-RU" sz="4600" b="1" dirty="0" err="1" smtClean="0">
                <a:solidFill>
                  <a:schemeClr val="accent1">
                    <a:lumMod val="75000"/>
                  </a:schemeClr>
                </a:solidFill>
              </a:rPr>
              <a:t>ти</a:t>
            </a:r>
            <a:r>
              <a:rPr lang="ru-RU" sz="4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+</a:t>
            </a:r>
          </a:p>
          <a:p>
            <a:pPr>
              <a:buNone/>
            </a:pP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</a:rPr>
              <a:t>     брить, стелить, зиждиться</a:t>
            </a:r>
            <a:endParaRPr lang="ru-RU" sz="4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600" dirty="0" smtClean="0"/>
              <a:t>Глаголы 2 спряжения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                   Оканчиваются на –</a:t>
            </a:r>
            <a:r>
              <a:rPr lang="ru-RU" sz="4000" dirty="0" err="1" smtClean="0">
                <a:solidFill>
                  <a:srgbClr val="FF0000"/>
                </a:solidFill>
              </a:rPr>
              <a:t>ить</a:t>
            </a:r>
            <a:endParaRPr lang="ru-RU" sz="40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chemeClr val="accent6">
                    <a:lumMod val="75000"/>
                  </a:schemeClr>
                </a:solidFill>
              </a:rPr>
              <a:t>+</a:t>
            </a:r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b="1" dirty="0" smtClean="0"/>
              <a:t>гнать    держать    смотреть    видеть  слышать</a:t>
            </a:r>
          </a:p>
          <a:p>
            <a:pPr algn="ctr">
              <a:buNone/>
            </a:pPr>
            <a:r>
              <a:rPr lang="ru-RU" b="1" dirty="0" smtClean="0"/>
              <a:t> дышать   обидеть  ненавидеть  зависеть  терпеть    вертеть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</TotalTime>
  <Words>269</Words>
  <Application>Microsoft Office PowerPoint</Application>
  <PresentationFormat>Экран (4:3)</PresentationFormat>
  <Paragraphs>80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Глагол</vt:lpstr>
      <vt:lpstr>Глагол –  самостоятельная часть речи обозначает действие</vt:lpstr>
      <vt:lpstr>Постоянные морфологические признаки</vt:lpstr>
      <vt:lpstr>Вид глагола</vt:lpstr>
      <vt:lpstr>Спряжение глагола</vt:lpstr>
      <vt:lpstr>Переходный глагол</vt:lpstr>
      <vt:lpstr>Спряжение глаголов</vt:lpstr>
      <vt:lpstr>Глаголы    1  спряжения</vt:lpstr>
      <vt:lpstr>Глаголы 2 спряжения</vt:lpstr>
      <vt:lpstr>Глаголы 2 спряжения</vt:lpstr>
      <vt:lpstr>Возможные окончания глаголов I спряжения</vt:lpstr>
      <vt:lpstr>Возможные окончания глаголов  2 спряжения</vt:lpstr>
      <vt:lpstr> Возвратные глаголы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Глагол –  самостоятельная часть речи обозначает действие</dc:title>
  <dc:creator>Lusy</dc:creator>
  <cp:lastModifiedBy>User</cp:lastModifiedBy>
  <cp:revision>18</cp:revision>
  <dcterms:created xsi:type="dcterms:W3CDTF">2011-09-02T15:54:24Z</dcterms:created>
  <dcterms:modified xsi:type="dcterms:W3CDTF">2012-05-02T08:09:48Z</dcterms:modified>
</cp:coreProperties>
</file>