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0" r:id="rId6"/>
    <p:sldId id="262" r:id="rId7"/>
    <p:sldId id="263" r:id="rId8"/>
    <p:sldId id="261"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54" autoAdjust="0"/>
  </p:normalViewPr>
  <p:slideViewPr>
    <p:cSldViewPr>
      <p:cViewPr varScale="1">
        <p:scale>
          <a:sx n="80" d="100"/>
          <a:sy n="80" d="100"/>
        </p:scale>
        <p:origin x="-5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339D79-8D6B-4993-96A1-B34A68803BEB}" type="datetimeFigureOut">
              <a:rPr lang="ru-RU" smtClean="0"/>
              <a:pPr/>
              <a:t>25.04.2012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4016A7-27E7-4E7D-8BEB-FA78D18C2DB3}"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84016A7-27E7-4E7D-8BEB-FA78D18C2DB3}" type="slidenum">
              <a:rPr lang="ru-RU" smtClean="0"/>
              <a:pPr/>
              <a:t>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84661DB9-E14D-4F6B-B784-364E24B1E3FF}" type="datetimeFigureOut">
              <a:rPr lang="ru-RU" smtClean="0"/>
              <a:pPr/>
              <a:t>25.04.2012</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1956A48-9ACD-4473-A598-0412BB1EF405}"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4661DB9-E14D-4F6B-B784-364E24B1E3FF}" type="datetimeFigureOut">
              <a:rPr lang="ru-RU" smtClean="0"/>
              <a:pPr/>
              <a:t>25.04.2012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1956A48-9ACD-4473-A598-0412BB1EF40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4661DB9-E14D-4F6B-B784-364E24B1E3FF}" type="datetimeFigureOut">
              <a:rPr lang="ru-RU" smtClean="0"/>
              <a:pPr/>
              <a:t>25.04.2012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1956A48-9ACD-4473-A598-0412BB1EF40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84661DB9-E14D-4F6B-B784-364E24B1E3FF}" type="datetimeFigureOut">
              <a:rPr lang="ru-RU" smtClean="0"/>
              <a:pPr/>
              <a:t>25.04.2012</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A1956A48-9ACD-4473-A598-0412BB1EF40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84661DB9-E14D-4F6B-B784-364E24B1E3FF}" type="datetimeFigureOut">
              <a:rPr lang="ru-RU" smtClean="0"/>
              <a:pPr/>
              <a:t>25.04.2012</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A1956A48-9ACD-4473-A598-0412BB1EF405}" type="slidenum">
              <a:rPr lang="ru-RU" smtClean="0"/>
              <a:pPr/>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84661DB9-E14D-4F6B-B784-364E24B1E3FF}" type="datetimeFigureOut">
              <a:rPr lang="ru-RU" smtClean="0"/>
              <a:pPr/>
              <a:t>25.04.2012</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A1956A48-9ACD-4473-A598-0412BB1EF40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84661DB9-E14D-4F6B-B784-364E24B1E3FF}" type="datetimeFigureOut">
              <a:rPr lang="ru-RU" smtClean="0"/>
              <a:pPr/>
              <a:t>25.04.2012</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A1956A48-9ACD-4473-A598-0412BB1EF40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84661DB9-E14D-4F6B-B784-364E24B1E3FF}" type="datetimeFigureOut">
              <a:rPr lang="ru-RU" smtClean="0"/>
              <a:pPr/>
              <a:t>25.04.2012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1956A48-9ACD-4473-A598-0412BB1EF40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84661DB9-E14D-4F6B-B784-364E24B1E3FF}" type="datetimeFigureOut">
              <a:rPr lang="ru-RU" smtClean="0"/>
              <a:pPr/>
              <a:t>25.04.2012</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A1956A48-9ACD-4473-A598-0412BB1EF40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84661DB9-E14D-4F6B-B784-364E24B1E3FF}" type="datetimeFigureOut">
              <a:rPr lang="ru-RU" smtClean="0"/>
              <a:pPr/>
              <a:t>25.04.2012</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A1956A48-9ACD-4473-A598-0412BB1EF40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84661DB9-E14D-4F6B-B784-364E24B1E3FF}" type="datetimeFigureOut">
              <a:rPr lang="ru-RU" smtClean="0"/>
              <a:pPr/>
              <a:t>25.04.2012</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A1956A48-9ACD-4473-A598-0412BB1EF40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84661DB9-E14D-4F6B-B784-364E24B1E3FF}" type="datetimeFigureOut">
              <a:rPr lang="ru-RU" smtClean="0"/>
              <a:pPr/>
              <a:t>25.04.2012</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1956A48-9ACD-4473-A598-0412BB1EF405}"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Сурет:KZMakataev.jpg"/>
          <p:cNvPicPr>
            <a:picLocks noChangeAspect="1" noChangeArrowheads="1"/>
          </p:cNvPicPr>
          <p:nvPr/>
        </p:nvPicPr>
        <p:blipFill>
          <a:blip r:embed="rId2"/>
          <a:srcRect/>
          <a:stretch>
            <a:fillRect/>
          </a:stretch>
        </p:blipFill>
        <p:spPr bwMode="auto">
          <a:xfrm>
            <a:off x="357158" y="357166"/>
            <a:ext cx="8358246" cy="6143668"/>
          </a:xfrm>
          <a:prstGeom prst="rect">
            <a:avLst/>
          </a:prstGeom>
          <a:noFill/>
          <a:ln w="9525">
            <a:noFill/>
            <a:miter lim="800000"/>
            <a:headEnd/>
            <a:tailEnd/>
          </a:ln>
        </p:spPr>
      </p:pic>
    </p:spTree>
  </p:cSld>
  <p:clrMapOvr>
    <a:masterClrMapping/>
  </p:clrMapOvr>
  <p:transition>
    <p:whee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214290"/>
            <a:ext cx="9144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6. «Аққулар ұйықтағанда» өлеңі қай жылы жазылды? </a:t>
            </a:r>
            <a:endParaRPr kumimoji="0" lang="ru-RU" sz="28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7. Білмеймін  сор аттың ба,  бақ  аттың  ба</a:t>
            </a:r>
            <a:endParaRPr kumimoji="0" lang="ru-RU" sz="28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Аққуға  кезенерде  ырым  жасап,</a:t>
            </a:r>
            <a:endParaRPr kumimoji="0" lang="ru-RU" sz="28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 Тым  құрыса саусағыңды  қанаттың ба  -</a:t>
            </a:r>
            <a:endParaRPr kumimoji="0" lang="ru-RU" sz="28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деген  жылқышы  қарттың  сөзінде  қандай  мән  </a:t>
            </a:r>
            <a:r>
              <a:rPr lang="kk-KZ" sz="2800" dirty="0" smtClean="0">
                <a:solidFill>
                  <a:srgbClr val="FFFF00"/>
                </a:solidFill>
                <a:latin typeface="Arial" pitchFamily="34" charset="0"/>
                <a:ea typeface="Times New Roman" pitchFamily="18" charset="0"/>
                <a:cs typeface="Arial" pitchFamily="34" charset="0"/>
              </a:rPr>
              <a:t>жатыр</a:t>
            </a:r>
            <a:r>
              <a:rPr lang="ru-RU" sz="2800" dirty="0" smtClean="0">
                <a:solidFill>
                  <a:srgbClr val="FFFF00"/>
                </a:solidFill>
                <a:latin typeface="Arial" pitchFamily="34" charset="0"/>
                <a:ea typeface="Times New Roman" pitchFamily="18" charset="0"/>
                <a:cs typeface="Arial" pitchFamily="34" charset="0"/>
              </a:rPr>
              <a:t>?</a:t>
            </a:r>
            <a:endParaRPr kumimoji="0" lang="ru-RU" sz="28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endParaRPr kumimoji="0" lang="ru-RU" sz="28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8.  Халқымыз   аққудан  басқа  тағы  қандай  аң,  құстарды  қасиетті  деп  есептейді ?</a:t>
            </a:r>
            <a:endParaRPr kumimoji="0" lang="ru-RU" sz="28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9. Неліктен  аққуды  атуға  болмайды ? </a:t>
            </a:r>
            <a:endParaRPr kumimoji="0" lang="ru-RU" sz="28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10. М.Мақатаев  шығармаларынан  не  сезіледі? </a:t>
            </a:r>
            <a:endParaRPr kumimoji="0" lang="kk-KZ" sz="2800" b="0" i="0" u="none" strike="noStrike" cap="none" normalizeH="0" baseline="0" dirty="0" smtClean="0">
              <a:ln>
                <a:noFill/>
              </a:ln>
              <a:solidFill>
                <a:srgbClr val="FFFF00"/>
              </a:solidFill>
              <a:effectLst/>
              <a:latin typeface="Arial" pitchFamily="34" charset="0"/>
            </a:endParaRPr>
          </a:p>
        </p:txBody>
      </p:sp>
    </p:spTree>
  </p:cSld>
  <p:clrMapOvr>
    <a:masterClrMapping/>
  </p:clrMapOvr>
  <p:transition>
    <p:circl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0" y="857232"/>
            <a:ext cx="7358082"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32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5. Проект. Қорытынды</a:t>
            </a:r>
            <a:endParaRPr kumimoji="0" lang="ru-RU" sz="32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32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Бағалау.  Үйге  тапсырма: /  Аққу  мен  ана / - тақырыбына  шығарма  жазу.</a:t>
            </a:r>
            <a:endParaRPr kumimoji="0" lang="kk-KZ" sz="3200" b="0" i="0" u="none" strike="noStrike" cap="none" normalizeH="0" baseline="0" dirty="0" smtClean="0">
              <a:ln>
                <a:noFill/>
              </a:ln>
              <a:solidFill>
                <a:srgbClr val="FFFF00"/>
              </a:solidFill>
              <a:effectLst/>
              <a:latin typeface="Arial" pitchFamily="34" charset="0"/>
            </a:endParaRPr>
          </a:p>
        </p:txBody>
      </p:sp>
    </p:spTree>
  </p:cSld>
  <p:clrMapOvr>
    <a:masterClrMapping/>
  </p:clrMapOvr>
  <p:transition>
    <p:strips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3714808" y="571480"/>
            <a:ext cx="1243018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kk-KZ" sz="4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М.Мақатаев   </a:t>
            </a:r>
            <a:endParaRPr kumimoji="0" lang="ru-RU" sz="48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kk-KZ" sz="4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Аққулар  ұйықтағанда</a:t>
            </a:r>
            <a:r>
              <a:rPr kumimoji="0" lang="en-US" sz="4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kk-KZ" sz="4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a:t>
            </a:r>
            <a:endParaRPr kumimoji="0" lang="kk-KZ" sz="4800" b="0" i="0" u="none" strike="noStrike" cap="none" normalizeH="0" baseline="0" dirty="0" smtClean="0">
              <a:ln>
                <a:noFill/>
              </a:ln>
              <a:solidFill>
                <a:srgbClr val="FFFF00"/>
              </a:solidFill>
              <a:effectLst/>
              <a:latin typeface="Arial" pitchFamily="34" charset="0"/>
            </a:endParaRPr>
          </a:p>
        </p:txBody>
      </p:sp>
      <p:pic>
        <p:nvPicPr>
          <p:cNvPr id="24582" name="Picture 6" descr="C:\Program Files\Microsoft Office\MEDIA\CAGCAT10\j0217698.wmf"/>
          <p:cNvPicPr>
            <a:picLocks noChangeAspect="1" noChangeArrowheads="1"/>
          </p:cNvPicPr>
          <p:nvPr/>
        </p:nvPicPr>
        <p:blipFill>
          <a:blip r:embed="rId3"/>
          <a:srcRect/>
          <a:stretch>
            <a:fillRect/>
          </a:stretch>
        </p:blipFill>
        <p:spPr bwMode="auto">
          <a:xfrm>
            <a:off x="7143768" y="4929198"/>
            <a:ext cx="1747418" cy="1693469"/>
          </a:xfrm>
          <a:prstGeom prst="rect">
            <a:avLst/>
          </a:prstGeom>
          <a:noFill/>
        </p:spPr>
      </p:pic>
    </p:spTree>
  </p:cSld>
  <p:clrMapOvr>
    <a:masterClrMapping/>
  </p:clrMapOvr>
  <p:transition>
    <p:strip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0" y="428604"/>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Сабақтың</a:t>
            </a:r>
            <a:r>
              <a:rPr kumimoji="0" lang="kk-KZ" sz="1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мақсаты: </a:t>
            </a:r>
            <a:endParaRPr kumimoji="0" lang="ru-RU" sz="28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1.Білімділігі: М.Мақатаевтың  өмірі  мен  шығармашылығы бойынша өткен  тақырыпты  бекіту, қорытындылау.</a:t>
            </a:r>
            <a:endParaRPr kumimoji="0" lang="ru-RU" sz="28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2.Тәрбиелігі: сөз  өнерінің қыр- сырымен  таныстыру, ақын  шығармашылығының  кез-келгенін  талдай  білу  дағдысын одан әрі  қалыптыстыру, оқушының  сөйлеу  тілін  дамыту.</a:t>
            </a:r>
            <a:endParaRPr kumimoji="0" lang="ru-RU" sz="28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3.Дамытушылығы: </a:t>
            </a:r>
            <a:endParaRPr kumimoji="0" lang="ru-RU" sz="28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Өз  пікірі, эстетикалық  талғамы  бар  сауатты оқырман  дайындау. Ауызша да, жазбаша да, еркін, шешен, көркем  сөйлеуге, жаза білуге дамыту.</a:t>
            </a:r>
            <a:endParaRPr kumimoji="0" lang="ru-RU" sz="28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Көрнекіл</a:t>
            </a:r>
            <a:r>
              <a:rPr lang="kk-KZ" sz="2800" dirty="0" smtClean="0">
                <a:solidFill>
                  <a:srgbClr val="FFFF00"/>
                </a:solidFill>
                <a:latin typeface="Arial" pitchFamily="34" charset="0"/>
                <a:ea typeface="Times New Roman" pitchFamily="18" charset="0"/>
                <a:cs typeface="Arial" pitchFamily="34" charset="0"/>
              </a:rPr>
              <a:t>і</a:t>
            </a: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ктері: ақын  портреті, кітап  көрмесі,  ақын  туралы  айтылған  ұлы  адамдардың  сөздері.</a:t>
            </a:r>
            <a:endParaRPr kumimoji="0" lang="kk-KZ" sz="2800" b="0" i="0" u="none" strike="noStrike" cap="none" normalizeH="0" baseline="0" dirty="0" smtClean="0">
              <a:ln>
                <a:noFill/>
              </a:ln>
              <a:solidFill>
                <a:srgbClr val="FFFF00"/>
              </a:solidFill>
              <a:effectLst/>
              <a:latin typeface="Arial" pitchFamily="34" charset="0"/>
            </a:endParaRPr>
          </a:p>
        </p:txBody>
      </p:sp>
    </p:spTree>
  </p:cSld>
  <p:clrMapOvr>
    <a:masterClrMapping/>
  </p:clrMapOvr>
  <p:transition>
    <p:pull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0" y="1500174"/>
            <a:ext cx="91440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32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Сабақтың  барысы: </a:t>
            </a:r>
            <a:endParaRPr kumimoji="0" lang="ru-RU" sz="32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32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І. Ұйымдастыру  кезеңі.</a:t>
            </a:r>
            <a:endParaRPr kumimoji="0" lang="ru-RU" sz="32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32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А</a:t>
            </a:r>
            <a:r>
              <a:rPr kumimoji="0" lang="ru-RU" sz="32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a:t>
            </a:r>
            <a:r>
              <a:rPr kumimoji="0" lang="kk-KZ" sz="32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кіріспе</a:t>
            </a:r>
            <a:endParaRPr kumimoji="0" lang="ru-RU" sz="32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32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Ә</a:t>
            </a:r>
            <a:r>
              <a:rPr kumimoji="0" lang="ru-RU" sz="32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a:t>
            </a:r>
            <a:r>
              <a:rPr kumimoji="0" lang="kk-KZ" sz="32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сабақ  жоспарымен таныстыру</a:t>
            </a:r>
            <a:endParaRPr kumimoji="0" lang="ru-RU" sz="32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32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 Қорытынды</a:t>
            </a:r>
            <a:endParaRPr kumimoji="0" lang="ru-RU" sz="32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32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Үйге  тапсырма</a:t>
            </a:r>
            <a:endParaRPr kumimoji="0" lang="ru-RU" sz="3200" b="0" i="0" u="none" strike="noStrike" cap="none" normalizeH="0" baseline="0" dirty="0" smtClean="0">
              <a:ln>
                <a:noFill/>
              </a:ln>
              <a:solidFill>
                <a:srgbClr val="FFFF00"/>
              </a:solidFill>
              <a:effectLst/>
              <a:latin typeface="Arial" pitchFamily="34" charset="0"/>
            </a:endParaRPr>
          </a:p>
        </p:txBody>
      </p:sp>
    </p:spTree>
  </p:cSld>
  <p:clrMapOvr>
    <a:masterClrMapping/>
  </p:clrMapOvr>
  <p:transition>
    <p:cover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4282" y="285728"/>
            <a:ext cx="6929486" cy="5262979"/>
          </a:xfrm>
          <a:prstGeom prst="rect">
            <a:avLst/>
          </a:prstGeom>
        </p:spPr>
        <p:txBody>
          <a:bodyPr wrap="square">
            <a:spAutoFit/>
          </a:bodyPr>
          <a:lstStyle/>
          <a:p>
            <a:pPr lvl="0" eaLnBrk="0" fontAlgn="base" hangingPunct="0">
              <a:spcBef>
                <a:spcPct val="0"/>
              </a:spcBef>
              <a:spcAft>
                <a:spcPct val="0"/>
              </a:spcAf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Сабақ  жоспары:</a:t>
            </a:r>
            <a:endParaRPr kumimoji="0" lang="ru-RU" sz="2800" b="0" i="0" u="none" strike="noStrike" cap="none" normalizeH="0" baseline="0" dirty="0" smtClean="0">
              <a:ln>
                <a:noFill/>
              </a:ln>
              <a:solidFill>
                <a:srgbClr val="FFFF00"/>
              </a:solidFill>
              <a:effectLst/>
              <a:latin typeface="Arial" pitchFamily="34" charset="0"/>
            </a:endParaRPr>
          </a:p>
          <a:p>
            <a:pPr lvl="0" eaLnBrk="0" fontAlgn="base" hangingPunct="0">
              <a:spcBef>
                <a:spcPct val="0"/>
              </a:spcBef>
              <a:spcAft>
                <a:spcPct val="0"/>
              </a:spcAf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1.  / Мұқағалидай  ақыны  болған  халық – бақытты /  тест</a:t>
            </a:r>
            <a:endParaRPr kumimoji="0" lang="ru-RU" sz="2800" b="0" i="0" u="none" strike="noStrike" cap="none" normalizeH="0" baseline="0" dirty="0" smtClean="0">
              <a:ln>
                <a:noFill/>
              </a:ln>
              <a:solidFill>
                <a:srgbClr val="FFFF00"/>
              </a:solidFill>
              <a:effectLst/>
              <a:latin typeface="Arial" pitchFamily="34" charset="0"/>
            </a:endParaRPr>
          </a:p>
          <a:p>
            <a:pPr lvl="0" eaLnBrk="0" fontAlgn="base" hangingPunct="0">
              <a:spcBef>
                <a:spcPct val="0"/>
              </a:spcBef>
              <a:spcAft>
                <a:spcPct val="0"/>
              </a:spcAf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2.  Мұқағали  өлеңдерінен  үзінді  оқу. </a:t>
            </a:r>
            <a:endParaRPr kumimoji="0" lang="ru-RU" sz="2800" b="0" i="0" u="none" strike="noStrike" cap="none" normalizeH="0" baseline="0" dirty="0" smtClean="0">
              <a:ln>
                <a:noFill/>
              </a:ln>
              <a:solidFill>
                <a:srgbClr val="FFFF00"/>
              </a:solidFill>
              <a:effectLst/>
              <a:latin typeface="Arial" pitchFamily="34" charset="0"/>
            </a:endParaRPr>
          </a:p>
          <a:p>
            <a:pPr lvl="0" eaLnBrk="0" fontAlgn="base" hangingPunct="0">
              <a:spcBef>
                <a:spcPct val="0"/>
              </a:spcBef>
              <a:spcAft>
                <a:spcPct val="0"/>
              </a:spcAf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 Қазақ  поэзиясының күн –шуақты  асқар  биігі/   айтыс</a:t>
            </a:r>
            <a:endParaRPr kumimoji="0" lang="ru-RU" sz="2800" b="0" i="0" u="none" strike="noStrike" cap="none" normalizeH="0" baseline="0" dirty="0" smtClean="0">
              <a:ln>
                <a:noFill/>
              </a:ln>
              <a:solidFill>
                <a:srgbClr val="FFFF00"/>
              </a:solidFill>
              <a:effectLst/>
              <a:latin typeface="Arial" pitchFamily="34" charset="0"/>
            </a:endParaRPr>
          </a:p>
          <a:p>
            <a:pPr lvl="0" eaLnBrk="0" fontAlgn="base" hangingPunct="0">
              <a:spcBef>
                <a:spcPct val="0"/>
              </a:spcBef>
              <a:spcAft>
                <a:spcPct val="0"/>
              </a:spcAf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3.  / Шеңбер/  ойыны  бойынша  поэманы  әңгімелеу .</a:t>
            </a:r>
            <a:endParaRPr kumimoji="0" lang="ru-RU" sz="2800" b="0" i="0" u="none" strike="noStrike" cap="none" normalizeH="0" baseline="0" dirty="0" smtClean="0">
              <a:ln>
                <a:noFill/>
              </a:ln>
              <a:solidFill>
                <a:srgbClr val="FFFF00"/>
              </a:solidFill>
              <a:effectLst/>
              <a:latin typeface="Arial" pitchFamily="34" charset="0"/>
            </a:endParaRPr>
          </a:p>
          <a:p>
            <a:pPr lvl="0" eaLnBrk="0" fontAlgn="base" hangingPunct="0">
              <a:spcBef>
                <a:spcPct val="0"/>
              </a:spcBef>
              <a:spcAft>
                <a:spcPct val="0"/>
              </a:spcAf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4.   /Бәйге/  - сұрақ- жауап</a:t>
            </a:r>
            <a:endParaRPr kumimoji="0" lang="ru-RU" sz="2800" b="0" i="0" u="none" strike="noStrike" cap="none" normalizeH="0" baseline="0" dirty="0" smtClean="0">
              <a:ln>
                <a:noFill/>
              </a:ln>
              <a:solidFill>
                <a:srgbClr val="FFFF00"/>
              </a:solidFill>
              <a:effectLst/>
              <a:latin typeface="Arial" pitchFamily="34" charset="0"/>
            </a:endParaRPr>
          </a:p>
          <a:p>
            <a:pPr lvl="0" eaLnBrk="0" fontAlgn="base" hangingPunct="0">
              <a:spcBef>
                <a:spcPct val="0"/>
              </a:spcBef>
              <a:spcAft>
                <a:spcPct val="0"/>
              </a:spcAf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5.   Топ  бойынша   проект.</a:t>
            </a:r>
            <a:endParaRPr kumimoji="0" lang="ru-RU" sz="2800" b="0" i="0" u="none" strike="noStrike" cap="none" normalizeH="0" baseline="0" dirty="0" smtClean="0">
              <a:ln>
                <a:noFill/>
              </a:ln>
              <a:solidFill>
                <a:srgbClr val="FFFF00"/>
              </a:solidFill>
              <a:effectLst/>
              <a:latin typeface="Arial" pitchFamily="34" charset="0"/>
            </a:endParaRPr>
          </a:p>
          <a:p>
            <a:pPr lvl="0" eaLnBrk="0" fontAlgn="base" hangingPunct="0">
              <a:spcBef>
                <a:spcPct val="0"/>
              </a:spcBef>
              <a:spcAft>
                <a:spcPct val="0"/>
              </a:spcAf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6.    Қорытынды. Бағалау.  Үйге  тапсырма</a:t>
            </a:r>
            <a:r>
              <a:rPr kumimoji="0" lang="en-US"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endParaRPr kumimoji="0" lang="kk-KZ" sz="2800" b="0" i="0" u="none" strike="noStrike" cap="none" normalizeH="0" baseline="0" dirty="0" smtClean="0">
              <a:ln>
                <a:noFill/>
              </a:ln>
              <a:solidFill>
                <a:srgbClr val="FFFF00"/>
              </a:solidFill>
              <a:effectLst/>
              <a:latin typeface="Arial" pitchFamily="34" charset="0"/>
            </a:endParaRPr>
          </a:p>
        </p:txBody>
      </p:sp>
    </p:spTree>
  </p:cSld>
  <p:clrMapOvr>
    <a:masterClrMapping/>
  </p:clrMapOvr>
  <p:transition>
    <p:cover dir="l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0"/>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Құрметті  өлең  сүйер , өнер  сүйер  қауім.  Бүгінгі  сабақтың  тамаша  ақыны  М. Мақатаевтың  / Аққулар  ұйықтағанда/ -  атты   поэмасы  сабағымызды  ашық   деп жариялаймын. </a:t>
            </a:r>
            <a:endParaRPr kumimoji="0" lang="ru-RU" sz="24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Ақынмын  деп мен  қалай  айта  аламын,</a:t>
            </a:r>
            <a:endParaRPr kumimoji="0" lang="ru-RU" sz="24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Халқымның  өзі айтқанын  қайталадым.</a:t>
            </a:r>
            <a:endParaRPr kumimoji="0" lang="ru-RU" sz="24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Күпі  киген  қазақтың  қара  өлеңін,</a:t>
            </a:r>
            <a:endParaRPr kumimoji="0" lang="ru-RU" sz="24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Шекпен  жауып  өзіне  қайтарамын.-  деп  ақынның  өзі  айтқандай,Мұқағали  мен  халықтың  арасында  рухани- табиғи  байланыс  мықты.  Атырауға  барсаң да ,  Арқа  мен  Алтайға  барсаң  да  алдыңнан  Мұқағали  шығады. Біресе сәбише шаттанып, біресе қайғысын қара жер де ауырсынғандай кейіпте, енді бірде ақылы мен сезімін көзінен  ғана ұқтырған сәл мұңдылау түрінде қарсы алдыңда батыр тұлғасымен қасқая қарап тұрғандай. Мұнайшы да  Мұқағали әнін салады, балықшы да, малшы да Мұқағали жырымен айта алмай жүрген ойларын жұртқа естіртеді.</a:t>
            </a:r>
            <a:endParaRPr kumimoji="0" lang="kk-KZ" sz="2400" b="0" i="0" u="none" strike="noStrike" cap="none" normalizeH="0" baseline="0" dirty="0" smtClean="0">
              <a:ln>
                <a:noFill/>
              </a:ln>
              <a:solidFill>
                <a:srgbClr val="FFFF00"/>
              </a:solidFill>
              <a:effectLst/>
              <a:latin typeface="Arial" pitchFamily="34" charset="0"/>
            </a:endParaRPr>
          </a:p>
        </p:txBody>
      </p:sp>
    </p:spTree>
  </p:cSld>
  <p:clrMapOvr>
    <a:masterClrMapping/>
  </p:clrMapOvr>
  <p:transition>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0"/>
            <a:ext cx="91440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Енді сабағымыздың  I  бөліміне кіріселік.</a:t>
            </a:r>
            <a:endParaRPr kumimoji="0" lang="ru-RU" sz="24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«Мұқағалидай ақыны болған халық бақытты халық» Тест.</a:t>
            </a:r>
            <a:endParaRPr kumimoji="0" lang="ru-RU" sz="24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Өлең сөздің патшасы, сөз сарасы</a:t>
            </a:r>
            <a:endParaRPr kumimoji="0" lang="ru-RU" sz="24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Қиынынан қиыстырар ер данасы</a:t>
            </a:r>
            <a:endParaRPr kumimoji="0" lang="ru-RU" sz="24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Тілге жеңіл,жүрекке жылы тиіп,</a:t>
            </a:r>
            <a:endParaRPr kumimoji="0" lang="ru-RU" sz="24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Теп-тегіс жұмыр келген айналасы</a:t>
            </a:r>
            <a:endParaRPr kumimoji="0" lang="ru-RU" sz="24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Бөтен сөзбен былғанса, сөз арнасы</a:t>
            </a:r>
            <a:endParaRPr kumimoji="0" lang="ru-RU" sz="24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Ол – ақынның білімсіз бишарасы</a:t>
            </a:r>
            <a:endParaRPr kumimoji="0" lang="ru-RU" sz="24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Айтушы мен тыңдаушы көбі-надан,</a:t>
            </a:r>
            <a:endParaRPr kumimoji="0" lang="ru-RU" sz="24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Бұл жұрттың сөз танымас бір парасы... – деп Абай атамыз айтқандай</a:t>
            </a:r>
            <a:endParaRPr kumimoji="0" lang="ru-RU" sz="24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«Қазақ  поэзиясының  күн-шуақты  асқар  биігі» - деп аталатын бөліміне  кезек  берейік.</a:t>
            </a:r>
            <a:endParaRPr kumimoji="0" lang="ru-RU" sz="24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Мұқағали  шығармаларынан  2 топ  үзінді  оқиды және сол</a:t>
            </a:r>
            <a:r>
              <a:rPr kumimoji="0" lang="kk-KZ" sz="2400" b="0" i="0" u="none" strike="noStrike" cap="none" normalizeH="0" dirty="0" smtClean="0">
                <a:ln>
                  <a:noFill/>
                </a:ln>
                <a:solidFill>
                  <a:srgbClr val="FFFF00"/>
                </a:solidFill>
                <a:effectLst/>
                <a:latin typeface="Arial" pitchFamily="34" charset="0"/>
                <a:ea typeface="Times New Roman" pitchFamily="18" charset="0"/>
                <a:cs typeface="Arial" pitchFamily="34" charset="0"/>
              </a:rPr>
              <a:t> үзінді </a:t>
            </a:r>
            <a:r>
              <a:rPr kumimoji="0" lang="kk-KZ"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Мұқағалидың қандай өлең жолдарынан</a:t>
            </a:r>
            <a:r>
              <a:rPr kumimoji="0" lang="kk-KZ" sz="2400" b="0" i="0" u="none" strike="noStrike" cap="none" normalizeH="0" dirty="0" smtClean="0">
                <a:ln>
                  <a:noFill/>
                </a:ln>
                <a:solidFill>
                  <a:srgbClr val="FFFF00"/>
                </a:solidFill>
                <a:effectLst/>
                <a:latin typeface="Arial" pitchFamily="34" charset="0"/>
                <a:ea typeface="Times New Roman" pitchFamily="18" charset="0"/>
                <a:cs typeface="Arial" pitchFamily="34" charset="0"/>
              </a:rPr>
              <a:t> екенін келесі топ атап өту</a:t>
            </a:r>
            <a:r>
              <a:rPr kumimoji="0" lang="kk-KZ"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   Айтыс.  10  ұпай</a:t>
            </a:r>
            <a:endParaRPr kumimoji="0" lang="kk-KZ" sz="2400" b="0" i="0" u="none" strike="noStrike" cap="none" normalizeH="0" baseline="0" dirty="0" smtClean="0">
              <a:ln>
                <a:noFill/>
              </a:ln>
              <a:solidFill>
                <a:srgbClr val="FFFF00"/>
              </a:solidFill>
              <a:effectLst/>
              <a:latin typeface="Arial" pitchFamily="34" charset="0"/>
            </a:endParaRPr>
          </a:p>
        </p:txBody>
      </p:sp>
    </p:spTree>
  </p:cSld>
  <p:clrMapOvr>
    <a:masterClrMapping/>
  </p:clrMapOvr>
  <p:transition>
    <p:strip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 y="714356"/>
            <a:ext cx="8001024"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3. /Шеңбер/  ойыны  бойынша  поэманы  әңгімелеу.</a:t>
            </a:r>
            <a:endParaRPr kumimoji="0" lang="ru-RU" sz="28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Н.Тілендиев  /Аққу/ күйін тыңдай  отырып ,/  Оятып, дүниені  дел-сал қылып/  деп  басталатын  шумақтан  /Аққулар  ақ  айдынды  қалдырды  да,  тартты  кеп  ана  отырған  жағалауға/  деген  тұсқа  дейін  2</a:t>
            </a:r>
            <a:r>
              <a:rPr kumimoji="0" lang="en-US"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топ  мәнерлеп  оқиды. </a:t>
            </a:r>
            <a:endParaRPr kumimoji="0" lang="kk-KZ" sz="2800" b="0" i="0" u="none" strike="noStrike" cap="none" normalizeH="0" baseline="0" dirty="0" smtClean="0">
              <a:ln>
                <a:noFill/>
              </a:ln>
              <a:solidFill>
                <a:srgbClr val="FFFF00"/>
              </a:solidFill>
              <a:effectLst/>
              <a:latin typeface="Arial" pitchFamily="34" charset="0"/>
            </a:endParaRPr>
          </a:p>
        </p:txBody>
      </p:sp>
    </p:spTree>
  </p:cSld>
  <p:clrMapOvr>
    <a:masterClrMapping/>
  </p:clrMapOvr>
  <p:transition>
    <p:cover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ChangeArrowheads="1"/>
          </p:cNvSpPr>
          <p:nvPr/>
        </p:nvSpPr>
        <p:spPr bwMode="auto">
          <a:xfrm>
            <a:off x="0" y="357166"/>
            <a:ext cx="9144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4. /Дананың сөзі – ақылдың көзі / сұрақ- жауап</a:t>
            </a:r>
            <a:endParaRPr kumimoji="0" lang="ru-RU" sz="28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Сұрақтары:</a:t>
            </a:r>
            <a:endParaRPr kumimoji="0" lang="ru-RU" sz="28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1. Поэманың  !  бөлімінен  қандай  әсер  алдыңдар?</a:t>
            </a:r>
            <a:endParaRPr kumimoji="0" lang="ru-RU" sz="28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2. Ананың  психологиялық  жай-күйін  ақын  қалай  берген?</a:t>
            </a:r>
            <a:endParaRPr kumimoji="0" lang="ru-RU" sz="28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3. Ананы  қасиетті  аққуға  оқ  атуға  итермелеген  не ? </a:t>
            </a:r>
            <a:endParaRPr kumimoji="0" lang="ru-RU" sz="28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4.Поэмада  туған  жер, Жетім  көлдің  сұлулығы,  аққудың  үні,  қасиеті,  ақынның  сезімі  өлеңде  қалай  берілген?</a:t>
            </a:r>
            <a:endParaRPr kumimoji="0" lang="ru-RU" sz="2800" b="0" i="0" u="none" strike="noStrike" cap="none" normalizeH="0" baseline="0" dirty="0" smtClean="0">
              <a:ln>
                <a:noFill/>
              </a:ln>
              <a:solidFill>
                <a:srgbClr val="FFFF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5.Поэманың  ‼  бөлімінде  оқиға  қалай  өзгерді?</a:t>
            </a:r>
            <a:endParaRPr kumimoji="0" lang="kk-KZ" sz="2800" b="0" i="0" u="none" strike="noStrike" cap="none" normalizeH="0" baseline="0" dirty="0" smtClean="0">
              <a:ln>
                <a:noFill/>
              </a:ln>
              <a:solidFill>
                <a:srgbClr val="FFFF00"/>
              </a:solidFill>
              <a:effectLst/>
              <a:latin typeface="Arial" pitchFamily="34" charset="0"/>
            </a:endParaRPr>
          </a:p>
        </p:txBody>
      </p:sp>
    </p:spTree>
  </p:cSld>
  <p:clrMapOvr>
    <a:masterClrMapping/>
  </p:clrMapOvr>
  <p:transition>
    <p:split orient="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56</TotalTime>
  <Words>612</Words>
  <Application>Microsoft Office PowerPoint</Application>
  <PresentationFormat>Экран (4:3)</PresentationFormat>
  <Paragraphs>61</Paragraphs>
  <Slides>11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Яркая</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XTreme</dc:creator>
  <cp:lastModifiedBy>206</cp:lastModifiedBy>
  <cp:revision>7</cp:revision>
  <dcterms:created xsi:type="dcterms:W3CDTF">2010-03-12T15:01:44Z</dcterms:created>
  <dcterms:modified xsi:type="dcterms:W3CDTF">2012-04-25T02:45:14Z</dcterms:modified>
</cp:coreProperties>
</file>