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C2C2C"/>
    <a:srgbClr val="659A2A"/>
    <a:srgbClr val="003200"/>
    <a:srgbClr val="B0DD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7829" autoAdjust="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0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5A7B1-53CC-4A22-8DC5-1DEB9C1ABF79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079A8-4800-4980-9DB3-FB19774458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6AD66-ABB6-4918-B19A-D2A2F37A8939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DDB70-D03B-4928-B579-1AB5E4C80D8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31D4B-A844-40AC-91DB-2CBF4AB4BDFA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9F67F-2E0C-4E39-A592-62378D40D0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729B5-3B6D-48A7-85F6-DB867E61D63D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10003-A11A-4C15-8420-D49D42F1DA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51430-491A-4729-A5DA-E7886FC14AF7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6B3D0-75A1-453D-B6AE-A0F9A771B3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A0E6-4943-4F67-A043-92F38EC204AD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A2195-C288-4BAE-AFC4-9FABA2124DD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83B7-43D5-4BF6-997E-A04DC4149AA6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4DED-DD00-44AC-8B54-6AA7404F90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8F565-9B29-4622-8BC8-27653348DA54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96E-E9EA-46E9-BE79-635BE558A6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9FF4-EB72-41F1-A8E9-A9D6C636E19B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E9642-2C0F-4331-A3AB-6CE5C4CA02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BD0BF-A576-44A0-9AE6-BA47B64ED96F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5540-DAEA-4044-888A-D2B49E8460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08572-38CC-47DA-8BD4-6AA9A08B700C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5751D-66D3-4172-9153-E38F2FCFA7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07934B-456E-4492-870E-5F6AC20F49C2}" type="datetimeFigureOut">
              <a:rPr lang="ru-RU"/>
              <a:pPr>
                <a:defRPr/>
              </a:pPr>
              <a:t>12.05.2011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615D93-7ADD-4CA8-846D-58F54C98F7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 архитектурно-художественная академия </a:t>
            </a:r>
            <a:br>
              <a:rPr lang="ru-RU" b="1" dirty="0" smtClean="0"/>
            </a:br>
            <a:r>
              <a:rPr lang="en-US" b="1" dirty="0" smtClean="0"/>
              <a:t>YPAS</a:t>
            </a: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91440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Yekaterina Patsyura</a:t>
            </a:r>
            <a:endParaRPr lang="ru-R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246366"/>
              </p:ext>
            </p:extLst>
          </p:nvPr>
        </p:nvGraphicFramePr>
        <p:xfrm>
          <a:off x="1181838" y="1556792"/>
          <a:ext cx="6780323" cy="3312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76313"/>
                <a:gridCol w="2604010"/>
              </a:tblGrid>
              <a:tr h="3312368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Акционерное общество (ТОО, ТДО, ИП) _________________,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именуемое в дальнейшем «Работодатель», в лице ________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___________________________________________________,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(должность, Ф.,И.,О. лица, уполномоченного  подписывать договор)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действующего на основании 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				(наименование, номер,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дата документа, определяющего полномочия должностного лица)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 гражданин _______________________________________,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	            (наименование страны гражданства и Ф.,И.,О.)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именуемый в дальнейшем «Работник», действующие на основании Трудового кодекса РК от 15.05.2007 г. № 251-III.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4726" marR="212190" marT="59959" marB="59959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(юридический адрес, номер, дата,  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кем выдано свидетельство 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 регистрации ЮЛ)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БИН 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(наименование документа, 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удостоверяющего личность, </a:t>
                      </a:r>
                      <a:endParaRPr lang="ru-RU" sz="14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________________________________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номер, дата, кем выдан)</a:t>
                      </a:r>
                      <a:endParaRPr lang="ru-RU" sz="14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ИИН________________________________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4726" marR="84726" marT="59959" marB="59959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508918"/>
          </a:xfrm>
        </p:spPr>
        <p:txBody>
          <a:bodyPr/>
          <a:lstStyle/>
          <a:p>
            <a:r>
              <a:rPr lang="ru-RU" sz="2000" dirty="0" smtClean="0"/>
              <a:t>Трудовой договор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3968" y="4365104"/>
            <a:ext cx="34918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100" dirty="0"/>
              <a:t>заключили настоящий договор о </a:t>
            </a:r>
            <a:r>
              <a:rPr lang="ru-RU" sz="1100" dirty="0" smtClean="0"/>
              <a:t>нижеследующем: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86916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>
              <a:defRPr/>
            </a:pPr>
            <a:r>
              <a:rPr lang="ru-RU" sz="1200" b="1" dirty="0"/>
              <a:t>Статья 1. </a:t>
            </a:r>
            <a:r>
              <a:rPr lang="ru-RU" sz="1200" b="1" cap="all" dirty="0"/>
              <a:t>Предмет договора</a:t>
            </a:r>
          </a:p>
          <a:p>
            <a:pPr algn="ctr" fontAlgn="ctr">
              <a:defRPr/>
            </a:pPr>
            <a:endParaRPr lang="ru-RU" sz="1200" dirty="0"/>
          </a:p>
          <a:p>
            <a:pPr fontAlgn="ctr">
              <a:defRPr/>
            </a:pPr>
            <a:r>
              <a:rPr lang="ru-RU" sz="1200" dirty="0"/>
              <a:t>1.1. Работодатель предоставляет, а Работник соглашается выполнять работу в должности___________________________________, согласно штатному расписанию и на условиях, определенных настоящим договором.</a:t>
            </a:r>
          </a:p>
          <a:p>
            <a:pPr fontAlgn="ctr">
              <a:defRPr/>
            </a:pPr>
            <a:r>
              <a:rPr lang="ru-RU" sz="1200" dirty="0"/>
              <a:t>1.2. Работа по данному договору является основным местом трудовой деятельности Работника и выполняется в головном офисе (филиале и т.п.).</a:t>
            </a:r>
          </a:p>
          <a:p>
            <a:pPr fontAlgn="ctr">
              <a:defRPr/>
            </a:pPr>
            <a:r>
              <a:rPr lang="ru-RU" sz="1200" dirty="0"/>
              <a:t>1.3. Работник имеет право на совмещение должностей и осуществление трудовой деятельности по совместительству без освобождения от своей основной работы.</a:t>
            </a:r>
          </a:p>
          <a:p>
            <a:pPr fontAlgn="ctr">
              <a:defRPr/>
            </a:pPr>
            <a:r>
              <a:rPr lang="ru-RU" sz="12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864096"/>
          </a:xfrm>
        </p:spPr>
        <p:txBody>
          <a:bodyPr/>
          <a:lstStyle/>
          <a:p>
            <a:r>
              <a:rPr lang="ru-RU" sz="1400" b="1" dirty="0"/>
              <a:t>Статья 3. </a:t>
            </a:r>
            <a:r>
              <a:rPr lang="ru-RU" sz="1400" b="1" cap="all" dirty="0"/>
              <a:t>Права и обязанности Работника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400" dirty="0"/>
              <a:t>3.1. Работник имеет права и обязанности в объеме, установленном ст. 22 ТК РК  по занимаемой должности согласно положениям «Должностной инструкции» ________________________________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                                                                                                     (наименование должности, на которую принят работник)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№____, от «___»_____200__ г. и положению «О персонале» № ____ от «___»_______200__г.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3.2. Работник обязан подписать договор о полной материальной ответственности за необеспечение сохранности имущества, переданного ему Работодателем в связи с исполнением обязанностей по настоящему договору (приложение №1).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3.3. Работник дает письменное обязательство о неразглашении сведений, относящихся к коммерческой тайне Работодателя, к которым он будет иметь доступ по должности (приложение № 2).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3.4.Работник подчиняется непосредственно ________________________________________ 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                                                                                                  (должность руководителя по штатному расписанию)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3.5. Работник имеет право один раз в год на повышение своей квалификации за счет Работодателя с отрывом от выполнения своих трудовых обязанностей по должности при условиях, определенных гл. 11 ТК РК от 15.05.2007 г. № 251-III.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3.6. Работник несет материальную ответственность в полном размере вреда, причиненного Работодателю в случаях, определенных гл. 14 ТК РК от 15.05.2007 г. № 251-III.</a:t>
            </a:r>
          </a:p>
          <a:p>
            <a:pPr marL="0" indent="0">
              <a:buFontTx/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774700"/>
          </a:xfrm>
        </p:spPr>
        <p:txBody>
          <a:bodyPr/>
          <a:lstStyle/>
          <a:p>
            <a:r>
              <a:rPr lang="ru-RU" sz="1200" b="1" dirty="0"/>
              <a:t>Статья 4.</a:t>
            </a:r>
            <a:r>
              <a:rPr lang="ru-RU" sz="1200" b="1" cap="all" dirty="0"/>
              <a:t> Права и обязанности Работодателя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/>
              <a:t>4.1. Работодатель имеет права и несет обязанности в объеме требований ст. 23 ТК РК от 15.05.2007 г. № 251-III, устава и актов, издаваемых для внутреннего пользования.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4.2. Работодатель обязан ознакомить Работника под его роспись со всеми документами, имеющими отношение к настоящему договору, в том числе: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положением «О персонале»;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должностной инструкцией;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приказами о приеме, переводе, увольнении, наказании, поощрении, командировке и т.п.;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перечнем сведений, относящихся к коммерческой тайне.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4.3. Работодатель обязан обеспечить оформление и сохранность всех документов, подтверждающих трудовую деятельность, оплату труда, гарантии, компенсации и т.п., необходимых ему для продолжения трудовой деятельности после окончания или расторжения контракта, а также для постановки на учет в службы занятости населения Республики Казахстан.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4.4. Работодатель обязан выдать Работнику в течение пяти дней по его заявлению следующие документы: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трудовую книжку или заменяющий ее документ;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выписки из приказов (о приеме, переводе, увольнении, поощрении, наказании и т.п.);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справку об оплате труда, времени работы, должности и т.д.;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рекомендательное письмо.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4.5. Работодатель имеет право в течение действия настоящего договора проводить аттестацию Работника с целью перевода его на вышестоящую (нижестоящую) должность, при наличии положения «Об аттестации» и постоянно действующей тарифно-квалификационной комиссии (ТКК).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При положительном результате аттестации настоящий договор перезаключается, при отрицательном продолжает действовать без изменений.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4.6. Работодатель несет ответственность за вред, причиненный работнику, согласно нормам гл. 14 ТК РК от 15.05.2007 г. № 251-III.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76064"/>
          </a:xfrm>
        </p:spPr>
        <p:txBody>
          <a:bodyPr/>
          <a:lstStyle/>
          <a:p>
            <a:r>
              <a:rPr lang="ru-RU" sz="1400" b="1" dirty="0"/>
              <a:t>Статья 5. </a:t>
            </a:r>
            <a:r>
              <a:rPr lang="ru-RU" sz="1400" b="1" cap="all" dirty="0"/>
              <a:t>Условия труда Работника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b="1" dirty="0"/>
              <a:t>5.1. Рабочее время и отдых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/>
              <a:t>а) Работнику устанавливаются: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пятидневная рабочая неделя с двумя выходными днями – суббота и воскресенье;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восьмичасовой рабочий день – с «_____» часов до «_____» часов;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один час (астрономический) на отдых и прием пищи – с «____» часов до «____» часов;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б) допускаются сверхурочные работы в пределах, установленных ст. 88-90 ТК РК от 15.05.2007 г. № 251-III;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в) перевод на другую работу, изменение условий труда допускается производить при соблюдении условий, определенных ст. ст. 40-48 ТК РК от 15.05.2007 г. № 251-III;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г) Работник может быть привлечен на работу в ночное время, выходные и праздничные дни при соблюдении условий, определенных ст. ст. 87, 96-99 ТК РК от 15.05.2007 г. № 251-III;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д) Работник может быть командирован как в пределах Республики Казахстан, так и за границу для выполнения служебных заданий, связанных с обязанностями по должности;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е) Работнику предоставляется оплачиваемый трудовой отпуск продолжительностью 30 календарных дней с сохранением должности и средней заработной платы. Право на отпуск возникает в любое время по соглашению сторон. Отпуск может быть прерван по соглашению сторон;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ж) за выполнение особо важных заданий Работнику предоставляется: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дополнительный отпуск сроком на ____________ дней;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материальная помощь на лечение в размере _______________ тенге;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з) при наличии уважительных причин Работнику может быть предоставлен отпуск без сохранения заработной платы общей сложностью за год не более ____________ дней;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и) перенос трудового отпуска не допускается более чем на _____________ года с обязательным оформлением приказом;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к) процедура и порядок оформления отпусков, не определенных в настоящем договоре, регламентируются главой 8 ТК РК от 15.05.2007 г. № 251-III и положением «О персонале» №____от «_____»_____________200__ г.</a:t>
            </a:r>
          </a:p>
          <a:p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8878"/>
          </a:xfrm>
        </p:spPr>
        <p:txBody>
          <a:bodyPr/>
          <a:lstStyle/>
          <a:p>
            <a:r>
              <a:rPr lang="ru-RU" sz="1400" b="1" dirty="0"/>
              <a:t>Статья 5. </a:t>
            </a:r>
            <a:r>
              <a:rPr lang="ru-RU" sz="1400" b="1" cap="all" dirty="0"/>
              <a:t>Условия труда Работника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b="1" dirty="0"/>
              <a:t>5.2. Оплата труда и вознаграждения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400" dirty="0"/>
              <a:t>а) Работнику выплачивается должностной оклад в размере, согласно положению «Об оплате труда» № ____ от «____»_____________200__ г. Оклад ежемесячно индексируется с применением дисконтирования, основанного на применении коэффициента инфляции, ставки вознаграждений, рефинансирования и др.;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б) Работнику устанавливается ежемесячная персональная надбавка в размере _________ тенге по истечении одного года с даты подписания настоящего договора при условии добросовестного исполнения своих обязанностей, т.е. при отсутствии наказаний, оформленных приказом;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в) сверхурочные работы по п. 5.1 «б»-«г» настоящего договора оплачиваются Работнику по условиям ст. 127-129 ТК РК от 15.05.2007 г. № 251-III;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г) оплата времени простоя по вине Работодателя и за совмещение производится согласно положению «Об оплате труда» №______________ «____»___________200__г., согласно ст. 131, 133 ТК РК от 15.05.2007 г. № 251-III;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д) если заработная плата или иные причитающиеся Работнику выплаты задержаны относительно установленных Работодателем сроков, то последний обязан уплатить пеню, рассчитанную по ставке рефинансирования </a:t>
            </a:r>
            <a:r>
              <a:rPr lang="ru-RU" sz="1400" dirty="0" err="1"/>
              <a:t>Нацбанка</a:t>
            </a:r>
            <a:r>
              <a:rPr lang="ru-RU" sz="1400" dirty="0"/>
              <a:t> РК от суммы долга, за каждый день просрочки. Срок начисления начинается со следующего дня после установленного срока выплаты и заканчивается днем фактического погашения долга;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е) при расторжении договора по любым причинам или его окончании выплата всех сумм, причитающихся Работнику, производится не позднее трех рабочих дней после прекращения.</a:t>
            </a:r>
          </a:p>
          <a:p>
            <a:pPr marL="0" indent="0">
              <a:buFontTx/>
              <a:buNone/>
            </a:pPr>
            <a:endParaRPr lang="ru-RU" sz="1400" dirty="0"/>
          </a:p>
          <a:p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292894"/>
          </a:xfrm>
        </p:spPr>
        <p:txBody>
          <a:bodyPr/>
          <a:lstStyle/>
          <a:p>
            <a:r>
              <a:rPr lang="ru-RU" sz="1400" b="1" dirty="0"/>
              <a:t>Статья 6. </a:t>
            </a:r>
            <a:r>
              <a:rPr lang="ru-RU" sz="1400" b="1" cap="all" dirty="0"/>
              <a:t>Гарантии и компенсации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400" dirty="0"/>
              <a:t>6.1. На время выполнения государственных или общественных обязанностей за Работником сохраняется должность без оплаты.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6.2. На время прохождения Работником обязательных медицинских осмотров или других обязательных комиссий за ним сохраняются среднемесячная зарплата и место работы.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6.3. Работнику выплачивается компенсация за неиспользованный трудовой отпуск в размере ______________за один год.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6.4. Гарантии и компенсации, связанные со служебными командировками, устанавливаются и выплачиваются согласно действующему законодательству РК. Компенсация расходов Работника на командировки сверх норм, установленных Правительством РК, осуществляется за счет Работодателя при наличии подтверждающих документов.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6.5. Работник обеспечивается всеми видами социальных пособий, установленных законодательством РК.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6.6. В случае гибели или утраты трудоспособности в связи с выполнением функциональных обязанностей, а также в других случаях, урегулированных Правительством РК, его семье или Работнику выплачивается пособие (компенсация) в размере ______________ должностных окладов, наряду с другими выплатами, предусмотренными законодательством РК.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6.7. Ответственность Работодателя за вред, причиненный жизни и здоровью Работника при исполнении им трудовых обязанностей, подлежит страхованию.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400" dirty="0" smtClean="0"/>
              <a:t>6.8. </a:t>
            </a:r>
            <a:r>
              <a:rPr lang="ru-RU" sz="1400" dirty="0"/>
              <a:t>При расторжении договора по причине: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сокращения штатов или должности Работника;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соглашения сторон;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несоответствия Работника занимаемой должности;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невозможности продолжения Работником исполнения функциональных обязанностей по состоянию здоровья;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выхода на пенсию;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- переезда в другую местность</a:t>
            </a:r>
          </a:p>
          <a:p>
            <a:pPr marL="0" indent="0" fontAlgn="ctr">
              <a:buFontTx/>
              <a:buNone/>
            </a:pPr>
            <a:r>
              <a:rPr lang="ru-RU" sz="1400" dirty="0"/>
              <a:t>Работодатель выплачивает Работнику выходное пособие в размере _______________МЗП.</a:t>
            </a:r>
          </a:p>
          <a:p>
            <a:pPr marL="0" indent="0" fontAlgn="ctr">
              <a:buFontTx/>
              <a:buNone/>
            </a:pPr>
            <a:r>
              <a:rPr lang="ru-RU" sz="1400" dirty="0" smtClean="0"/>
              <a:t>6.9. </a:t>
            </a:r>
            <a:r>
              <a:rPr lang="ru-RU" sz="1400" dirty="0"/>
              <a:t>Работодатель обеспечивает за свой счет Работника спецодеждой, инструментом, транспортом, инвентарем и т.п., необходимым для выполнения должностных обязанностей, а также создает условия охраны труда и техники безопасности в установленном законодательством РК порядке.</a:t>
            </a:r>
          </a:p>
          <a:p>
            <a:pPr marL="0" indent="0" fontAlgn="ctr">
              <a:buFontTx/>
              <a:buNone/>
            </a:pPr>
            <a:r>
              <a:rPr lang="ru-RU" sz="1400" dirty="0" smtClean="0"/>
              <a:t>6.10. </a:t>
            </a:r>
            <a:r>
              <a:rPr lang="ru-RU" sz="1400" dirty="0"/>
              <a:t>Если Работник по согласованию с Работодателем использует свое личное имущество в целях предпринимательской деятельности Работодателя, то последний обязан возместить затраты по договорной цене.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918"/>
            <a:ext cx="8229600" cy="256882"/>
          </a:xfrm>
        </p:spPr>
        <p:txBody>
          <a:bodyPr/>
          <a:lstStyle/>
          <a:p>
            <a:r>
              <a:rPr lang="ru-RU" sz="1400" b="1" dirty="0"/>
              <a:t>Статья 7. </a:t>
            </a:r>
            <a:r>
              <a:rPr lang="ru-RU" sz="1400" b="1" cap="all" dirty="0"/>
              <a:t>Прекращение и расторжение трудового договора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/>
              <a:t>7.1. Настоящий трудовой договор может быть: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а) прекращен согласно ст. 51 ТК РК от 15.05.2007 г. № 251-III, в </a:t>
            </a:r>
            <a:r>
              <a:rPr lang="ru-RU" sz="1200" dirty="0" err="1"/>
              <a:t>т.ч</a:t>
            </a:r>
            <a:r>
              <a:rPr lang="ru-RU" sz="1200" dirty="0"/>
              <a:t>.: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истечении срока;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причинам, не зависящим от воли сторон;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соглашению сторон;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инициативе Работника;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о инициативе Работодателя;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б) расторгнут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соглашению сторон;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инициативе Работодателя;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инициативе Работника;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- по основаниям, предусмотренным законодательством РК и не зависящим от воли сторон.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7.2. Настоящий договор по инициативе Работодателя может быть расторгнут по основаниям, предусмотренным  ст. 51 ТК РК от 15.05.2007 г. № 251-III, причем факт события должен быть оформлен документально в установленном порядке.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7.3. Настоящий договор по инициативе Работника может быть расторгнут по основаниям, предусмотренным ст. 57 ТК РК от 15.05.2007 г. № 251-III.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7.4. Настоящий договор может быть расторгнут по инициативе одной из сторон при наличии письменного уведомления, представленного за один месяц до момента расторжения.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7.5. Настоящий договор может быть расторгнут по соглашению сторон. Условия расторжения оформляются в форме приложения к настоящему договору согласно ст. 52 ТК РК от 15.05.2007 г. № 251-III.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7.6. Если ни одна из сторон не уведомит письменно другую сторону о прекращении договора по причине истечения срока, то договор считается заключенным на неопределенный срок.</a:t>
            </a:r>
          </a:p>
          <a:p>
            <a:pPr marL="0" indent="0" fontAlgn="ctr">
              <a:buFontTx/>
              <a:buNone/>
            </a:pPr>
            <a:r>
              <a:rPr lang="ru-RU" sz="1200" dirty="0"/>
              <a:t>7.7. Смена собственника или реорганизация юридического лица не прекращают действия настоящего договора.</a:t>
            </a:r>
          </a:p>
          <a:p>
            <a:pPr marL="0" indent="0">
              <a:buFontTx/>
              <a:buNone/>
            </a:pPr>
            <a:endParaRPr lang="ru-RU" sz="1200" dirty="0"/>
          </a:p>
          <a:p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</p:spPr>
        <p:txBody>
          <a:bodyPr/>
          <a:lstStyle/>
          <a:p>
            <a:pPr fontAlgn="ctr">
              <a:defRPr/>
            </a:pPr>
            <a:r>
              <a:rPr lang="ru-RU" sz="1400" b="1" dirty="0"/>
              <a:t>Статья 8. </a:t>
            </a:r>
            <a:r>
              <a:rPr lang="ru-RU" sz="1400" b="1" cap="all" dirty="0"/>
              <a:t>Трудовые споры</a:t>
            </a:r>
            <a:endParaRPr lang="ru-RU" sz="1400" dirty="0"/>
          </a:p>
          <a:p>
            <a:pPr fontAlgn="ctr">
              <a:defRPr/>
            </a:pPr>
            <a:r>
              <a:rPr lang="ru-RU" sz="1400" dirty="0"/>
              <a:t>8.1. Трудовые споры могут быть рассмотрены по соглашению сторон в следующих инстанциях:</a:t>
            </a:r>
          </a:p>
          <a:p>
            <a:pPr fontAlgn="ctr">
              <a:defRPr/>
            </a:pPr>
            <a:r>
              <a:rPr lang="ru-RU" sz="1400" dirty="0"/>
              <a:t>а) в согласительной комиссии (при ее наличии у Работодателя);</a:t>
            </a:r>
          </a:p>
          <a:p>
            <a:pPr fontAlgn="ctr">
              <a:defRPr/>
            </a:pPr>
            <a:r>
              <a:rPr lang="ru-RU" sz="1400" dirty="0"/>
              <a:t>б) в третейском суде, состав которого избирается по соглашению сторон;</a:t>
            </a:r>
          </a:p>
          <a:p>
            <a:pPr fontAlgn="ctr">
              <a:defRPr/>
            </a:pPr>
            <a:r>
              <a:rPr lang="ru-RU" sz="1400" dirty="0"/>
              <a:t>в) в государственных судах Республики Казахстан.</a:t>
            </a:r>
          </a:p>
          <a:p>
            <a:pPr fontAlgn="ctr">
              <a:defRPr/>
            </a:pPr>
            <a:r>
              <a:rPr lang="ru-RU" sz="1400" dirty="0"/>
              <a:t> </a:t>
            </a:r>
            <a:r>
              <a:rPr lang="ru-RU" sz="1400" b="1" dirty="0"/>
              <a:t>Статья 9. </a:t>
            </a:r>
            <a:r>
              <a:rPr lang="ru-RU" sz="1400" b="1" cap="all" dirty="0"/>
              <a:t>Прочие условия</a:t>
            </a:r>
            <a:endParaRPr lang="ru-RU" sz="1400" dirty="0"/>
          </a:p>
          <a:p>
            <a:pPr fontAlgn="ctr">
              <a:defRPr/>
            </a:pPr>
            <a:r>
              <a:rPr lang="ru-RU" sz="1400" dirty="0"/>
              <a:t>9.1. Если условия настоящего договора противоречат положениям внутрифирменных актов Работодателя, то большую юридическую силу имеют положения настоящего трудового договора.</a:t>
            </a:r>
          </a:p>
          <a:p>
            <a:pPr fontAlgn="ctr">
              <a:defRPr/>
            </a:pPr>
            <a:r>
              <a:rPr lang="ru-RU" sz="1400" dirty="0"/>
              <a:t>9.2. Если условия договора противоречат законодательным актам о труде Республики Казахстан или международным договорам, ратифицированным Казахстаном, то большую юридическую силу имеют международные договоры, затем законы РК. Недействительность отдельных условий договора не влечет признания недействительным всего договора в целом.</a:t>
            </a:r>
          </a:p>
          <a:p>
            <a:pPr fontAlgn="ctr">
              <a:defRPr/>
            </a:pPr>
            <a:r>
              <a:rPr lang="ru-RU" sz="1400" dirty="0"/>
              <a:t>9.3. В случае изменения законодательства РК о труде в сторону улучшения условий труда Работника относительно условий договора последний подлежит корректировке, а при изменении – в сторону ужесточения – договор действует без изменений.</a:t>
            </a:r>
          </a:p>
          <a:p>
            <a:pPr fontAlgn="ctr">
              <a:defRPr/>
            </a:pPr>
            <a:r>
              <a:rPr lang="ru-RU" sz="1400" dirty="0"/>
              <a:t>9.4. Настоящий договор составлен в двух экземплярах, имеющих одинаковую юридическую силу, по одному для каждой из сторон, которая имеет право изготовить любое количество копий.</a:t>
            </a:r>
          </a:p>
          <a:p>
            <a:pPr fontAlgn="ctr">
              <a:defRPr/>
            </a:pPr>
            <a:r>
              <a:rPr lang="ru-RU" sz="1400" dirty="0"/>
              <a:t>9.5. Настоящий договор вступает в силу с «___»_____________200___ г., действует до истечения срока, указанного в ст. 2, а его сведения составляют коммерческую тайну сторон.</a:t>
            </a:r>
            <a:endParaRPr lang="ru-RU" sz="1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defRPr/>
            </a:pPr>
            <a:r>
              <a:rPr lang="ru-RU" sz="1400" dirty="0"/>
              <a:t> </a:t>
            </a:r>
            <a:r>
              <a:rPr lang="ru-RU" sz="1600" b="1" cap="all" dirty="0"/>
              <a:t>Приложения:</a:t>
            </a:r>
          </a:p>
          <a:p>
            <a:pPr fontAlgn="ctr">
              <a:defRPr/>
            </a:pPr>
            <a:r>
              <a:rPr lang="ru-RU" sz="1400" dirty="0"/>
              <a:t>1. Договор о полной индивидуальной материальной ответственности на 1 л. в 1 экз.</a:t>
            </a:r>
          </a:p>
          <a:p>
            <a:pPr fontAlgn="ctr">
              <a:defRPr/>
            </a:pPr>
            <a:r>
              <a:rPr lang="ru-RU" sz="1400" dirty="0"/>
              <a:t>2. Обязательство о неразглашении сведений, относящихся к коммерческой тайне, на 1 л. в 1 экз.</a:t>
            </a:r>
          </a:p>
          <a:p>
            <a:pPr fontAlgn="ctr">
              <a:defRPr/>
            </a:pPr>
            <a:endParaRPr lang="ru-RU" sz="1400" dirty="0"/>
          </a:p>
          <a:p>
            <a:pPr>
              <a:defRPr/>
            </a:pPr>
            <a:r>
              <a:rPr lang="ru-RU" sz="1400" b="1" dirty="0"/>
              <a:t>Работодатель					Работник</a:t>
            </a:r>
            <a:endParaRPr lang="ru-RU" sz="1400" dirty="0"/>
          </a:p>
          <a:p>
            <a:pPr>
              <a:defRPr/>
            </a:pPr>
            <a:r>
              <a:rPr lang="ru-RU" sz="1400" b="1" dirty="0"/>
              <a:t>                                                                            </a:t>
            </a:r>
          </a:p>
          <a:p>
            <a:pPr>
              <a:defRPr/>
            </a:pPr>
            <a:r>
              <a:rPr lang="ru-RU" sz="1400" b="1" dirty="0"/>
              <a:t>___________________________________                                     ________________________________</a:t>
            </a:r>
          </a:p>
          <a:p>
            <a:pPr>
              <a:defRPr/>
            </a:pPr>
            <a:endParaRPr lang="ru-RU" sz="1400" b="1" dirty="0"/>
          </a:p>
          <a:p>
            <a:pPr>
              <a:defRPr/>
            </a:pPr>
            <a:r>
              <a:rPr lang="ru-RU" sz="1400" dirty="0"/>
              <a:t> (наименование юридического лица, РНН)</a:t>
            </a:r>
            <a:r>
              <a:rPr lang="ru-RU" sz="1400" b="1" dirty="0"/>
              <a:t> </a:t>
            </a:r>
            <a:r>
              <a:rPr lang="ru-RU" sz="1400" dirty="0"/>
              <a:t>	                    (гражданство, Ф., И., О., номер </a:t>
            </a:r>
            <a:r>
              <a:rPr lang="ru-RU" sz="1400" dirty="0" err="1"/>
              <a:t>СИКа</a:t>
            </a:r>
            <a:r>
              <a:rPr lang="ru-RU" sz="1400" dirty="0"/>
              <a:t>,</a:t>
            </a:r>
          </a:p>
          <a:p>
            <a:pPr>
              <a:defRPr/>
            </a:pPr>
            <a:r>
              <a:rPr lang="ru-RU" sz="1400" b="1" dirty="0"/>
              <a:t>___________________________________________                   _____________________________________</a:t>
            </a:r>
          </a:p>
          <a:p>
            <a:pPr>
              <a:defRPr/>
            </a:pPr>
            <a:endParaRPr lang="ru-RU" sz="1400" b="1" dirty="0"/>
          </a:p>
          <a:p>
            <a:pPr>
              <a:defRPr/>
            </a:pPr>
            <a:r>
              <a:rPr lang="ru-RU" sz="1400" dirty="0"/>
              <a:t> (должность, Ф.,И.,О. и подпись уполномоченного 		РНН, адрес места жительства,</a:t>
            </a:r>
          </a:p>
          <a:p>
            <a:pPr>
              <a:defRPr/>
            </a:pPr>
            <a:r>
              <a:rPr lang="ru-RU" sz="1400" dirty="0"/>
              <a:t>_______________________________________                          ____________________________________________</a:t>
            </a:r>
          </a:p>
          <a:p>
            <a:pPr>
              <a:defRPr/>
            </a:pPr>
            <a:r>
              <a:rPr lang="ru-RU" sz="1400" dirty="0"/>
              <a:t> лица, печать юридического лица, дата) 				подпись и дата)</a:t>
            </a:r>
          </a:p>
          <a:p>
            <a:endParaRPr lang="ru-RU" sz="1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 rtlCol="0">
            <a:normAutofit/>
          </a:bodyPr>
          <a:lstStyle/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kk-KZ" sz="1600" dirty="0" smtClean="0"/>
              <a:t>Представление  </a:t>
            </a:r>
            <a:r>
              <a:rPr lang="ru-RU" sz="1600" dirty="0" smtClean="0"/>
              <a:t>учреждения</a:t>
            </a:r>
            <a:endParaRPr lang="kk-KZ" sz="1600" dirty="0" smtClean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sz="1600" dirty="0" smtClean="0"/>
              <a:t>Структура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Образовательные программы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Международное сотрудничество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Звезда академии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Руководство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k-KZ" sz="1600" dirty="0" smtClean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AutoNum type="arabicPeriod" startAt="2"/>
              <a:defRPr/>
            </a:pPr>
            <a:r>
              <a:rPr lang="ru-RU" sz="1600" dirty="0" smtClean="0"/>
              <a:t>Представленные  документы: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Документы по управлению персоналом:</a:t>
            </a:r>
            <a:endParaRPr lang="ru-RU" sz="1600" dirty="0"/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Штатное расписание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Трудовой договор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Личные </a:t>
            </a:r>
            <a:r>
              <a:rPr lang="ru-RU" sz="1600" dirty="0" smtClean="0"/>
              <a:t>документы: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Анкета поступающего на работу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Автобиография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Приказы: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Приказ </a:t>
            </a:r>
            <a:r>
              <a:rPr lang="ru-RU" sz="1600" dirty="0">
                <a:solidFill>
                  <a:srgbClr val="008000"/>
                </a:solidFill>
              </a:rPr>
              <a:t>о приёме на работу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Приказ о назначении комиссии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sz="1600" dirty="0" smtClean="0">
                <a:solidFill>
                  <a:srgbClr val="008000"/>
                </a:solidFill>
              </a:rPr>
              <a:t>Приказ об отзыве из отпуска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/>
          <a:lstStyle/>
          <a:p>
            <a:r>
              <a:rPr lang="ru-RU" sz="1600" b="1" dirty="0" smtClean="0"/>
              <a:t>ЕҢБЕК   ШАРТЫ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7" name="Объект 4"/>
          <p:cNvGraphicFramePr>
            <a:graphicFrameLocks/>
          </p:cNvGraphicFramePr>
          <p:nvPr/>
        </p:nvGraphicFramePr>
        <p:xfrm>
          <a:off x="642910" y="1428736"/>
          <a:ext cx="7929618" cy="2643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1614"/>
                <a:gridCol w="2718004"/>
              </a:tblGrid>
              <a:tr h="2643206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Акционерлiк</a:t>
                      </a:r>
                      <a:r>
                        <a:rPr lang="ru-RU" sz="900" dirty="0">
                          <a:effectLst/>
                        </a:rPr>
                        <a:t>  </a:t>
                      </a:r>
                      <a:r>
                        <a:rPr lang="ru-RU" sz="900" dirty="0" err="1">
                          <a:effectLst/>
                        </a:rPr>
                        <a:t>қоғам</a:t>
                      </a:r>
                      <a:r>
                        <a:rPr lang="ru-RU" sz="900" dirty="0">
                          <a:effectLst/>
                        </a:rPr>
                        <a:t>  (ЖШС, ҚЖС, ЖК)________________________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Бұдан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әрi</a:t>
                      </a:r>
                      <a:r>
                        <a:rPr lang="ru-RU" sz="900" dirty="0">
                          <a:effectLst/>
                        </a:rPr>
                        <a:t>  «</a:t>
                      </a:r>
                      <a:r>
                        <a:rPr lang="ru-RU" sz="900" dirty="0" err="1">
                          <a:effectLst/>
                        </a:rPr>
                        <a:t>Жұмыс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берушi</a:t>
                      </a:r>
                      <a:r>
                        <a:rPr lang="ru-RU" sz="900" dirty="0">
                          <a:effectLst/>
                        </a:rPr>
                        <a:t>» </a:t>
                      </a:r>
                      <a:r>
                        <a:rPr lang="ru-RU" sz="900" dirty="0" err="1">
                          <a:effectLst/>
                        </a:rPr>
                        <a:t>деп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аталатын</a:t>
                      </a:r>
                      <a:r>
                        <a:rPr lang="ru-RU" sz="900" dirty="0">
                          <a:effectLst/>
                        </a:rPr>
                        <a:t>, 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шартқа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қол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қоятын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тұлғаның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аты-жөнi</a:t>
                      </a:r>
                      <a:r>
                        <a:rPr lang="ru-RU" sz="800" dirty="0">
                          <a:effectLst/>
                        </a:rPr>
                        <a:t> , </a:t>
                      </a:r>
                      <a:r>
                        <a:rPr lang="ru-RU" sz="800" dirty="0" err="1">
                          <a:effectLst/>
                        </a:rPr>
                        <a:t>лауазымы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____________________________________</a:t>
                      </a:r>
                      <a:r>
                        <a:rPr lang="ru-RU" sz="900" dirty="0" err="1">
                          <a:effectLst/>
                        </a:rPr>
                        <a:t>негiзiнде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әрекет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ететiн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лауазымды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тұлғаның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өкiлеттiгiн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анықтайтын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құжаттың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атауы</a:t>
                      </a:r>
                      <a:r>
                        <a:rPr lang="ru-RU" sz="800" dirty="0">
                          <a:effectLst/>
                        </a:rPr>
                        <a:t>) 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759" marR="71759" marT="36185" marB="50787"/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заңды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мекен-жайы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нөмiрi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күнi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заңды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тұлғаны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тiркегенi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туралы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куәлiктi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кiм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берген</a:t>
                      </a:r>
                      <a:r>
                        <a:rPr lang="ru-RU" sz="800" dirty="0">
                          <a:effectLst/>
                        </a:rPr>
                        <a:t>) 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БИН 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</a:t>
                      </a:r>
                      <a:r>
                        <a:rPr lang="ru-RU" sz="800" dirty="0" err="1">
                          <a:effectLst/>
                        </a:rPr>
                        <a:t>жеке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басын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куәландыратын</a:t>
                      </a:r>
                      <a:endParaRPr lang="ru-RU" sz="1200" dirty="0">
                        <a:effectLst/>
                      </a:endParaRPr>
                    </a:p>
                    <a:p>
                      <a:pPr algn="just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____________________________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құжаттың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атауы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кiм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берген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</a:endParaRPr>
                    </a:p>
                    <a:p>
                      <a:pPr algn="ctr" font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ИИН ____________________________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759" marR="71759" marT="36185" marB="50787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66" y="4049634"/>
            <a:ext cx="84296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200" dirty="0" err="1" smtClean="0"/>
              <a:t>және бұдан әрi «Қызметкер» деп</a:t>
            </a:r>
            <a:r>
              <a:rPr lang="ru-RU" sz="1200" dirty="0" smtClean="0"/>
              <a:t> </a:t>
            </a:r>
            <a:r>
              <a:rPr lang="ru-RU" sz="1200" dirty="0" err="1" smtClean="0"/>
              <a:t>аталатын</a:t>
            </a:r>
            <a:r>
              <a:rPr lang="ru-RU" sz="1200" dirty="0" smtClean="0"/>
              <a:t>,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</a:t>
            </a:r>
            <a:r>
              <a:rPr lang="ru-RU" sz="1200" dirty="0" err="1" smtClean="0"/>
              <a:t>сәйкес іс-әрекетін азамат________________________________</a:t>
            </a:r>
            <a:r>
              <a:rPr lang="ru-RU" sz="1200" dirty="0" smtClean="0"/>
              <a:t> </a:t>
            </a:r>
            <a:r>
              <a:rPr lang="ru-RU" sz="1200" dirty="0" err="1" smtClean="0"/>
              <a:t>төмендегi мәселелер тұралы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жасасты</a:t>
            </a:r>
            <a:r>
              <a:rPr lang="ru-RU" sz="1200" dirty="0" smtClean="0"/>
              <a:t>.</a:t>
            </a:r>
          </a:p>
          <a:p>
            <a:pPr fontAlgn="ctr">
              <a:defRPr/>
            </a:pPr>
            <a:r>
              <a:rPr lang="ru-RU" sz="1200" dirty="0" smtClean="0"/>
              <a:t> </a:t>
            </a:r>
          </a:p>
          <a:p>
            <a:pPr algn="ctr" fontAlgn="ctr">
              <a:defRPr/>
            </a:pPr>
            <a:r>
              <a:rPr lang="ru-RU" sz="1200" b="1" dirty="0" smtClean="0"/>
              <a:t>1-бап.  </a:t>
            </a:r>
            <a:r>
              <a:rPr lang="ru-RU" sz="1200" b="1" cap="all" dirty="0" err="1" smtClean="0"/>
              <a:t>Шарттың мәнi</a:t>
            </a:r>
            <a:endParaRPr lang="ru-RU" sz="1200" b="1" cap="all" dirty="0" smtClean="0"/>
          </a:p>
          <a:p>
            <a:pPr algn="ctr" fontAlgn="ctr">
              <a:defRPr/>
            </a:pPr>
            <a:endParaRPr lang="ru-RU" sz="1200" dirty="0" smtClean="0"/>
          </a:p>
          <a:p>
            <a:pPr fontAlgn="ctr">
              <a:defRPr/>
            </a:pPr>
            <a:r>
              <a:rPr lang="ru-RU" sz="1200" dirty="0" smtClean="0"/>
              <a:t>1.1.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 </a:t>
            </a:r>
            <a:r>
              <a:rPr lang="ru-RU" sz="1200" dirty="0" err="1" smtClean="0"/>
              <a:t>қызмет бередi</a:t>
            </a:r>
            <a:r>
              <a:rPr lang="ru-RU" sz="1200" dirty="0" smtClean="0"/>
              <a:t>, ал </a:t>
            </a:r>
            <a:r>
              <a:rPr lang="ru-RU" sz="1200" dirty="0" err="1" smtClean="0"/>
              <a:t>Қызметкер штаттық кесте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 </a:t>
            </a:r>
            <a:r>
              <a:rPr lang="ru-RU" sz="1200" dirty="0" err="1" smtClean="0"/>
              <a:t>және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шартта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жағдайларға байланысты</a:t>
            </a:r>
            <a:r>
              <a:rPr lang="ru-RU" sz="1200" dirty="0" smtClean="0"/>
              <a:t> ________________________________</a:t>
            </a:r>
            <a:r>
              <a:rPr lang="ru-RU" sz="1200" dirty="0" err="1" smtClean="0"/>
              <a:t>лауазымының  қызметiн атқаруға келiседi</a:t>
            </a:r>
            <a:r>
              <a:rPr lang="ru-RU" sz="1200" dirty="0" smtClean="0"/>
              <a:t>.</a:t>
            </a:r>
          </a:p>
          <a:p>
            <a:pPr fontAlgn="ctr">
              <a:defRPr/>
            </a:pPr>
            <a:r>
              <a:rPr lang="ru-RU" sz="1200" dirty="0" smtClean="0"/>
              <a:t>1.2.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бұл жұмыс қызметкердiң негiзгi</a:t>
            </a:r>
            <a:r>
              <a:rPr lang="ru-RU" sz="1200" dirty="0" smtClean="0"/>
              <a:t>  </a:t>
            </a:r>
            <a:r>
              <a:rPr lang="ru-RU" sz="1200" dirty="0" err="1" smtClean="0"/>
              <a:t>жұмыс орны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табылады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орны</a:t>
            </a:r>
            <a:r>
              <a:rPr lang="ru-RU" sz="1200" dirty="0" smtClean="0"/>
              <a:t> бас </a:t>
            </a:r>
            <a:r>
              <a:rPr lang="ru-RU" sz="1200" dirty="0" err="1" smtClean="0"/>
              <a:t>офисте</a:t>
            </a:r>
            <a:r>
              <a:rPr lang="ru-RU" sz="1200" dirty="0" smtClean="0"/>
              <a:t> (</a:t>
            </a:r>
            <a:r>
              <a:rPr lang="ru-RU" sz="1200" dirty="0" err="1" smtClean="0"/>
              <a:t>филиалда</a:t>
            </a:r>
            <a:r>
              <a:rPr lang="ru-RU" sz="1200" dirty="0" smtClean="0"/>
              <a:t> т.б.) </a:t>
            </a:r>
            <a:r>
              <a:rPr lang="ru-RU" sz="1200" dirty="0" err="1" smtClean="0"/>
              <a:t>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табылады</a:t>
            </a:r>
            <a:r>
              <a:rPr lang="ru-RU" sz="1200" dirty="0" smtClean="0"/>
              <a:t>.</a:t>
            </a:r>
          </a:p>
          <a:p>
            <a:pPr fontAlgn="ctr">
              <a:defRPr/>
            </a:pPr>
            <a:r>
              <a:rPr lang="ru-RU" sz="1200" dirty="0" smtClean="0"/>
              <a:t>1.3. </a:t>
            </a:r>
            <a:r>
              <a:rPr lang="ru-RU" sz="1200" dirty="0" err="1" smtClean="0"/>
              <a:t>Қызметкердiң басқа қызметтердi қоса атқаруға құқығы </a:t>
            </a:r>
            <a:r>
              <a:rPr lang="ru-RU" sz="1200" dirty="0" smtClean="0"/>
              <a:t>бар </a:t>
            </a:r>
            <a:r>
              <a:rPr lang="ru-RU" sz="1200" dirty="0" err="1" smtClean="0"/>
              <a:t>және  өзiнiң негiзгi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қызметiнен босамай-ақ  қосымша  қызмет атқара алады</a:t>
            </a:r>
            <a:r>
              <a:rPr lang="ru-RU" sz="1200" dirty="0" smtClean="0"/>
              <a:t>.</a:t>
            </a:r>
          </a:p>
          <a:p>
            <a:pPr fontAlgn="ctr">
              <a:defRPr/>
            </a:pPr>
            <a:r>
              <a:rPr lang="ru-RU" sz="1200" dirty="0" smtClean="0"/>
              <a:t> 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13711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85752"/>
          </a:xfrm>
        </p:spPr>
        <p:txBody>
          <a:bodyPr/>
          <a:lstStyle/>
          <a:p>
            <a:r>
              <a:rPr lang="ru-RU" sz="1400" b="1" dirty="0" smtClean="0"/>
              <a:t>3-бап. </a:t>
            </a:r>
            <a:r>
              <a:rPr lang="ru-RU" sz="1400" b="1" cap="all" dirty="0" err="1" smtClean="0"/>
              <a:t>Қызметкердiң құқықтары </a:t>
            </a:r>
            <a:r>
              <a:rPr lang="ru-RU" sz="1400" b="1" cap="all" dirty="0" smtClean="0"/>
              <a:t>мен </a:t>
            </a:r>
            <a:r>
              <a:rPr lang="ru-RU" sz="1400" b="1" cap="all" dirty="0" err="1" smtClean="0"/>
              <a:t>мiндеттерi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3257560"/>
          </a:xfrm>
        </p:spPr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 smtClean="0"/>
              <a:t>3.1. «____»______________ 200____ж. </a:t>
            </a:r>
            <a:r>
              <a:rPr lang="ru-RU" sz="1200" dirty="0" err="1" smtClean="0"/>
              <a:t>№_______«Лауазымдық нұсқаулық» және  </a:t>
            </a:r>
            <a:r>
              <a:rPr lang="ru-RU" sz="1200" dirty="0" smtClean="0"/>
              <a:t>«____»______200__ж. № __________  </a:t>
            </a:r>
            <a:r>
              <a:rPr lang="ru-RU" sz="1200" dirty="0" err="1" smtClean="0"/>
              <a:t>«Қызметкерлер 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ережелерге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қызметкерлердiң атқаратын лауазымы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құқықтары </a:t>
            </a:r>
            <a:r>
              <a:rPr lang="ru-RU" sz="1200" dirty="0" smtClean="0"/>
              <a:t>мен </a:t>
            </a:r>
            <a:r>
              <a:rPr lang="ru-RU" sz="1200" dirty="0" err="1" smtClean="0"/>
              <a:t>мiндеттерi</a:t>
            </a:r>
            <a:r>
              <a:rPr lang="ru-RU" sz="1200" dirty="0" smtClean="0"/>
              <a:t> 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22 </a:t>
            </a:r>
            <a:r>
              <a:rPr lang="ru-RU" sz="1200" dirty="0" err="1" smtClean="0"/>
              <a:t>бабында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көрсетілген колемде</a:t>
            </a:r>
            <a:r>
              <a:rPr lang="ru-RU" sz="1200" dirty="0" smtClean="0"/>
              <a:t>. 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3.2. </a:t>
            </a:r>
            <a:r>
              <a:rPr lang="ru-RU" sz="1200" dirty="0" err="1" smtClean="0"/>
              <a:t>Қызметкер  өзiнiң қызметiн орындауға тiкелей</a:t>
            </a:r>
            <a:r>
              <a:rPr lang="ru-RU" sz="1200" dirty="0" smtClean="0"/>
              <a:t> </a:t>
            </a:r>
            <a:r>
              <a:rPr lang="ru-RU" sz="1200" dirty="0" err="1" smtClean="0"/>
              <a:t>қажеттi  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берген</a:t>
            </a:r>
            <a:r>
              <a:rPr lang="ru-RU" sz="1200" dirty="0" smtClean="0"/>
              <a:t>  </a:t>
            </a:r>
            <a:r>
              <a:rPr lang="ru-RU" sz="1200" dirty="0" err="1" smtClean="0"/>
              <a:t>мүлiктердiң  дұрыс сақталуына толық материалдық жауапкершiлiкте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болады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мiндеттердi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орындауға мiндеттенедi</a:t>
            </a:r>
            <a:r>
              <a:rPr lang="ru-RU" sz="1200" dirty="0" smtClean="0"/>
              <a:t> (1-қосымша).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3.3. </a:t>
            </a:r>
            <a:r>
              <a:rPr lang="ru-RU" sz="1200" dirty="0" err="1" smtClean="0"/>
              <a:t>Қызметкер  қызмет бабына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 </a:t>
            </a:r>
            <a:r>
              <a:rPr lang="ru-RU" sz="1200" dirty="0" err="1" smtClean="0"/>
              <a:t>өзiне ғана  мәлiм Жұмыс берушiнiң коммерция­лық құпия мәлiметтерiн жарияламау</a:t>
            </a:r>
            <a:r>
              <a:rPr lang="ru-RU" sz="1200" dirty="0" smtClean="0"/>
              <a:t> </a:t>
            </a:r>
            <a:r>
              <a:rPr lang="ru-RU" sz="1200" dirty="0" err="1" smtClean="0"/>
              <a:t>жөнiнде жазбаша</a:t>
            </a:r>
            <a:r>
              <a:rPr lang="ru-RU" sz="1200" dirty="0" smtClean="0"/>
              <a:t> </a:t>
            </a:r>
            <a:r>
              <a:rPr lang="ru-RU" sz="1200" dirty="0" err="1" smtClean="0"/>
              <a:t>түрде мiндеттеме</a:t>
            </a:r>
            <a:r>
              <a:rPr lang="ru-RU" sz="1200" dirty="0" smtClean="0"/>
              <a:t> </a:t>
            </a:r>
            <a:r>
              <a:rPr lang="ru-RU" sz="1200" dirty="0" err="1" smtClean="0"/>
              <a:t>бередi</a:t>
            </a:r>
            <a:r>
              <a:rPr lang="ru-RU" sz="1200" dirty="0" smtClean="0"/>
              <a:t> (2-қосымша).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3.4. </a:t>
            </a:r>
            <a:r>
              <a:rPr lang="ru-RU" sz="1200" dirty="0" err="1" smtClean="0"/>
              <a:t>Қызметкер </a:t>
            </a:r>
            <a:r>
              <a:rPr lang="ru-RU" sz="1200" dirty="0" smtClean="0"/>
              <a:t>_________________________________________ </a:t>
            </a:r>
            <a:r>
              <a:rPr lang="ru-RU" sz="1200" dirty="0" err="1" smtClean="0"/>
              <a:t>тiкелей</a:t>
            </a:r>
            <a:r>
              <a:rPr lang="ru-RU" sz="1200" dirty="0" smtClean="0"/>
              <a:t> </a:t>
            </a:r>
            <a:r>
              <a:rPr lang="ru-RU" sz="1200" dirty="0" err="1" smtClean="0"/>
              <a:t>бағынышты болады</a:t>
            </a:r>
            <a:r>
              <a:rPr lang="ru-RU" sz="1200" dirty="0" smtClean="0"/>
              <a:t>. 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                                                         </a:t>
            </a:r>
            <a:r>
              <a:rPr lang="ru-RU" sz="1200" dirty="0" err="1" smtClean="0"/>
              <a:t>(басшының лауазымы</a:t>
            </a:r>
            <a:r>
              <a:rPr lang="ru-RU" sz="1200" dirty="0" smtClean="0"/>
              <a:t>)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3.5. </a:t>
            </a:r>
            <a:r>
              <a:rPr lang="ru-RU" sz="1200" dirty="0" err="1" smtClean="0"/>
              <a:t>Қызметкер жылына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бiр</a:t>
            </a:r>
            <a:r>
              <a:rPr lang="ru-RU" sz="1200" dirty="0" smtClean="0"/>
              <a:t> </a:t>
            </a:r>
            <a:r>
              <a:rPr lang="ru-RU" sz="1200" dirty="0" err="1" smtClean="0"/>
              <a:t>рет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берушiнiң есебiнен</a:t>
            </a:r>
            <a:r>
              <a:rPr lang="ru-RU" sz="1200" dirty="0" smtClean="0"/>
              <a:t> 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11 </a:t>
            </a:r>
            <a:r>
              <a:rPr lang="ru-RU" sz="1200" dirty="0" err="1" smtClean="0"/>
              <a:t>тарауында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белгіленген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жағдайларға сәйкес</a:t>
            </a:r>
            <a:r>
              <a:rPr lang="ru-RU" sz="1200" dirty="0" smtClean="0"/>
              <a:t>, </a:t>
            </a:r>
            <a:r>
              <a:rPr lang="ru-RU" sz="1200" dirty="0" err="1" smtClean="0"/>
              <a:t>лауазымы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 </a:t>
            </a:r>
            <a:r>
              <a:rPr lang="ru-RU" sz="1200" dirty="0" err="1" smtClean="0"/>
              <a:t>өзiнiң еңбектегi мiндеттерiн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орындаудан</a:t>
            </a:r>
            <a:r>
              <a:rPr lang="ru-RU" sz="1200" dirty="0" smtClean="0"/>
              <a:t> </a:t>
            </a:r>
            <a:r>
              <a:rPr lang="ru-RU" sz="1200" dirty="0" err="1" smtClean="0"/>
              <a:t>толық босатыла</a:t>
            </a:r>
            <a:r>
              <a:rPr lang="ru-RU" sz="1200" dirty="0" smtClean="0"/>
              <a:t> </a:t>
            </a:r>
            <a:r>
              <a:rPr lang="ru-RU" sz="1200" dirty="0" err="1" smtClean="0"/>
              <a:t>отырып</a:t>
            </a:r>
            <a:r>
              <a:rPr lang="ru-RU" sz="1200" dirty="0" smtClean="0"/>
              <a:t>, </a:t>
            </a:r>
            <a:r>
              <a:rPr lang="ru-RU" sz="1200" dirty="0" err="1" smtClean="0"/>
              <a:t>бiлiмiн</a:t>
            </a:r>
            <a:r>
              <a:rPr lang="ru-RU" sz="1200" dirty="0" smtClean="0"/>
              <a:t> </a:t>
            </a:r>
            <a:r>
              <a:rPr lang="ru-RU" sz="1200" dirty="0" err="1" smtClean="0"/>
              <a:t>көтеруге құқығы </a:t>
            </a:r>
            <a:r>
              <a:rPr lang="ru-RU" sz="1200" dirty="0" smtClean="0"/>
              <a:t>бар.</a:t>
            </a:r>
          </a:p>
          <a:p>
            <a:pPr marL="0" indent="0">
              <a:buFontTx/>
              <a:buNone/>
            </a:pPr>
            <a:r>
              <a:rPr lang="ru-RU" sz="1200" dirty="0" smtClean="0"/>
              <a:t>3.6.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ҚР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14 </a:t>
            </a:r>
            <a:r>
              <a:rPr lang="ru-RU" sz="1200" dirty="0" err="1" smtClean="0"/>
              <a:t>тарауына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белгіленген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жағдайларда қызметкерге  келтiрiлген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зардабтар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 толық мөлшерде жауапты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болады</a:t>
            </a: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417530"/>
          </a:xfrm>
        </p:spPr>
        <p:txBody>
          <a:bodyPr/>
          <a:lstStyle/>
          <a:p>
            <a:r>
              <a:rPr lang="ru-RU" sz="1400" b="1" dirty="0" smtClean="0"/>
              <a:t>4-бап. </a:t>
            </a:r>
            <a:r>
              <a:rPr lang="ru-RU" sz="1400" b="1" cap="all" dirty="0" err="1" smtClean="0"/>
              <a:t>Жұмыс берушiнiң құқықтары </a:t>
            </a:r>
            <a:r>
              <a:rPr lang="ru-RU" sz="1400" b="1" cap="all" dirty="0" smtClean="0"/>
              <a:t>мен </a:t>
            </a:r>
            <a:r>
              <a:rPr lang="ru-RU" sz="1400" b="1" cap="all" dirty="0" err="1" smtClean="0"/>
              <a:t>мiндеттерi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 smtClean="0"/>
              <a:t>4.1.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 23 </a:t>
            </a:r>
            <a:r>
              <a:rPr lang="ru-RU" sz="1200" dirty="0" err="1" smtClean="0"/>
              <a:t>бабында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iшкi</a:t>
            </a:r>
            <a:r>
              <a:rPr lang="ru-RU" sz="1200" dirty="0" smtClean="0"/>
              <a:t> </a:t>
            </a:r>
            <a:r>
              <a:rPr lang="ru-RU" sz="1200" dirty="0" err="1" smtClean="0"/>
              <a:t>қолданыс үшiн шығарылған жарғылар </a:t>
            </a:r>
            <a:r>
              <a:rPr lang="ru-RU" sz="1200" dirty="0" smtClean="0"/>
              <a:t>мен </a:t>
            </a:r>
            <a:r>
              <a:rPr lang="ru-RU" sz="1200" dirty="0" err="1" smtClean="0"/>
              <a:t>актiлердiң талаптары</a:t>
            </a:r>
            <a:r>
              <a:rPr lang="ru-RU" sz="1200" dirty="0" smtClean="0"/>
              <a:t> </a:t>
            </a:r>
            <a:r>
              <a:rPr lang="ru-RU" sz="1200" dirty="0" err="1" smtClean="0"/>
              <a:t>шегiнде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берушiнiң  құқықтары мен</a:t>
            </a:r>
            <a:r>
              <a:rPr lang="ru-RU" sz="1200" dirty="0" smtClean="0"/>
              <a:t> </a:t>
            </a:r>
            <a:r>
              <a:rPr lang="ru-RU" sz="1200" dirty="0" err="1" smtClean="0"/>
              <a:t>мiндеттерi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4.2.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Шартқа қатысты  барлық құжаттармен  таныстыруға мiндеттi</a:t>
            </a:r>
            <a:r>
              <a:rPr lang="ru-RU" sz="1200" dirty="0" smtClean="0"/>
              <a:t>, </a:t>
            </a:r>
            <a:r>
              <a:rPr lang="ru-RU" sz="1200" dirty="0" err="1" smtClean="0"/>
              <a:t>оның iшiнде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«Қызметкерлер 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ереже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лауазымдық нұсқаулық;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жұмысқа алу</a:t>
            </a:r>
            <a:r>
              <a:rPr lang="ru-RU" sz="1200" dirty="0" smtClean="0"/>
              <a:t>, </a:t>
            </a:r>
            <a:r>
              <a:rPr lang="ru-RU" sz="1200" dirty="0" err="1" smtClean="0"/>
              <a:t>ауыстыру</a:t>
            </a:r>
            <a:r>
              <a:rPr lang="ru-RU" sz="1200" dirty="0" smtClean="0"/>
              <a:t>, </a:t>
            </a:r>
            <a:r>
              <a:rPr lang="ru-RU" sz="1200" dirty="0" err="1" smtClean="0"/>
              <a:t>жұмыстан шығару, жазалау</a:t>
            </a:r>
            <a:r>
              <a:rPr lang="ru-RU" sz="1200" dirty="0" smtClean="0"/>
              <a:t>, </a:t>
            </a:r>
            <a:r>
              <a:rPr lang="ru-RU" sz="1200" dirty="0" err="1" smtClean="0"/>
              <a:t>көтермелеу, iссапар</a:t>
            </a:r>
            <a:r>
              <a:rPr lang="ru-RU" sz="1200" dirty="0" smtClean="0"/>
              <a:t>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тағы басқа бұйрықтар;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коммерциялық құпияға жататын</a:t>
            </a:r>
            <a:r>
              <a:rPr lang="ru-RU" sz="1200" dirty="0" smtClean="0"/>
              <a:t> </a:t>
            </a:r>
            <a:r>
              <a:rPr lang="ru-RU" sz="1200" dirty="0" err="1" smtClean="0"/>
              <a:t>мәлiметтердiң тiзiмi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4.3.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келiсiмдi</a:t>
            </a:r>
            <a:r>
              <a:rPr lang="ru-RU" sz="1200" dirty="0" smtClean="0"/>
              <a:t> </a:t>
            </a:r>
            <a:r>
              <a:rPr lang="ru-RU" sz="1200" dirty="0" err="1" smtClean="0"/>
              <a:t>бұзғаннан кейiн</a:t>
            </a:r>
            <a:r>
              <a:rPr lang="ru-RU" sz="1200" dirty="0" smtClean="0"/>
              <a:t> </a:t>
            </a:r>
            <a:r>
              <a:rPr lang="ru-RU" sz="1200" dirty="0" err="1" smtClean="0"/>
              <a:t>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жұмысты одан</a:t>
            </a:r>
            <a:r>
              <a:rPr lang="ru-RU" sz="1200" dirty="0" smtClean="0"/>
              <a:t> </a:t>
            </a:r>
            <a:r>
              <a:rPr lang="ru-RU" sz="1200" dirty="0" err="1" smtClean="0"/>
              <a:t>әрi жалғастыру үшiн, сонымен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бiрге</a:t>
            </a:r>
            <a:r>
              <a:rPr lang="ru-RU" sz="1200" dirty="0" smtClean="0"/>
              <a:t> </a:t>
            </a:r>
            <a:r>
              <a:rPr lang="ru-RU" sz="1200" dirty="0" err="1" smtClean="0"/>
              <a:t>Қазақстан Республикасы</a:t>
            </a:r>
            <a:r>
              <a:rPr lang="ru-RU" sz="1200" dirty="0" smtClean="0"/>
              <a:t> </a:t>
            </a:r>
            <a:r>
              <a:rPr lang="ru-RU" sz="1200" dirty="0" err="1" smtClean="0"/>
              <a:t>тұрғындарын жұмыспен қамту қызметiне тiркелу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 қажеттi </a:t>
            </a:r>
            <a:r>
              <a:rPr lang="ru-RU" sz="1200" dirty="0" smtClean="0"/>
              <a:t>- </a:t>
            </a:r>
            <a:r>
              <a:rPr lang="ru-RU" sz="1200" dirty="0" err="1" smtClean="0"/>
              <a:t>еңбек қызметiн,  еңбек ақысын, кепiлдiктердi</a:t>
            </a:r>
            <a:r>
              <a:rPr lang="ru-RU" sz="1200" dirty="0" smtClean="0"/>
              <a:t>, </a:t>
            </a:r>
            <a:r>
              <a:rPr lang="ru-RU" sz="1200" dirty="0" err="1" smtClean="0"/>
              <a:t>өтемақыларды растайтын</a:t>
            </a:r>
            <a:r>
              <a:rPr lang="ru-RU" sz="1200" dirty="0" smtClean="0"/>
              <a:t> </a:t>
            </a:r>
            <a:r>
              <a:rPr lang="ru-RU" sz="1200" dirty="0" err="1" smtClean="0"/>
              <a:t>барлық құжаттарды  ресiмдеудi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сақтауды қамтамасыз етедi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4.4.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қызметкердiң арызы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5 </a:t>
            </a:r>
            <a:r>
              <a:rPr lang="ru-RU" sz="1200" dirty="0" err="1" smtClean="0"/>
              <a:t>күн iшiнде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төмендегi құжаттарды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еңбек кiтапшасын</a:t>
            </a:r>
            <a:r>
              <a:rPr lang="ru-RU" sz="1200" dirty="0" smtClean="0"/>
              <a:t> </a:t>
            </a:r>
            <a:r>
              <a:rPr lang="ru-RU" sz="1200" dirty="0" err="1" smtClean="0"/>
              <a:t>немесе</a:t>
            </a:r>
            <a:r>
              <a:rPr lang="ru-RU" sz="1200" dirty="0" smtClean="0"/>
              <a:t> оны </a:t>
            </a:r>
            <a:r>
              <a:rPr lang="ru-RU" sz="1200" dirty="0" err="1" smtClean="0"/>
              <a:t>ауыстыратын</a:t>
            </a:r>
            <a:r>
              <a:rPr lang="ru-RU" sz="1200" dirty="0" smtClean="0"/>
              <a:t> </a:t>
            </a:r>
            <a:r>
              <a:rPr lang="ru-RU" sz="1200" dirty="0" err="1" smtClean="0"/>
              <a:t>құжатты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бұйрықтардың (қабылдау, ауыстыру</a:t>
            </a:r>
            <a:r>
              <a:rPr lang="ru-RU" sz="1200" dirty="0" smtClean="0"/>
              <a:t>, </a:t>
            </a:r>
            <a:r>
              <a:rPr lang="ru-RU" sz="1200" dirty="0" err="1" smtClean="0"/>
              <a:t>жұмыстан шығару, көтермелеу, жазалау</a:t>
            </a:r>
            <a:r>
              <a:rPr lang="ru-RU" sz="1200" dirty="0" smtClean="0"/>
              <a:t> ж.т.б.) </a:t>
            </a:r>
            <a:r>
              <a:rPr lang="ru-RU" sz="1200" dirty="0" err="1" smtClean="0"/>
              <a:t>көшiрмесiн;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-  </a:t>
            </a:r>
            <a:r>
              <a:rPr lang="ru-RU" sz="1200" dirty="0" err="1" smtClean="0"/>
              <a:t>жалақы, жұмыс уақыты, лауазымы</a:t>
            </a:r>
            <a:r>
              <a:rPr lang="ru-RU" sz="1200" dirty="0" smtClean="0"/>
              <a:t>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анықтаманы;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ұсыным хатты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дайындап</a:t>
            </a:r>
            <a:r>
              <a:rPr lang="ru-RU" sz="1200" dirty="0" smtClean="0"/>
              <a:t> </a:t>
            </a:r>
            <a:r>
              <a:rPr lang="ru-RU" sz="1200" dirty="0" err="1" smtClean="0"/>
              <a:t>беруге</a:t>
            </a:r>
            <a:r>
              <a:rPr lang="ru-RU" sz="1200" dirty="0" smtClean="0"/>
              <a:t> </a:t>
            </a:r>
            <a:r>
              <a:rPr lang="ru-RU" sz="1200" dirty="0" err="1" smtClean="0"/>
              <a:t>міндетті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4.5. Осы </a:t>
            </a:r>
            <a:r>
              <a:rPr lang="ru-RU" sz="1200" dirty="0" err="1" smtClean="0"/>
              <a:t>Шарттың қолдану мерзiмi</a:t>
            </a:r>
            <a:r>
              <a:rPr lang="ru-RU" sz="1200" dirty="0" smtClean="0"/>
              <a:t>  </a:t>
            </a:r>
            <a:r>
              <a:rPr lang="ru-RU" sz="1200" dirty="0" err="1" smtClean="0"/>
              <a:t>iшiнде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қызметкердiң лауазымын</a:t>
            </a:r>
            <a:r>
              <a:rPr lang="ru-RU" sz="1200" dirty="0" smtClean="0"/>
              <a:t> </a:t>
            </a:r>
            <a:r>
              <a:rPr lang="ru-RU" sz="1200" dirty="0" err="1" smtClean="0"/>
              <a:t>көтеру </a:t>
            </a:r>
            <a:r>
              <a:rPr lang="ru-RU" sz="1200" dirty="0" smtClean="0"/>
              <a:t>(не </a:t>
            </a:r>
            <a:r>
              <a:rPr lang="ru-RU" sz="1200" dirty="0" err="1" smtClean="0"/>
              <a:t>төмендету</a:t>
            </a:r>
            <a:r>
              <a:rPr lang="ru-RU" sz="1200" dirty="0" smtClean="0"/>
              <a:t>) </a:t>
            </a:r>
            <a:r>
              <a:rPr lang="ru-RU" sz="1200" dirty="0" err="1" smtClean="0"/>
              <a:t>мақсатында</a:t>
            </a:r>
            <a:r>
              <a:rPr lang="ru-RU" sz="1200" dirty="0" smtClean="0"/>
              <a:t>, «Аттестация 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ережеге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тұрақты түрде қолданылып жүрген тарифтiк-бiлiктiлiк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комиссияның ережесiне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қызметкерден аттестация</a:t>
            </a:r>
            <a:r>
              <a:rPr lang="ru-RU" sz="1200" dirty="0" smtClean="0"/>
              <a:t> </a:t>
            </a:r>
            <a:r>
              <a:rPr lang="ru-RU" sz="1200" dirty="0" err="1" smtClean="0"/>
              <a:t>алуға құқығы </a:t>
            </a:r>
            <a:r>
              <a:rPr lang="ru-RU" sz="1200" dirty="0" smtClean="0"/>
              <a:t>бар.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Аттестация </a:t>
            </a:r>
            <a:r>
              <a:rPr lang="ru-RU" sz="1200" dirty="0" err="1" smtClean="0"/>
              <a:t>жақсы нәтиже берген</a:t>
            </a:r>
            <a:r>
              <a:rPr lang="ru-RU" sz="1200" dirty="0" smtClean="0"/>
              <a:t>  </a:t>
            </a:r>
            <a:r>
              <a:rPr lang="ru-RU" sz="1200" dirty="0" err="1" smtClean="0"/>
              <a:t>жағдайда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қайта жасайды</a:t>
            </a:r>
            <a:r>
              <a:rPr lang="ru-RU" sz="1200" dirty="0" smtClean="0"/>
              <a:t>, аттестация </a:t>
            </a:r>
            <a:r>
              <a:rPr lang="ru-RU" sz="1200" dirty="0" err="1" smtClean="0"/>
              <a:t>нәтижесi Жұмыс берушiнi</a:t>
            </a:r>
            <a:r>
              <a:rPr lang="ru-RU" sz="1200" dirty="0" smtClean="0"/>
              <a:t> </a:t>
            </a:r>
            <a:r>
              <a:rPr lang="ru-RU" sz="1200" dirty="0" err="1" smtClean="0"/>
              <a:t>қанағаттандырмаса</a:t>
            </a:r>
            <a:r>
              <a:rPr lang="ru-RU" sz="1200" dirty="0" smtClean="0"/>
              <a:t>,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өзгерiссiз күйiнде қалады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4.6. </a:t>
            </a:r>
            <a:r>
              <a:rPr lang="ru-RU" sz="1200" dirty="0" err="1" smtClean="0"/>
              <a:t>Жұмыс беруші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қызметіне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251-III 14 </a:t>
            </a:r>
            <a:r>
              <a:rPr lang="ru-RU" sz="1200" dirty="0" err="1" smtClean="0"/>
              <a:t>бабына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жұмысшының денсаулығына зиян</a:t>
            </a:r>
            <a:r>
              <a:rPr lang="ru-RU" sz="1200" dirty="0" smtClean="0"/>
              <a:t> </a:t>
            </a:r>
            <a:r>
              <a:rPr lang="ru-RU" sz="1200" dirty="0" err="1" smtClean="0"/>
              <a:t>келтіргені</a:t>
            </a:r>
            <a:r>
              <a:rPr lang="ru-RU" sz="1200" dirty="0" smtClean="0"/>
              <a:t> </a:t>
            </a:r>
            <a:r>
              <a:rPr lang="ru-RU" sz="1200" dirty="0" err="1" smtClean="0"/>
              <a:t>үшін жауап</a:t>
            </a:r>
            <a:r>
              <a:rPr lang="ru-RU" sz="1200" dirty="0" smtClean="0"/>
              <a:t> </a:t>
            </a:r>
            <a:r>
              <a:rPr lang="ru-RU" sz="1200" dirty="0" err="1" smtClean="0"/>
              <a:t>береді</a:t>
            </a:r>
            <a:r>
              <a:rPr lang="ru-RU" sz="1200" dirty="0" smtClean="0"/>
              <a:t>.</a:t>
            </a:r>
          </a:p>
          <a:p>
            <a:pPr marL="0" indent="0">
              <a:buFontTx/>
              <a:buNone/>
            </a:pP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/>
          <a:lstStyle/>
          <a:p>
            <a:r>
              <a:rPr lang="ru-RU" sz="1400" b="1" dirty="0" smtClean="0"/>
              <a:t>5-бап.  </a:t>
            </a:r>
            <a:r>
              <a:rPr lang="ru-RU" sz="1400" b="1" cap="all" dirty="0" err="1" smtClean="0"/>
              <a:t>Қызметкердiң  еңбек жағдайы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5.1. </a:t>
            </a:r>
            <a:r>
              <a:rPr lang="ru-RU" sz="1400" b="1" dirty="0" err="1" smtClean="0"/>
              <a:t>Жұмыс уақыты </a:t>
            </a:r>
            <a:r>
              <a:rPr lang="ru-RU" sz="1400" b="1" dirty="0" smtClean="0"/>
              <a:t>мен </a:t>
            </a:r>
            <a:r>
              <a:rPr lang="ru-RU" sz="1400" b="1" dirty="0" err="1" smtClean="0"/>
              <a:t>демалыс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 smtClean="0"/>
              <a:t>а) </a:t>
            </a:r>
            <a:r>
              <a:rPr lang="ru-RU" sz="1200" dirty="0" err="1" smtClean="0"/>
              <a:t>Қызметкерге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бес </a:t>
            </a:r>
            <a:r>
              <a:rPr lang="ru-RU" sz="1200" dirty="0" err="1" smtClean="0"/>
              <a:t>күндiк жұмыс аптасы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екi</a:t>
            </a:r>
            <a:r>
              <a:rPr lang="ru-RU" sz="1200" dirty="0" smtClean="0"/>
              <a:t> </a:t>
            </a:r>
            <a:r>
              <a:rPr lang="ru-RU" sz="1200" dirty="0" err="1" smtClean="0"/>
              <a:t>күн </a:t>
            </a:r>
            <a:r>
              <a:rPr lang="ru-RU" sz="1200" dirty="0" smtClean="0"/>
              <a:t>– </a:t>
            </a:r>
            <a:r>
              <a:rPr lang="ru-RU" sz="1200" dirty="0" err="1" smtClean="0"/>
              <a:t>сенбi</a:t>
            </a:r>
            <a:r>
              <a:rPr lang="ru-RU" sz="1200" dirty="0" smtClean="0"/>
              <a:t>, </a:t>
            </a:r>
            <a:r>
              <a:rPr lang="ru-RU" sz="1200" dirty="0" err="1" smtClean="0"/>
              <a:t>жексенбi</a:t>
            </a:r>
            <a:r>
              <a:rPr lang="ru-RU" sz="1200" dirty="0" smtClean="0"/>
              <a:t>- </a:t>
            </a:r>
            <a:r>
              <a:rPr lang="ru-RU" sz="1200" dirty="0" err="1" smtClean="0"/>
              <a:t>демалыс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белгiленедi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«_____» </a:t>
            </a:r>
            <a:r>
              <a:rPr lang="ru-RU" sz="1200" dirty="0" err="1" smtClean="0"/>
              <a:t>сағаттан бастап</a:t>
            </a:r>
            <a:r>
              <a:rPr lang="ru-RU" sz="1200" dirty="0" smtClean="0"/>
              <a:t> «_____» </a:t>
            </a:r>
            <a:r>
              <a:rPr lang="ru-RU" sz="1200" dirty="0" err="1" smtClean="0"/>
              <a:t>дейiн</a:t>
            </a:r>
            <a:r>
              <a:rPr lang="ru-RU" sz="1200" dirty="0" smtClean="0"/>
              <a:t> </a:t>
            </a:r>
            <a:r>
              <a:rPr lang="ru-RU" sz="1200" dirty="0" err="1" smtClean="0"/>
              <a:t>сегiз</a:t>
            </a:r>
            <a:r>
              <a:rPr lang="ru-RU" sz="1200" dirty="0" smtClean="0"/>
              <a:t> </a:t>
            </a:r>
            <a:r>
              <a:rPr lang="ru-RU" sz="1200" dirty="0" err="1" smtClean="0"/>
              <a:t>сағат жұмыс күнi белгiленедi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</a:t>
            </a:r>
            <a:r>
              <a:rPr lang="ru-RU" sz="1200" dirty="0" err="1" smtClean="0"/>
              <a:t>бiр</a:t>
            </a:r>
            <a:r>
              <a:rPr lang="ru-RU" sz="1200" dirty="0" smtClean="0"/>
              <a:t> </a:t>
            </a:r>
            <a:r>
              <a:rPr lang="ru-RU" sz="1200" dirty="0" err="1" smtClean="0"/>
              <a:t>сағат </a:t>
            </a:r>
            <a:r>
              <a:rPr lang="ru-RU" sz="1200" dirty="0" smtClean="0"/>
              <a:t>«_____»  </a:t>
            </a:r>
            <a:r>
              <a:rPr lang="ru-RU" sz="1200" dirty="0" err="1" smtClean="0"/>
              <a:t>сағаттан </a:t>
            </a:r>
            <a:r>
              <a:rPr lang="ru-RU" sz="1200" dirty="0" smtClean="0"/>
              <a:t>«_____» </a:t>
            </a:r>
            <a:r>
              <a:rPr lang="ru-RU" sz="1200" dirty="0" err="1" smtClean="0"/>
              <a:t>сағатқа дейiн</a:t>
            </a:r>
            <a:r>
              <a:rPr lang="ru-RU" sz="1200" dirty="0" smtClean="0"/>
              <a:t> </a:t>
            </a:r>
            <a:r>
              <a:rPr lang="ru-RU" sz="1200" dirty="0" err="1" smtClean="0"/>
              <a:t>үзiлiс жарияланады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б) 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88-90 </a:t>
            </a:r>
            <a:r>
              <a:rPr lang="ru-RU" sz="1200" dirty="0" err="1" smtClean="0"/>
              <a:t>баптарына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 мерзiмнен</a:t>
            </a:r>
            <a:r>
              <a:rPr lang="ru-RU" sz="1200" dirty="0" smtClean="0"/>
              <a:t>  </a:t>
            </a:r>
            <a:r>
              <a:rPr lang="ru-RU" sz="1200" dirty="0" err="1" smtClean="0"/>
              <a:t>тыс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жұмысқа рұқсат етiледi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в)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46-48  </a:t>
            </a:r>
            <a:r>
              <a:rPr lang="ru-RU" sz="1200" dirty="0" err="1" smtClean="0"/>
              <a:t>баптарында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жағдайларды сақтай отырып</a:t>
            </a:r>
            <a:r>
              <a:rPr lang="ru-RU" sz="1200" dirty="0" smtClean="0"/>
              <a:t>, </a:t>
            </a:r>
            <a:r>
              <a:rPr lang="ru-RU" sz="1200" dirty="0" err="1" smtClean="0"/>
              <a:t>еңбек шартына</a:t>
            </a:r>
            <a:r>
              <a:rPr lang="ru-RU" sz="1200" dirty="0" smtClean="0"/>
              <a:t> </a:t>
            </a:r>
            <a:r>
              <a:rPr lang="ru-RU" sz="1200" dirty="0" err="1" smtClean="0"/>
              <a:t>өзгерiс­тер енгiзуге</a:t>
            </a:r>
            <a:r>
              <a:rPr lang="ru-RU" sz="1200" dirty="0" smtClean="0"/>
              <a:t>, </a:t>
            </a:r>
            <a:r>
              <a:rPr lang="ru-RU" sz="1200" dirty="0" err="1" smtClean="0"/>
              <a:t>оның iшiнде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 басқа жұмысқа ауыстыру</a:t>
            </a:r>
            <a:r>
              <a:rPr lang="ru-RU" sz="1200" dirty="0" smtClean="0"/>
              <a:t>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шешiмдер</a:t>
            </a:r>
            <a:r>
              <a:rPr lang="ru-RU" sz="1200" dirty="0" smtClean="0"/>
              <a:t> </a:t>
            </a:r>
            <a:r>
              <a:rPr lang="ru-RU" sz="1200" dirty="0" err="1" smtClean="0"/>
              <a:t>қабылдауға құқығы </a:t>
            </a:r>
            <a:r>
              <a:rPr lang="ru-RU" sz="1200" dirty="0" smtClean="0"/>
              <a:t>бар. 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г)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87, 96-99 </a:t>
            </a:r>
            <a:r>
              <a:rPr lang="ru-RU" sz="1200" dirty="0" err="1" smtClean="0"/>
              <a:t>баптарында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жағдайларды сақтай отырып</a:t>
            </a:r>
            <a:r>
              <a:rPr lang="ru-RU" sz="1200" dirty="0" smtClean="0"/>
              <a:t>, </a:t>
            </a:r>
            <a:r>
              <a:rPr lang="ru-RU" sz="1200" dirty="0" err="1" smtClean="0"/>
              <a:t>қызметкерлердi түнгi сменаға</a:t>
            </a:r>
            <a:r>
              <a:rPr lang="ru-RU" sz="1200" dirty="0" smtClean="0"/>
              <a:t>, </a:t>
            </a:r>
            <a:r>
              <a:rPr lang="ru-RU" sz="1200" dirty="0" err="1" smtClean="0"/>
              <a:t>демалыс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мереке</a:t>
            </a:r>
            <a:r>
              <a:rPr lang="ru-RU" sz="1200" dirty="0" smtClean="0"/>
              <a:t>  </a:t>
            </a:r>
            <a:r>
              <a:rPr lang="ru-RU" sz="1200" dirty="0" err="1" smtClean="0"/>
              <a:t>күндерiнде жұмысқа тартуға болады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err="1" smtClean="0"/>
              <a:t>д</a:t>
            </a:r>
            <a:r>
              <a:rPr lang="ru-RU" sz="1200" dirty="0" smtClean="0"/>
              <a:t>) </a:t>
            </a:r>
            <a:r>
              <a:rPr lang="ru-RU" sz="1200" dirty="0" err="1" smtClean="0"/>
              <a:t>Қызметкер атқарып отырған лауазымына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 </a:t>
            </a:r>
            <a:r>
              <a:rPr lang="ru-RU" sz="1200" dirty="0" err="1" smtClean="0"/>
              <a:t>қызметтiк  мiндеттерiн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 Қазақстан Республикасының шегiне</a:t>
            </a:r>
            <a:r>
              <a:rPr lang="ru-RU" sz="1200" dirty="0" smtClean="0"/>
              <a:t> , </a:t>
            </a:r>
            <a:r>
              <a:rPr lang="ru-RU" sz="1200" dirty="0" err="1" smtClean="0"/>
              <a:t>сонымен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бiрге</a:t>
            </a:r>
            <a:r>
              <a:rPr lang="ru-RU" sz="1200" dirty="0" smtClean="0"/>
              <a:t> </a:t>
            </a:r>
            <a:r>
              <a:rPr lang="ru-RU" sz="1200" dirty="0" err="1" smtClean="0"/>
              <a:t>шет</a:t>
            </a:r>
            <a:r>
              <a:rPr lang="ru-RU" sz="1200" dirty="0" smtClean="0"/>
              <a:t> </a:t>
            </a:r>
            <a:r>
              <a:rPr lang="ru-RU" sz="1200" dirty="0" err="1" smtClean="0"/>
              <a:t>елге</a:t>
            </a:r>
            <a:r>
              <a:rPr lang="ru-RU" sz="1200" dirty="0" smtClean="0"/>
              <a:t>  </a:t>
            </a:r>
            <a:r>
              <a:rPr lang="ru-RU" sz="1200" dirty="0" err="1" smtClean="0"/>
              <a:t>iссапарға жiберiлуi</a:t>
            </a:r>
            <a:r>
              <a:rPr lang="ru-RU" sz="1200" dirty="0" smtClean="0"/>
              <a:t> </a:t>
            </a:r>
            <a:r>
              <a:rPr lang="ru-RU" sz="1200" dirty="0" err="1" smtClean="0"/>
              <a:t>мүмкiн;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е) </a:t>
            </a:r>
            <a:r>
              <a:rPr lang="ru-RU" sz="1200" dirty="0" err="1" smtClean="0"/>
              <a:t>Қызметкерге жыл</a:t>
            </a:r>
            <a:r>
              <a:rPr lang="ru-RU" sz="1200" dirty="0" smtClean="0"/>
              <a:t> </a:t>
            </a:r>
            <a:r>
              <a:rPr lang="ru-RU" sz="1200" dirty="0" err="1" smtClean="0"/>
              <a:t>сайын</a:t>
            </a:r>
            <a:r>
              <a:rPr lang="ru-RU" sz="1200" dirty="0" smtClean="0"/>
              <a:t>  </a:t>
            </a:r>
            <a:r>
              <a:rPr lang="ru-RU" sz="1200" dirty="0" err="1" smtClean="0"/>
              <a:t>жалақысы сақталатын </a:t>
            </a:r>
            <a:r>
              <a:rPr lang="ru-RU" sz="1200" dirty="0" smtClean="0"/>
              <a:t>, </a:t>
            </a:r>
            <a:r>
              <a:rPr lang="ru-RU" sz="1200" dirty="0" err="1" smtClean="0"/>
              <a:t>ақылы</a:t>
            </a:r>
            <a:r>
              <a:rPr lang="ru-RU" sz="1200" dirty="0" smtClean="0"/>
              <a:t>, </a:t>
            </a:r>
            <a:r>
              <a:rPr lang="ru-RU" sz="1200" dirty="0" err="1" smtClean="0"/>
              <a:t>ұзақтығы </a:t>
            </a:r>
            <a:r>
              <a:rPr lang="ru-RU" sz="1200" dirty="0" smtClean="0"/>
              <a:t>30 </a:t>
            </a:r>
            <a:r>
              <a:rPr lang="ru-RU" sz="1200" dirty="0" err="1" smtClean="0"/>
              <a:t>күнтiзбелiк күн еңбек демалысы</a:t>
            </a:r>
            <a:r>
              <a:rPr lang="ru-RU" sz="1200" dirty="0" smtClean="0"/>
              <a:t> </a:t>
            </a:r>
            <a:r>
              <a:rPr lang="ru-RU" sz="1200" dirty="0" err="1" smtClean="0"/>
              <a:t>берiледi</a:t>
            </a:r>
            <a:r>
              <a:rPr lang="ru-RU" sz="1200" dirty="0" smtClean="0"/>
              <a:t>. </a:t>
            </a:r>
            <a:r>
              <a:rPr lang="ru-RU" sz="1200" dirty="0" err="1" smtClean="0"/>
              <a:t>Демалысқа құқығы жылдың кез</a:t>
            </a:r>
            <a:r>
              <a:rPr lang="ru-RU" sz="1200" dirty="0" smtClean="0"/>
              <a:t> </a:t>
            </a:r>
            <a:r>
              <a:rPr lang="ru-RU" sz="1200" dirty="0" err="1" smtClean="0"/>
              <a:t>келген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уақытында алуы</a:t>
            </a:r>
            <a:r>
              <a:rPr lang="ru-RU" sz="1200" dirty="0" smtClean="0"/>
              <a:t> </a:t>
            </a:r>
            <a:r>
              <a:rPr lang="ru-RU" sz="1200" dirty="0" err="1" smtClean="0"/>
              <a:t>туындайды</a:t>
            </a:r>
            <a:r>
              <a:rPr lang="ru-RU" sz="1200" dirty="0" smtClean="0"/>
              <a:t>,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екі</a:t>
            </a:r>
            <a:r>
              <a:rPr lang="ru-RU" sz="1200" dirty="0" smtClean="0"/>
              <a:t> </a:t>
            </a:r>
            <a:r>
              <a:rPr lang="ru-RU" sz="1200" dirty="0" err="1" smtClean="0"/>
              <a:t>жақты келісімде</a:t>
            </a:r>
            <a:r>
              <a:rPr lang="ru-RU" sz="1200" dirty="0" smtClean="0"/>
              <a:t>. </a:t>
            </a:r>
            <a:r>
              <a:rPr lang="ru-RU" sz="1200" dirty="0" err="1" smtClean="0"/>
              <a:t>Сонымен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демалыс</a:t>
            </a:r>
            <a:r>
              <a:rPr lang="ru-RU" sz="1200" dirty="0" smtClean="0"/>
              <a:t> </a:t>
            </a:r>
            <a:r>
              <a:rPr lang="ru-RU" sz="1200" dirty="0" err="1" smtClean="0"/>
              <a:t>өндiрiстiк қажеттiлiкке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тараптардың келiсiмiмен</a:t>
            </a:r>
            <a:r>
              <a:rPr lang="ru-RU" sz="1200" dirty="0" smtClean="0"/>
              <a:t>  </a:t>
            </a:r>
            <a:r>
              <a:rPr lang="ru-RU" sz="1200" dirty="0" err="1" smtClean="0"/>
              <a:t>мерзiмiнен</a:t>
            </a:r>
            <a:r>
              <a:rPr lang="ru-RU" sz="1200" dirty="0" smtClean="0"/>
              <a:t> </a:t>
            </a:r>
            <a:r>
              <a:rPr lang="ru-RU" sz="1200" dirty="0" err="1" smtClean="0"/>
              <a:t>бұрын үзiлуi мүмкiн.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ж) </a:t>
            </a:r>
            <a:r>
              <a:rPr lang="ru-RU" sz="1200" dirty="0" err="1" smtClean="0"/>
              <a:t>Қызметкерге </a:t>
            </a:r>
            <a:r>
              <a:rPr lang="ru-RU" sz="1200" dirty="0" smtClean="0"/>
              <a:t>аса </a:t>
            </a:r>
            <a:r>
              <a:rPr lang="ru-RU" sz="1200" dirty="0" err="1" smtClean="0"/>
              <a:t>маңызды тапсырмаларды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__________ </a:t>
            </a:r>
            <a:r>
              <a:rPr lang="ru-RU" sz="1200" dirty="0" err="1" smtClean="0"/>
              <a:t>күн  мерзiмiне</a:t>
            </a:r>
            <a:r>
              <a:rPr lang="ru-RU" sz="1200" dirty="0" smtClean="0"/>
              <a:t> </a:t>
            </a:r>
            <a:r>
              <a:rPr lang="ru-RU" sz="1200" dirty="0" err="1" smtClean="0"/>
              <a:t>қосымша демалыс</a:t>
            </a:r>
            <a:r>
              <a:rPr lang="ru-RU" sz="1200" dirty="0" smtClean="0"/>
              <a:t> </a:t>
            </a:r>
            <a:r>
              <a:rPr lang="ru-RU" sz="1200" dirty="0" err="1" smtClean="0"/>
              <a:t>берiледi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- __________ </a:t>
            </a:r>
            <a:r>
              <a:rPr lang="ru-RU" sz="1200" dirty="0" err="1" smtClean="0"/>
              <a:t>теңге мөлшерiнде емделуге</a:t>
            </a:r>
            <a:r>
              <a:rPr lang="ru-RU" sz="1200" dirty="0" smtClean="0"/>
              <a:t> </a:t>
            </a:r>
            <a:r>
              <a:rPr lang="ru-RU" sz="1200" dirty="0" err="1" smtClean="0"/>
              <a:t>материалдық көмек көрсетiледi.</a:t>
            </a:r>
            <a:r>
              <a:rPr lang="ru-RU" sz="1200" dirty="0" smtClean="0"/>
              <a:t>  </a:t>
            </a:r>
          </a:p>
          <a:p>
            <a:pPr marL="0" indent="0" fontAlgn="ctr">
              <a:buFontTx/>
              <a:buNone/>
            </a:pPr>
            <a:r>
              <a:rPr lang="ru-RU" sz="1200" dirty="0" err="1" smtClean="0"/>
              <a:t>з</a:t>
            </a:r>
            <a:r>
              <a:rPr lang="ru-RU" sz="1200" dirty="0" smtClean="0"/>
              <a:t>)   </a:t>
            </a:r>
            <a:r>
              <a:rPr lang="ru-RU" sz="1200" dirty="0" err="1" smtClean="0"/>
              <a:t>орынды</a:t>
            </a:r>
            <a:r>
              <a:rPr lang="ru-RU" sz="1200" dirty="0" smtClean="0"/>
              <a:t> </a:t>
            </a:r>
            <a:r>
              <a:rPr lang="ru-RU" sz="1200" dirty="0" err="1" smtClean="0"/>
              <a:t>себептер</a:t>
            </a:r>
            <a:r>
              <a:rPr lang="ru-RU" sz="1200" dirty="0" smtClean="0"/>
              <a:t>   </a:t>
            </a:r>
            <a:r>
              <a:rPr lang="ru-RU" sz="1200" dirty="0" err="1" smtClean="0"/>
              <a:t>болған кезде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 </a:t>
            </a:r>
            <a:r>
              <a:rPr lang="ru-RU" sz="1200" dirty="0" smtClean="0"/>
              <a:t>——— </a:t>
            </a:r>
            <a:r>
              <a:rPr lang="ru-RU" sz="1200" dirty="0" err="1" smtClean="0"/>
              <a:t>күнге  ақысыз демалыс</a:t>
            </a:r>
            <a:r>
              <a:rPr lang="ru-RU" sz="1200" dirty="0" smtClean="0"/>
              <a:t> </a:t>
            </a:r>
            <a:r>
              <a:rPr lang="ru-RU" sz="1200" dirty="0" err="1" smtClean="0"/>
              <a:t>берiлуi</a:t>
            </a:r>
            <a:r>
              <a:rPr lang="ru-RU" sz="1200" dirty="0" smtClean="0"/>
              <a:t> </a:t>
            </a:r>
            <a:r>
              <a:rPr lang="ru-RU" sz="1200" dirty="0" err="1" smtClean="0"/>
              <a:t>мүмкiн;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и)  </a:t>
            </a:r>
            <a:r>
              <a:rPr lang="ru-RU" sz="1200" dirty="0" err="1" smtClean="0"/>
              <a:t>еңбек демалысын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</a:t>
            </a:r>
            <a:r>
              <a:rPr lang="ru-RU" sz="1200" dirty="0" smtClean="0"/>
              <a:t> </a:t>
            </a:r>
            <a:r>
              <a:rPr lang="ru-RU" sz="1200" dirty="0" err="1" smtClean="0"/>
              <a:t>жылдан</a:t>
            </a:r>
            <a:r>
              <a:rPr lang="ru-RU" sz="1200" dirty="0" smtClean="0"/>
              <a:t> </a:t>
            </a:r>
            <a:r>
              <a:rPr lang="ru-RU" sz="1200" dirty="0" err="1" smtClean="0"/>
              <a:t>артық уақытқа кейiнге</a:t>
            </a:r>
            <a:r>
              <a:rPr lang="ru-RU" sz="1200" dirty="0" smtClean="0"/>
              <a:t> </a:t>
            </a:r>
            <a:r>
              <a:rPr lang="ru-RU" sz="1200" dirty="0" err="1" smtClean="0"/>
              <a:t>қалдыруға болмайды</a:t>
            </a:r>
            <a:r>
              <a:rPr lang="ru-RU" sz="1200" dirty="0" smtClean="0"/>
              <a:t>, </a:t>
            </a:r>
            <a:r>
              <a:rPr lang="ru-RU" sz="1200" dirty="0" err="1" smtClean="0"/>
              <a:t>оның өзiнде ол</a:t>
            </a:r>
            <a:r>
              <a:rPr lang="ru-RU" sz="1200" dirty="0" smtClean="0"/>
              <a:t> </a:t>
            </a:r>
            <a:r>
              <a:rPr lang="ru-RU" sz="1200" dirty="0" err="1" smtClean="0"/>
              <a:t>бұйрықпен ресiмделуге</a:t>
            </a:r>
            <a:r>
              <a:rPr lang="ru-RU" sz="1200" dirty="0" smtClean="0"/>
              <a:t> </a:t>
            </a:r>
            <a:r>
              <a:rPr lang="ru-RU" sz="1200" dirty="0" err="1" smtClean="0"/>
              <a:t>тиiс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к)  </a:t>
            </a:r>
            <a:r>
              <a:rPr lang="ru-RU" sz="1200" dirty="0" err="1" smtClean="0"/>
              <a:t>демалыстың 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шартта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белгiленбеген</a:t>
            </a:r>
            <a:r>
              <a:rPr lang="ru-RU" sz="1200" dirty="0" smtClean="0"/>
              <a:t>  </a:t>
            </a:r>
            <a:r>
              <a:rPr lang="ru-RU" sz="1200" dirty="0" err="1" smtClean="0"/>
              <a:t>ресiмдеу</a:t>
            </a:r>
            <a:r>
              <a:rPr lang="ru-RU" sz="1200" dirty="0" smtClean="0"/>
              <a:t>  </a:t>
            </a:r>
            <a:r>
              <a:rPr lang="ru-RU" sz="1200" dirty="0" err="1" smtClean="0"/>
              <a:t>рәсімдері </a:t>
            </a:r>
            <a:r>
              <a:rPr lang="ru-RU" sz="1200" dirty="0" smtClean="0"/>
              <a:t>мен </a:t>
            </a:r>
            <a:r>
              <a:rPr lang="ru-RU" sz="1200" dirty="0" err="1" smtClean="0"/>
              <a:t>тәртiбi ҚР-ның </a:t>
            </a:r>
            <a:r>
              <a:rPr lang="ru-RU" sz="1200" dirty="0" smtClean="0"/>
              <a:t>ЕК 15.05.07 ж.</a:t>
            </a:r>
            <a:br>
              <a:rPr lang="ru-RU" sz="1200" dirty="0" smtClean="0"/>
            </a:br>
            <a:r>
              <a:rPr lang="ru-RU" sz="1200" dirty="0" smtClean="0"/>
              <a:t>№ 251-ІІІ 8 </a:t>
            </a:r>
            <a:r>
              <a:rPr lang="ru-RU" sz="1200" dirty="0" err="1" smtClean="0"/>
              <a:t>тарауында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</a:t>
            </a:r>
            <a:r>
              <a:rPr lang="ru-RU" sz="1200" dirty="0" smtClean="0"/>
              <a:t>«____»________2000__ж. №________ </a:t>
            </a:r>
            <a:r>
              <a:rPr lang="ru-RU" sz="1200" dirty="0" err="1" smtClean="0"/>
              <a:t>«Қызметкерлер 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ереже</a:t>
            </a:r>
            <a:r>
              <a:rPr lang="ru-RU" sz="1200" dirty="0" smtClean="0"/>
              <a:t> </a:t>
            </a:r>
            <a:r>
              <a:rPr lang="ru-RU" sz="1200" dirty="0" err="1" smtClean="0"/>
              <a:t>арқылы реттеледi</a:t>
            </a:r>
            <a:r>
              <a:rPr lang="ru-RU" sz="1200" dirty="0" smtClean="0"/>
              <a:t>.</a:t>
            </a:r>
          </a:p>
          <a:p>
            <a:pPr marL="0" indent="0">
              <a:buFontTx/>
              <a:buNone/>
            </a:pP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346092"/>
          </a:xfrm>
        </p:spPr>
        <p:txBody>
          <a:bodyPr/>
          <a:lstStyle/>
          <a:p>
            <a:r>
              <a:rPr lang="ru-RU" sz="1400" b="1" dirty="0" smtClean="0"/>
              <a:t>5.2. </a:t>
            </a:r>
            <a:r>
              <a:rPr lang="ru-RU" sz="1400" b="1" dirty="0" err="1" smtClean="0"/>
              <a:t>Еңбек ақы  және  сыйақы туралы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 smtClean="0"/>
              <a:t>а)  </a:t>
            </a:r>
            <a:r>
              <a:rPr lang="ru-RU" sz="1200" dirty="0" err="1" smtClean="0"/>
              <a:t>қызметкерге </a:t>
            </a:r>
            <a:r>
              <a:rPr lang="ru-RU" sz="1200" dirty="0" smtClean="0"/>
              <a:t>«__»________200__ж. </a:t>
            </a:r>
            <a:r>
              <a:rPr lang="ru-RU" sz="1200" dirty="0" err="1" smtClean="0"/>
              <a:t>№_____«Еңбекке акы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төлеу 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ереже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_____ </a:t>
            </a:r>
            <a:r>
              <a:rPr lang="ru-RU" sz="1200" dirty="0" err="1" smtClean="0"/>
              <a:t>мөлшерiнде жалақы төленедi.</a:t>
            </a:r>
            <a:r>
              <a:rPr lang="ru-RU" sz="1200" dirty="0" smtClean="0"/>
              <a:t> </a:t>
            </a:r>
            <a:r>
              <a:rPr lang="ru-RU" sz="1200" dirty="0" err="1" smtClean="0"/>
              <a:t>Жалақысы </a:t>
            </a:r>
            <a:r>
              <a:rPr lang="ru-RU" sz="1200" dirty="0" smtClean="0"/>
              <a:t>ай </a:t>
            </a:r>
            <a:r>
              <a:rPr lang="ru-RU" sz="1200" dirty="0" err="1" smtClean="0"/>
              <a:t>сайын</a:t>
            </a:r>
            <a:r>
              <a:rPr lang="ru-RU" sz="1200" dirty="0" smtClean="0"/>
              <a:t> </a:t>
            </a:r>
            <a:r>
              <a:rPr lang="ru-RU" sz="1200" dirty="0" err="1" smtClean="0"/>
              <a:t>инфляцияның коэффициентiне</a:t>
            </a:r>
            <a:r>
              <a:rPr lang="ru-RU" sz="1200" dirty="0" smtClean="0"/>
              <a:t>, </a:t>
            </a:r>
            <a:r>
              <a:rPr lang="ru-RU" sz="1200" dirty="0" err="1" smtClean="0"/>
              <a:t>сыйақының және қайта қаржыландыру ставкаларына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дисконттеу</a:t>
            </a:r>
            <a:r>
              <a:rPr lang="ru-RU" sz="1200" dirty="0" smtClean="0"/>
              <a:t> </a:t>
            </a:r>
            <a:r>
              <a:rPr lang="ru-RU" sz="1200" dirty="0" err="1" smtClean="0"/>
              <a:t>арқылы индекстеленедi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б)  осы </a:t>
            </a:r>
            <a:r>
              <a:rPr lang="ru-RU" sz="1200" dirty="0" err="1" smtClean="0"/>
              <a:t>шартқа қол қойған күннен кейiн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</a:t>
            </a:r>
            <a:r>
              <a:rPr lang="ru-RU" sz="1200" dirty="0" smtClean="0"/>
              <a:t> </a:t>
            </a:r>
            <a:r>
              <a:rPr lang="ru-RU" sz="1200" dirty="0" err="1" smtClean="0"/>
              <a:t>жыл</a:t>
            </a:r>
            <a:r>
              <a:rPr lang="ru-RU" sz="1200" dirty="0" smtClean="0"/>
              <a:t> </a:t>
            </a:r>
            <a:r>
              <a:rPr lang="ru-RU" sz="1200" dirty="0" err="1" smtClean="0"/>
              <a:t>өткен соң</a:t>
            </a:r>
            <a:r>
              <a:rPr lang="ru-RU" sz="1200" dirty="0" smtClean="0"/>
              <a:t>,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 өз қызметiн мүлтiксiз орындап</a:t>
            </a:r>
            <a:r>
              <a:rPr lang="ru-RU" sz="1200" dirty="0" smtClean="0"/>
              <a:t>, </a:t>
            </a:r>
            <a:r>
              <a:rPr lang="ru-RU" sz="1200" dirty="0" err="1" smtClean="0"/>
              <a:t>бұйрықпен ресiмделген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жаза</a:t>
            </a:r>
            <a:r>
              <a:rPr lang="ru-RU" sz="1200" dirty="0" smtClean="0"/>
              <a:t> </a:t>
            </a:r>
            <a:r>
              <a:rPr lang="ru-RU" sz="1200" dirty="0" err="1" smtClean="0"/>
              <a:t>алмаса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</a:t>
            </a:r>
            <a:r>
              <a:rPr lang="ru-RU" sz="1200" dirty="0" smtClean="0"/>
              <a:t>ай </a:t>
            </a:r>
            <a:r>
              <a:rPr lang="ru-RU" sz="1200" dirty="0" err="1" smtClean="0"/>
              <a:t>сайын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дербес</a:t>
            </a:r>
            <a:r>
              <a:rPr lang="ru-RU" sz="1200" dirty="0" smtClean="0"/>
              <a:t> </a:t>
            </a:r>
            <a:r>
              <a:rPr lang="ru-RU" sz="1200" dirty="0" err="1" smtClean="0"/>
              <a:t>үстемақы белгiленуi</a:t>
            </a:r>
            <a:r>
              <a:rPr lang="ru-RU" sz="1200" dirty="0" smtClean="0"/>
              <a:t> </a:t>
            </a:r>
            <a:r>
              <a:rPr lang="ru-RU" sz="1200" dirty="0" err="1" smtClean="0"/>
              <a:t>мүмкiн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в) осы </a:t>
            </a:r>
            <a:r>
              <a:rPr lang="ru-RU" sz="1200" dirty="0" err="1" smtClean="0"/>
              <a:t>шарттың </a:t>
            </a:r>
            <a:r>
              <a:rPr lang="ru-RU" sz="1200" dirty="0" smtClean="0"/>
              <a:t>5.1 </a:t>
            </a:r>
            <a:r>
              <a:rPr lang="ru-RU" sz="1200" dirty="0" err="1" smtClean="0"/>
              <a:t>тармағының </a:t>
            </a:r>
            <a:r>
              <a:rPr lang="ru-RU" sz="1200" dirty="0" smtClean="0"/>
              <a:t>«б» </a:t>
            </a:r>
            <a:r>
              <a:rPr lang="ru-RU" sz="1200" dirty="0" err="1" smtClean="0"/>
              <a:t>тармақшасында  көрсетiлген  мерзiмнен</a:t>
            </a:r>
            <a:r>
              <a:rPr lang="ru-RU" sz="1200" dirty="0" smtClean="0"/>
              <a:t> </a:t>
            </a:r>
            <a:r>
              <a:rPr lang="ru-RU" sz="1200" dirty="0" err="1" smtClean="0"/>
              <a:t>тыс</a:t>
            </a:r>
            <a:r>
              <a:rPr lang="ru-RU" sz="1200" dirty="0" smtClean="0"/>
              <a:t>  </a:t>
            </a:r>
            <a:r>
              <a:rPr lang="ru-RU" sz="1200" dirty="0" err="1" smtClean="0"/>
              <a:t>жұмыс үшiн қызметкерге ҚР-ның </a:t>
            </a:r>
            <a:r>
              <a:rPr lang="ru-RU" sz="1200" dirty="0" smtClean="0"/>
              <a:t>ЕК 15.05.2007 ж. № 251-ІІІ 127-129 </a:t>
            </a:r>
            <a:r>
              <a:rPr lang="ru-RU" sz="1200" dirty="0" err="1" smtClean="0"/>
              <a:t>бабына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жығдайда төлем жасалады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г)  </a:t>
            </a:r>
            <a:r>
              <a:rPr lang="ru-RU" sz="1200" dirty="0" err="1" smtClean="0"/>
              <a:t>Жұмыс берушiнiң кiнәсiнен тоқтаған жұмыс уақытына және екi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қызметтi қоса атқарған кезде</a:t>
            </a:r>
            <a:r>
              <a:rPr lang="ru-RU" sz="1200" dirty="0" smtClean="0"/>
              <a:t> «___»____________200____ж №________ «</a:t>
            </a:r>
            <a:r>
              <a:rPr lang="ru-RU" sz="1200" dirty="0" err="1" smtClean="0"/>
              <a:t>Еңбекке ақы төлеу 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ереже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 </a:t>
            </a:r>
            <a:r>
              <a:rPr lang="ru-RU" sz="1200" dirty="0" err="1" smtClean="0"/>
              <a:t>төлем жасалады</a:t>
            </a:r>
            <a:r>
              <a:rPr lang="ru-RU" sz="1200" dirty="0" smtClean="0"/>
              <a:t>,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131, 133 </a:t>
            </a:r>
            <a:r>
              <a:rPr lang="ru-RU" sz="1200" dirty="0" err="1" smtClean="0"/>
              <a:t>бабына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</a:pPr>
            <a:r>
              <a:rPr lang="ru-RU" sz="1200" dirty="0" err="1" smtClean="0"/>
              <a:t>д</a:t>
            </a:r>
            <a:r>
              <a:rPr lang="ru-RU" sz="1200" dirty="0" smtClean="0"/>
              <a:t>)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жалақы 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басқа </a:t>
            </a:r>
            <a:r>
              <a:rPr lang="ru-RU" sz="1200" dirty="0" smtClean="0"/>
              <a:t>да </a:t>
            </a:r>
            <a:r>
              <a:rPr lang="ru-RU" sz="1200" dirty="0" err="1" smtClean="0"/>
              <a:t>тиiстi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төлемдер  Жұмыс берушiнiң кiнәсiнен кешiктiрiлсе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 </a:t>
            </a:r>
            <a:r>
              <a:rPr lang="ru-RU" sz="1200" dirty="0" err="1" smtClean="0"/>
              <a:t>ол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Ұлттық </a:t>
            </a:r>
            <a:r>
              <a:rPr lang="ru-RU" sz="1200" dirty="0" smtClean="0"/>
              <a:t>Банк </a:t>
            </a:r>
            <a:r>
              <a:rPr lang="ru-RU" sz="1200" dirty="0" err="1" smtClean="0"/>
              <a:t>белгiлеген</a:t>
            </a:r>
            <a:r>
              <a:rPr lang="ru-RU" sz="1200" dirty="0" smtClean="0"/>
              <a:t> </a:t>
            </a:r>
            <a:r>
              <a:rPr lang="ru-RU" sz="1200" dirty="0" err="1" smtClean="0"/>
              <a:t>қайта қаржыландыру ставкасы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берешек</a:t>
            </a:r>
            <a:r>
              <a:rPr lang="ru-RU" sz="1200" dirty="0" smtClean="0"/>
              <a:t> </a:t>
            </a:r>
            <a:r>
              <a:rPr lang="ru-RU" sz="1200" dirty="0" err="1" smtClean="0"/>
              <a:t>сомадан</a:t>
            </a:r>
            <a:r>
              <a:rPr lang="ru-RU" sz="1200" dirty="0" smtClean="0"/>
              <a:t> </a:t>
            </a:r>
            <a:r>
              <a:rPr lang="ru-RU" sz="1200" dirty="0" err="1" smtClean="0"/>
              <a:t>әрбiр кешiктiрiлген</a:t>
            </a:r>
            <a:r>
              <a:rPr lang="ru-RU" sz="1200" dirty="0" smtClean="0"/>
              <a:t>  </a:t>
            </a:r>
            <a:r>
              <a:rPr lang="ru-RU" sz="1200" dirty="0" err="1" smtClean="0"/>
              <a:t>күн үшiн өсiмақы төлейдi</a:t>
            </a:r>
            <a:r>
              <a:rPr lang="ru-RU" sz="1200" dirty="0" smtClean="0"/>
              <a:t>. </a:t>
            </a:r>
            <a:r>
              <a:rPr lang="ru-RU" sz="1200" dirty="0" err="1" smtClean="0"/>
              <a:t>Өсiмақыны есептеу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төлем жасаудың 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күнiнен бастап</a:t>
            </a:r>
            <a:r>
              <a:rPr lang="ru-RU" sz="1200" dirty="0" smtClean="0"/>
              <a:t> </a:t>
            </a:r>
            <a:r>
              <a:rPr lang="ru-RU" sz="1200" dirty="0" err="1" smtClean="0"/>
              <a:t>берешектi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төлеп болғанша жүргiзiледi.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е) </a:t>
            </a:r>
            <a:r>
              <a:rPr lang="ru-RU" sz="1200" dirty="0" err="1" smtClean="0"/>
              <a:t>кез</a:t>
            </a:r>
            <a:r>
              <a:rPr lang="ru-RU" sz="1200" dirty="0" smtClean="0"/>
              <a:t> </a:t>
            </a:r>
            <a:r>
              <a:rPr lang="ru-RU" sz="1200" dirty="0" err="1" smtClean="0"/>
              <a:t>келген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себептерге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 </a:t>
            </a:r>
            <a:r>
              <a:rPr lang="ru-RU" sz="1200" dirty="0" err="1" smtClean="0"/>
              <a:t>бұзған жағдайда Қызметкерге тиiстi</a:t>
            </a:r>
            <a:r>
              <a:rPr lang="ru-RU" sz="1200" dirty="0" smtClean="0"/>
              <a:t> сома </a:t>
            </a:r>
            <a:r>
              <a:rPr lang="ru-RU" sz="1200" dirty="0" err="1" smtClean="0"/>
              <a:t>соңғы үш жұмыс күн iшінде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кешiктiрiлмей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төленедi</a:t>
            </a:r>
            <a:r>
              <a:rPr lang="ru-RU" sz="1200" dirty="0" smtClean="0"/>
              <a:t>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74654"/>
          </a:xfrm>
        </p:spPr>
        <p:txBody>
          <a:bodyPr/>
          <a:lstStyle/>
          <a:p>
            <a:r>
              <a:rPr lang="ru-RU" sz="1400" b="1" dirty="0" smtClean="0"/>
              <a:t>6-бап. </a:t>
            </a:r>
            <a:r>
              <a:rPr lang="ru-RU" sz="1400" b="1" cap="all" dirty="0" err="1" smtClean="0"/>
              <a:t>Кепiлдiктер</a:t>
            </a:r>
            <a:r>
              <a:rPr lang="ru-RU" sz="1400" b="1" cap="all" dirty="0" smtClean="0"/>
              <a:t> мен </a:t>
            </a:r>
            <a:r>
              <a:rPr lang="ru-RU" sz="1400" b="1" cap="all" dirty="0" err="1" smtClean="0"/>
              <a:t>өтемақылар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  <a:defRPr/>
            </a:pPr>
            <a:r>
              <a:rPr lang="ru-RU" sz="1200" b="1" dirty="0" smtClean="0"/>
              <a:t>6-бап. </a:t>
            </a:r>
            <a:r>
              <a:rPr lang="ru-RU" sz="1200" b="1" cap="all" dirty="0" err="1" smtClean="0"/>
              <a:t>Кепiлдiктер</a:t>
            </a:r>
            <a:r>
              <a:rPr lang="ru-RU" sz="1200" b="1" cap="all" dirty="0" smtClean="0"/>
              <a:t> мен </a:t>
            </a:r>
            <a:r>
              <a:rPr lang="ru-RU" sz="1200" b="1" cap="all" dirty="0" err="1" smtClean="0"/>
              <a:t>өтемақылар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6.1.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 мемлекеттiк</a:t>
            </a:r>
            <a:r>
              <a:rPr lang="ru-RU" sz="1200" dirty="0" smtClean="0"/>
              <a:t> </a:t>
            </a:r>
            <a:r>
              <a:rPr lang="ru-RU" sz="1200" dirty="0" err="1" smtClean="0"/>
              <a:t>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қызметтiк мiндеттемелерiн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</a:t>
            </a:r>
            <a:r>
              <a:rPr lang="ru-RU" sz="1200" dirty="0" smtClean="0"/>
              <a:t> </a:t>
            </a:r>
            <a:r>
              <a:rPr lang="ru-RU" sz="1200" dirty="0" err="1" smtClean="0"/>
              <a:t>кезiнде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жұмыстан босататын</a:t>
            </a:r>
            <a:r>
              <a:rPr lang="ru-RU" sz="1200" dirty="0" smtClean="0"/>
              <a:t>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 </a:t>
            </a:r>
            <a:r>
              <a:rPr lang="ru-RU" sz="1200" dirty="0" err="1" smtClean="0"/>
              <a:t>қызметкердiң жоқ кезiнде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оның лауазымдық қызметі сақталады, </a:t>
            </a:r>
            <a:r>
              <a:rPr lang="ru-RU" sz="1200" dirty="0" smtClean="0"/>
              <a:t>ал </a:t>
            </a:r>
            <a:r>
              <a:rPr lang="ru-RU" sz="1200" dirty="0" err="1" smtClean="0"/>
              <a:t>еңбек ақысы сақталмайды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6.2.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 дәрiгерлiк тексеруден</a:t>
            </a:r>
            <a:r>
              <a:rPr lang="ru-RU" sz="1200" dirty="0" smtClean="0"/>
              <a:t> </a:t>
            </a:r>
            <a:r>
              <a:rPr lang="ru-RU" sz="1200" dirty="0" err="1" smtClean="0"/>
              <a:t>өтетiн 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басқа </a:t>
            </a:r>
            <a:r>
              <a:rPr lang="ru-RU" sz="1200" dirty="0" smtClean="0"/>
              <a:t>да </a:t>
            </a:r>
            <a:r>
              <a:rPr lang="ru-RU" sz="1200" dirty="0" err="1" smtClean="0"/>
              <a:t>мiндеттi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комиссиялардан</a:t>
            </a:r>
            <a:r>
              <a:rPr lang="ru-RU" sz="1200" dirty="0" smtClean="0"/>
              <a:t> </a:t>
            </a:r>
            <a:r>
              <a:rPr lang="ru-RU" sz="1200" dirty="0" err="1" smtClean="0"/>
              <a:t>өтiп жүрсе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уақытта оның орташа</a:t>
            </a:r>
            <a:r>
              <a:rPr lang="ru-RU" sz="1200" dirty="0" smtClean="0"/>
              <a:t> </a:t>
            </a:r>
            <a:r>
              <a:rPr lang="ru-RU" sz="1200" dirty="0" err="1" smtClean="0"/>
              <a:t>жалақысы сақталуы керек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6.3. </a:t>
            </a:r>
            <a:r>
              <a:rPr lang="ru-RU" sz="1200" dirty="0" err="1" smtClean="0"/>
              <a:t>Қызметкерге пайдаланылмаған еңбек демалысы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_______________мөлшерiнде өтемақы төленедi.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6.4. </a:t>
            </a:r>
            <a:r>
              <a:rPr lang="ru-RU" sz="1200" dirty="0" err="1" smtClean="0"/>
              <a:t>Iссапарға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кепiлдiктер</a:t>
            </a:r>
            <a:r>
              <a:rPr lang="ru-RU" sz="1200" dirty="0" smtClean="0"/>
              <a:t> мен </a:t>
            </a:r>
            <a:r>
              <a:rPr lang="ru-RU" sz="1200" dirty="0" err="1" smtClean="0"/>
              <a:t>өтемақылар ҚР-нiң қолданылып жүрген заң актiлерiне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төленедi</a:t>
            </a:r>
            <a:r>
              <a:rPr lang="ru-RU" sz="1200" dirty="0" smtClean="0"/>
              <a:t>. </a:t>
            </a:r>
            <a:r>
              <a:rPr lang="ru-RU" sz="1200" dirty="0" err="1" smtClean="0"/>
              <a:t>Iссапарға </a:t>
            </a:r>
            <a:r>
              <a:rPr lang="ru-RU" sz="1200" dirty="0" smtClean="0"/>
              <a:t>ҚР </a:t>
            </a:r>
            <a:r>
              <a:rPr lang="ru-RU" sz="1200" dirty="0" err="1" smtClean="0"/>
              <a:t>Үкiметiнiң белгiлеген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нормасынан</a:t>
            </a:r>
            <a:r>
              <a:rPr lang="ru-RU" sz="1200" dirty="0" smtClean="0"/>
              <a:t> </a:t>
            </a:r>
            <a:r>
              <a:rPr lang="ru-RU" sz="1200" dirty="0" err="1" smtClean="0"/>
              <a:t>артық төленетiн  өтемақылар  </a:t>
            </a:r>
            <a:r>
              <a:rPr lang="ru-RU" sz="1200" dirty="0" smtClean="0"/>
              <a:t>оны </a:t>
            </a:r>
            <a:r>
              <a:rPr lang="ru-RU" sz="1200" dirty="0" err="1" smtClean="0"/>
              <a:t>растайтын</a:t>
            </a:r>
            <a:r>
              <a:rPr lang="ru-RU" sz="1200" dirty="0" smtClean="0"/>
              <a:t> </a:t>
            </a:r>
            <a:r>
              <a:rPr lang="ru-RU" sz="1200" dirty="0" err="1" smtClean="0"/>
              <a:t>құжат болғанда ғана төленедi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6.5. </a:t>
            </a:r>
            <a:r>
              <a:rPr lang="ru-RU" sz="1200" dirty="0" err="1" smtClean="0"/>
              <a:t>Қызметкер Қазақстан Республикасының  заң актiлерiнде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тәртiпке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әлеуметтiк жәрдемақылардың барлық түрлерiмен қамтамасыз етiледi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6.6. </a:t>
            </a:r>
            <a:r>
              <a:rPr lang="ru-RU" sz="1200" dirty="0" err="1" smtClean="0"/>
              <a:t>Қазақстан Республикасының Үкiметiмен реттелген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жағдайда  өзiне тиiстi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қызметiн орындау</a:t>
            </a:r>
            <a:r>
              <a:rPr lang="ru-RU" sz="1200" dirty="0" smtClean="0"/>
              <a:t> </a:t>
            </a:r>
            <a:r>
              <a:rPr lang="ru-RU" sz="1200" dirty="0" err="1" smtClean="0"/>
              <a:t>кезiнде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еңбекке қабiлетiн жоғалтқан  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қайтыс болған адамның отбасына</a:t>
            </a:r>
            <a:r>
              <a:rPr lang="ru-RU" sz="1200" dirty="0" smtClean="0"/>
              <a:t>  </a:t>
            </a:r>
            <a:r>
              <a:rPr lang="ru-RU" sz="1200" dirty="0" err="1" smtClean="0"/>
              <a:t>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</a:t>
            </a:r>
            <a:r>
              <a:rPr lang="ru-RU" sz="1200" dirty="0" smtClean="0"/>
              <a:t>ҚР </a:t>
            </a:r>
            <a:r>
              <a:rPr lang="ru-RU" sz="1200" dirty="0" err="1" smtClean="0"/>
              <a:t>заңдарында 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мөлшерде   жәрдемақы төлейдi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6.7. </a:t>
            </a:r>
            <a:r>
              <a:rPr lang="ru-RU" sz="1200" dirty="0" err="1" smtClean="0"/>
              <a:t>Қызметтiк мiндеттерiн</a:t>
            </a:r>
            <a:r>
              <a:rPr lang="ru-RU" sz="1200" dirty="0" smtClean="0"/>
              <a:t> </a:t>
            </a:r>
            <a:r>
              <a:rPr lang="ru-RU" sz="1200" dirty="0" err="1" smtClean="0"/>
              <a:t>орындау</a:t>
            </a:r>
            <a:r>
              <a:rPr lang="ru-RU" sz="1200" dirty="0" smtClean="0"/>
              <a:t>  </a:t>
            </a:r>
            <a:r>
              <a:rPr lang="ru-RU" sz="1200" dirty="0" err="1" smtClean="0"/>
              <a:t>кезiнде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Қызметкердiң денсаулығына тигiзген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зиян</a:t>
            </a:r>
            <a:r>
              <a:rPr lang="ru-RU" sz="1200" dirty="0" smtClean="0"/>
              <a:t> </a:t>
            </a:r>
            <a:r>
              <a:rPr lang="ru-RU" sz="1200" dirty="0" err="1" smtClean="0"/>
              <a:t>үшiн 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жауапты</a:t>
            </a:r>
            <a:r>
              <a:rPr lang="ru-RU" sz="1200" dirty="0" smtClean="0"/>
              <a:t> </a:t>
            </a:r>
            <a:r>
              <a:rPr lang="ru-RU" sz="1200" dirty="0" err="1" smtClean="0"/>
              <a:t>болады</a:t>
            </a:r>
            <a:r>
              <a:rPr lang="ru-RU" sz="1200" dirty="0" smtClean="0"/>
              <a:t>, </a:t>
            </a:r>
            <a:r>
              <a:rPr lang="ru-RU" sz="1200" dirty="0" err="1" smtClean="0"/>
              <a:t>қызметкерлердiң өмiрiн  сақтандыруы керек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6.8. </a:t>
            </a:r>
            <a:r>
              <a:rPr lang="ru-RU" sz="1200" dirty="0" err="1" smtClean="0"/>
              <a:t>Мына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себептерге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Жұмыс берушiнiң ұйымы таратылғанда;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Қызметкердi әскерге шақырғанда;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Қызметкер қайтыс болған жағдайда 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бұзады.</a:t>
            </a:r>
            <a:r>
              <a:rPr lang="ru-RU" sz="1200" dirty="0" smtClean="0"/>
              <a:t> 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оның отбасына</a:t>
            </a:r>
            <a:r>
              <a:rPr lang="ru-RU" sz="1200" dirty="0" smtClean="0"/>
              <a:t>  </a:t>
            </a:r>
            <a:r>
              <a:rPr lang="ru-RU" sz="1200" dirty="0" err="1" smtClean="0"/>
              <a:t>Қазақстан Республикасының  Үкiметiнде 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ең төменгi жалақының </a:t>
            </a:r>
            <a:r>
              <a:rPr lang="ru-RU" sz="1200" dirty="0" smtClean="0"/>
              <a:t>_______________________ </a:t>
            </a:r>
            <a:r>
              <a:rPr lang="ru-RU" sz="1200" dirty="0" err="1" smtClean="0"/>
              <a:t>мөлшерiнде жәрдемақы төлейдi.</a:t>
            </a: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6.9. </a:t>
            </a:r>
            <a:r>
              <a:rPr lang="ru-RU" sz="1200" dirty="0" err="1" smtClean="0"/>
              <a:t>Мына</a:t>
            </a:r>
            <a:r>
              <a:rPr lang="ru-RU" sz="1200" dirty="0" smtClean="0"/>
              <a:t> </a:t>
            </a:r>
            <a:r>
              <a:rPr lang="ru-RU" sz="1200" dirty="0" err="1" smtClean="0"/>
              <a:t>себептерге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штаттық кестенiң 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қызметкердiң лауазымының  қысқаруына байланысты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тараптардың келiсiмi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денсаулығына байланысты</a:t>
            </a:r>
            <a:r>
              <a:rPr lang="ru-RU" sz="1200" dirty="0" smtClean="0"/>
              <a:t>  </a:t>
            </a:r>
            <a:r>
              <a:rPr lang="ru-RU" sz="1200" dirty="0" err="1" smtClean="0"/>
              <a:t>атқаратын қызметiн орындай</a:t>
            </a:r>
            <a:r>
              <a:rPr lang="ru-RU" sz="1200" dirty="0" smtClean="0"/>
              <a:t> </a:t>
            </a:r>
            <a:r>
              <a:rPr lang="ru-RU" sz="1200" dirty="0" err="1" smtClean="0"/>
              <a:t>алмаған жағдайда;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зейнетке</a:t>
            </a:r>
            <a:r>
              <a:rPr lang="ru-RU" sz="1200" dirty="0" smtClean="0"/>
              <a:t> </a:t>
            </a:r>
            <a:r>
              <a:rPr lang="ru-RU" sz="1200" dirty="0" err="1" smtClean="0"/>
              <a:t>шығуына байланысты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басқа жерге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көшуiне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бұзады.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қызметкерге </a:t>
            </a:r>
            <a:r>
              <a:rPr lang="ru-RU" sz="1200" dirty="0" smtClean="0"/>
              <a:t>____________________________________ </a:t>
            </a:r>
            <a:r>
              <a:rPr lang="ru-RU" sz="1200" dirty="0" err="1" smtClean="0"/>
              <a:t>мөлшерде  жәрдемақы төлейдi.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6.10.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қызметкердi Қазақстан Республикасының заңдарында 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тәртiпте арнайы</a:t>
            </a:r>
            <a:r>
              <a:rPr lang="ru-RU" sz="1200" dirty="0" smtClean="0"/>
              <a:t> </a:t>
            </a:r>
            <a:r>
              <a:rPr lang="ru-RU" sz="1200" dirty="0" err="1" smtClean="0"/>
              <a:t>киiммен</a:t>
            </a:r>
            <a:r>
              <a:rPr lang="ru-RU" sz="1200" dirty="0" smtClean="0"/>
              <a:t>, </a:t>
            </a:r>
            <a:r>
              <a:rPr lang="ru-RU" sz="1200" dirty="0" err="1" smtClean="0"/>
              <a:t>құралдармен, көлiкпен және </a:t>
            </a:r>
            <a:r>
              <a:rPr lang="ru-RU" sz="1200" dirty="0" smtClean="0"/>
              <a:t>де </a:t>
            </a:r>
            <a:r>
              <a:rPr lang="ru-RU" sz="1200" dirty="0" err="1" smtClean="0"/>
              <a:t>басқа инвентарлармен</a:t>
            </a:r>
            <a:r>
              <a:rPr lang="ru-RU" sz="1200" dirty="0" smtClean="0"/>
              <a:t>, </a:t>
            </a:r>
            <a:r>
              <a:rPr lang="ru-RU" sz="1200" dirty="0" err="1" smtClean="0"/>
              <a:t>сонымен</a:t>
            </a:r>
            <a:r>
              <a:rPr lang="ru-RU" sz="1200" dirty="0" smtClean="0"/>
              <a:t> </a:t>
            </a:r>
            <a:r>
              <a:rPr lang="ru-RU" sz="1200" dirty="0" err="1" smtClean="0"/>
              <a:t>бiрге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еңбектi қорғау және </a:t>
            </a:r>
            <a:r>
              <a:rPr lang="ru-RU" sz="1200" dirty="0" smtClean="0"/>
              <a:t>техника </a:t>
            </a:r>
            <a:r>
              <a:rPr lang="ru-RU" sz="1200" dirty="0" err="1" smtClean="0"/>
              <a:t>қауiпсiздiгiмен қамтамасыз етуге</a:t>
            </a:r>
            <a:r>
              <a:rPr lang="ru-RU" sz="1200" dirty="0" smtClean="0"/>
              <a:t> </a:t>
            </a:r>
            <a:r>
              <a:rPr lang="ru-RU" sz="1200" dirty="0" err="1" smtClean="0"/>
              <a:t>мiндеттi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6.11.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  Жұмыс берушiнiң кәсiпкерлiк  қызметiн орындау</a:t>
            </a:r>
            <a:r>
              <a:rPr lang="ru-RU" sz="1200" dirty="0" smtClean="0"/>
              <a:t> </a:t>
            </a:r>
            <a:r>
              <a:rPr lang="ru-RU" sz="1200" dirty="0" err="1" smtClean="0"/>
              <a:t>мақсатында  өз мүлкiн пайдаланатын</a:t>
            </a:r>
            <a:r>
              <a:rPr lang="ru-RU" sz="1200" dirty="0" smtClean="0"/>
              <a:t> 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оған 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шыққан шығынды төлеуге мiндеттi</a:t>
            </a:r>
            <a:r>
              <a:rPr lang="ru-RU" sz="1200" dirty="0" smtClean="0"/>
              <a:t>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74654"/>
          </a:xfrm>
        </p:spPr>
        <p:txBody>
          <a:bodyPr/>
          <a:lstStyle/>
          <a:p>
            <a:r>
              <a:rPr lang="ru-RU" sz="1400" b="1" dirty="0" smtClean="0"/>
              <a:t>7-бап. </a:t>
            </a:r>
            <a:r>
              <a:rPr lang="ru-RU" sz="1400" b="1" cap="all" dirty="0" err="1" smtClean="0"/>
              <a:t>Еңбек шартын</a:t>
            </a:r>
            <a:r>
              <a:rPr lang="ru-RU" sz="1400" b="1" cap="all" dirty="0" smtClean="0"/>
              <a:t> </a:t>
            </a:r>
            <a:r>
              <a:rPr lang="ru-RU" sz="1400" b="1" cap="all" dirty="0" err="1" smtClean="0"/>
              <a:t>тоқтату немесе</a:t>
            </a:r>
            <a:r>
              <a:rPr lang="ru-RU" sz="1400" b="1" cap="all" dirty="0" smtClean="0"/>
              <a:t> </a:t>
            </a:r>
            <a:r>
              <a:rPr lang="ru-RU" sz="1400" b="1" cap="all" dirty="0" err="1" smtClean="0"/>
              <a:t>бұзу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  <a:defRPr/>
            </a:pPr>
            <a:r>
              <a:rPr lang="ru-RU" sz="1200" b="1" dirty="0" smtClean="0"/>
              <a:t>7-бап. </a:t>
            </a:r>
            <a:r>
              <a:rPr lang="ru-RU" sz="1200" b="1" cap="all" dirty="0" err="1" smtClean="0"/>
              <a:t>Еңбек шартын</a:t>
            </a:r>
            <a:r>
              <a:rPr lang="ru-RU" sz="1200" b="1" cap="all" dirty="0" smtClean="0"/>
              <a:t> </a:t>
            </a:r>
            <a:r>
              <a:rPr lang="ru-RU" sz="1200" b="1" cap="all" dirty="0" err="1" smtClean="0"/>
              <a:t>тоқтату немесе</a:t>
            </a:r>
            <a:r>
              <a:rPr lang="ru-RU" sz="1200" b="1" cap="all" dirty="0" smtClean="0"/>
              <a:t> </a:t>
            </a:r>
            <a:r>
              <a:rPr lang="ru-RU" sz="1200" b="1" cap="all" dirty="0" err="1" smtClean="0"/>
              <a:t>бұзу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7.1.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мына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жағдайда бұзылады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а)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15.05.07 ж. № 251-III 51 бабы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тоқтатылады</a:t>
            </a:r>
            <a:r>
              <a:rPr lang="ru-RU" sz="1200" dirty="0" smtClean="0"/>
              <a:t>, </a:t>
            </a:r>
            <a:r>
              <a:rPr lang="ru-RU" sz="1200" dirty="0" err="1" smtClean="0"/>
              <a:t>оның ішінде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мерзiмiнiң бiтуiне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екі</a:t>
            </a:r>
            <a:r>
              <a:rPr lang="ru-RU" sz="1200" dirty="0" smtClean="0"/>
              <a:t> </a:t>
            </a:r>
            <a:r>
              <a:rPr lang="ru-RU" sz="1200" dirty="0" err="1" smtClean="0"/>
              <a:t>жақты келісім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жұмысшының ықтияры бойынша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жұмыс берушiнiң ықтияры бойынша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екі</a:t>
            </a:r>
            <a:r>
              <a:rPr lang="ru-RU" sz="1200" dirty="0" smtClean="0"/>
              <a:t> </a:t>
            </a:r>
            <a:r>
              <a:rPr lang="ru-RU" sz="1200" dirty="0" err="1" smtClean="0"/>
              <a:t>жақтың ықтиярысызына 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емес</a:t>
            </a:r>
            <a:r>
              <a:rPr lang="ru-RU" sz="1200" dirty="0" smtClean="0"/>
              <a:t> </a:t>
            </a:r>
            <a:r>
              <a:rPr lang="ru-RU" sz="1200" dirty="0" err="1" smtClean="0"/>
              <a:t>жағдайда.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тараптардың  еркiнен</a:t>
            </a:r>
            <a:r>
              <a:rPr lang="ru-RU" sz="1200" dirty="0" smtClean="0"/>
              <a:t>  </a:t>
            </a:r>
            <a:r>
              <a:rPr lang="ru-RU" sz="1200" dirty="0" err="1" smtClean="0"/>
              <a:t>тыс</a:t>
            </a:r>
            <a:r>
              <a:rPr lang="ru-RU" sz="1200" dirty="0" smtClean="0"/>
              <a:t> </a:t>
            </a:r>
            <a:r>
              <a:rPr lang="ru-RU" sz="1200" dirty="0" err="1" smtClean="0"/>
              <a:t>себептерге</a:t>
            </a:r>
            <a:r>
              <a:rPr lang="ru-RU" sz="1200" dirty="0" smtClean="0"/>
              <a:t> 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 </a:t>
            </a:r>
            <a:r>
              <a:rPr lang="ru-RU" sz="1200" dirty="0" err="1" smtClean="0"/>
              <a:t>тоқтатылады;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б)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тараптардың келiсiмiмен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Жұмыс берушi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тарапынан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Қызметкер тарапынан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бұзылады.</a:t>
            </a: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- </a:t>
            </a:r>
            <a:r>
              <a:rPr lang="ru-RU" sz="1200" dirty="0" err="1" smtClean="0"/>
              <a:t>Тараптардың еркiнен</a:t>
            </a:r>
            <a:r>
              <a:rPr lang="ru-RU" sz="1200" dirty="0" smtClean="0"/>
              <a:t> </a:t>
            </a:r>
            <a:r>
              <a:rPr lang="ru-RU" sz="1200" dirty="0" err="1" smtClean="0"/>
              <a:t>тыс</a:t>
            </a:r>
            <a:r>
              <a:rPr lang="ru-RU" sz="1200" dirty="0" smtClean="0"/>
              <a:t>, ҚР </a:t>
            </a:r>
            <a:r>
              <a:rPr lang="ru-RU" sz="1200" dirty="0" err="1" smtClean="0"/>
              <a:t>заң актiлерiнде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көзделген басқа </a:t>
            </a:r>
            <a:r>
              <a:rPr lang="ru-RU" sz="1200" dirty="0" smtClean="0"/>
              <a:t>да </a:t>
            </a:r>
            <a:r>
              <a:rPr lang="ru-RU" sz="1200" dirty="0" err="1" smtClean="0"/>
              <a:t>негiздерге</a:t>
            </a:r>
            <a:r>
              <a:rPr lang="ru-RU" sz="1200" dirty="0" smtClean="0"/>
              <a:t> </a:t>
            </a:r>
            <a:r>
              <a:rPr lang="ru-RU" sz="1200" dirty="0" err="1" smtClean="0"/>
              <a:t>байланысты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7.2.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54-бабында </a:t>
            </a:r>
            <a:r>
              <a:rPr lang="ru-RU" sz="1200" dirty="0" err="1" smtClean="0"/>
              <a:t>көзделген негiздер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берушiнiң тарапынан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бұзылуы мүмкiн</a:t>
            </a:r>
            <a:r>
              <a:rPr lang="ru-RU" sz="1200" dirty="0" smtClean="0"/>
              <a:t>, </a:t>
            </a:r>
            <a:r>
              <a:rPr lang="ru-RU" sz="1200" dirty="0" err="1" smtClean="0"/>
              <a:t>және бұл </a:t>
            </a:r>
            <a:r>
              <a:rPr lang="ru-RU" sz="1200" dirty="0" smtClean="0"/>
              <a:t>факт </a:t>
            </a:r>
            <a:r>
              <a:rPr lang="ru-RU" sz="1200" dirty="0" err="1" smtClean="0"/>
              <a:t>белгiленген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тәртiппе құжатта ресiмделуi</a:t>
            </a:r>
            <a:r>
              <a:rPr lang="ru-RU" sz="1200" dirty="0" smtClean="0"/>
              <a:t> </a:t>
            </a:r>
            <a:r>
              <a:rPr lang="ru-RU" sz="1200" dirty="0" err="1" smtClean="0"/>
              <a:t>қажет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7.3.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57-бабында </a:t>
            </a:r>
            <a:r>
              <a:rPr lang="ru-RU" sz="1200" dirty="0" err="1" smtClean="0"/>
              <a:t>көзделген  негiздер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қызметкер тарапынан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бұзылуы мүмкiн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7.4. </a:t>
            </a:r>
            <a:r>
              <a:rPr lang="ru-RU" sz="1200" dirty="0" err="1" smtClean="0"/>
              <a:t>Бұл 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тараптардың бiрiнiң  атынан</a:t>
            </a:r>
            <a:r>
              <a:rPr lang="ru-RU" sz="1200" dirty="0" smtClean="0"/>
              <a:t> </a:t>
            </a:r>
            <a:r>
              <a:rPr lang="ru-RU" sz="1200" dirty="0" err="1" smtClean="0"/>
              <a:t>жазбаша</a:t>
            </a:r>
            <a:r>
              <a:rPr lang="ru-RU" sz="1200" dirty="0" smtClean="0"/>
              <a:t> </a:t>
            </a:r>
            <a:r>
              <a:rPr lang="ru-RU" sz="1200" dirty="0" err="1" smtClean="0"/>
              <a:t>түрде 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бұзылғанға бiр</a:t>
            </a:r>
            <a:r>
              <a:rPr lang="ru-RU" sz="1200" dirty="0" smtClean="0"/>
              <a:t> ай </a:t>
            </a:r>
            <a:r>
              <a:rPr lang="ru-RU" sz="1200" dirty="0" err="1" smtClean="0"/>
              <a:t>iшiнде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ұсынылған жазбаша</a:t>
            </a:r>
            <a:r>
              <a:rPr lang="ru-RU" sz="1200" dirty="0" smtClean="0"/>
              <a:t> </a:t>
            </a:r>
            <a:r>
              <a:rPr lang="ru-RU" sz="1200" dirty="0" err="1" smtClean="0"/>
              <a:t>хабарламаның негiзiнде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бұзылуы мүмкiн</a:t>
            </a:r>
            <a:r>
              <a:rPr lang="ru-RU" sz="1200" dirty="0" smtClean="0"/>
              <a:t>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7.5. </a:t>
            </a:r>
            <a:r>
              <a:rPr lang="ru-RU" sz="1200" dirty="0" err="1" smtClean="0"/>
              <a:t>ҚР-ның </a:t>
            </a:r>
            <a:r>
              <a:rPr lang="ru-RU" sz="1200" dirty="0" smtClean="0"/>
              <a:t>ЕК 15.05.2007 ж. № 251-ІІІ 52 </a:t>
            </a:r>
            <a:r>
              <a:rPr lang="ru-RU" sz="1200" dirty="0" err="1" smtClean="0"/>
              <a:t>бабында</a:t>
            </a:r>
            <a:r>
              <a:rPr lang="ru-RU" sz="1200" dirty="0" smtClean="0"/>
              <a:t> </a:t>
            </a:r>
            <a:r>
              <a:rPr lang="ru-RU" sz="1200" dirty="0" err="1" smtClean="0"/>
              <a:t>сәйкес </a:t>
            </a:r>
            <a:r>
              <a:rPr lang="ru-RU" sz="1200" dirty="0" smtClean="0"/>
              <a:t>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тараптардың өзара келiсiмi</a:t>
            </a:r>
            <a:r>
              <a:rPr lang="ru-RU" sz="1200" dirty="0" smtClean="0"/>
              <a:t> </a:t>
            </a:r>
            <a:r>
              <a:rPr lang="ru-RU" sz="1200" dirty="0" err="1" smtClean="0"/>
              <a:t>бойынша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бұзылуы мүмкiн</a:t>
            </a:r>
            <a:r>
              <a:rPr lang="ru-RU" sz="1200" dirty="0" smtClean="0"/>
              <a:t>.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бұзу себебi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шартқа қосымша 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тiркелуге</a:t>
            </a:r>
            <a:r>
              <a:rPr lang="ru-RU" sz="1200" dirty="0" smtClean="0"/>
              <a:t> </a:t>
            </a:r>
            <a:r>
              <a:rPr lang="ru-RU" sz="1200" dirty="0" err="1" smtClean="0"/>
              <a:t>тиiс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7.6.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шарттың мерзiмi</a:t>
            </a:r>
            <a:r>
              <a:rPr lang="ru-RU" sz="1200" dirty="0" smtClean="0"/>
              <a:t> </a:t>
            </a:r>
            <a:r>
              <a:rPr lang="ru-RU" sz="1200" dirty="0" err="1" smtClean="0"/>
              <a:t>бiтуiне</a:t>
            </a:r>
            <a:r>
              <a:rPr lang="ru-RU" sz="1200" dirty="0" smtClean="0"/>
              <a:t>  </a:t>
            </a:r>
            <a:r>
              <a:rPr lang="ru-RU" sz="1200" dirty="0" err="1" smtClean="0"/>
              <a:t>жазбаша</a:t>
            </a:r>
            <a:r>
              <a:rPr lang="ru-RU" sz="1200" dirty="0" smtClean="0"/>
              <a:t> </a:t>
            </a:r>
            <a:r>
              <a:rPr lang="ru-RU" sz="1200" dirty="0" err="1" smtClean="0"/>
              <a:t>түрде хабарлама</a:t>
            </a:r>
            <a:r>
              <a:rPr lang="ru-RU" sz="1200" dirty="0" smtClean="0"/>
              <a:t> </a:t>
            </a:r>
            <a:r>
              <a:rPr lang="ru-RU" sz="1200" dirty="0" err="1" smtClean="0"/>
              <a:t>түспесе, онда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белгісіз</a:t>
            </a:r>
            <a:r>
              <a:rPr lang="ru-RU" sz="1200" dirty="0" smtClean="0"/>
              <a:t> </a:t>
            </a:r>
            <a:r>
              <a:rPr lang="ru-RU" sz="1200" dirty="0" err="1" smtClean="0"/>
              <a:t>мерзімге</a:t>
            </a:r>
            <a:r>
              <a:rPr lang="ru-RU" sz="1200" dirty="0" smtClean="0"/>
              <a:t> </a:t>
            </a:r>
            <a:r>
              <a:rPr lang="ru-RU" sz="1200" dirty="0" err="1" smtClean="0"/>
              <a:t>дейін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бұзымаған 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есептеледі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7.7. </a:t>
            </a:r>
            <a:r>
              <a:rPr lang="ru-RU" sz="1200" dirty="0" err="1" smtClean="0"/>
              <a:t>Меншiк</a:t>
            </a:r>
            <a:r>
              <a:rPr lang="ru-RU" sz="1200" dirty="0" smtClean="0"/>
              <a:t> </a:t>
            </a:r>
            <a:r>
              <a:rPr lang="ru-RU" sz="1200" dirty="0" err="1" smtClean="0"/>
              <a:t>иесiнiң немесе</a:t>
            </a:r>
            <a:r>
              <a:rPr lang="ru-RU" sz="1200" dirty="0" smtClean="0"/>
              <a:t> </a:t>
            </a:r>
            <a:r>
              <a:rPr lang="ru-RU" sz="1200" dirty="0" err="1" smtClean="0"/>
              <a:t>заңды тұлғаның ауысуы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шартты</a:t>
            </a:r>
            <a:r>
              <a:rPr lang="ru-RU" sz="1200" dirty="0" smtClean="0"/>
              <a:t> </a:t>
            </a:r>
            <a:r>
              <a:rPr lang="ru-RU" sz="1200" dirty="0" err="1" smtClean="0"/>
              <a:t>бұзуға негiз</a:t>
            </a:r>
            <a:r>
              <a:rPr lang="ru-RU" sz="1200" dirty="0" smtClean="0"/>
              <a:t> бола </a:t>
            </a:r>
            <a:r>
              <a:rPr lang="ru-RU" sz="1200" dirty="0" err="1" smtClean="0"/>
              <a:t>алмайды</a:t>
            </a:r>
            <a:r>
              <a:rPr lang="ru-RU" sz="1200" dirty="0" smtClean="0"/>
              <a:t>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marL="0" indent="0" fontAlgn="ctr">
              <a:buFontTx/>
              <a:buNone/>
              <a:defRPr/>
            </a:pPr>
            <a:r>
              <a:rPr lang="ru-RU" sz="1800" b="1" dirty="0" smtClean="0"/>
              <a:t>8-бап.  </a:t>
            </a:r>
            <a:r>
              <a:rPr lang="ru-RU" sz="1800" b="1" cap="all" dirty="0" err="1" smtClean="0"/>
              <a:t>Еңбек даулары</a:t>
            </a:r>
            <a:endParaRPr lang="ru-RU" sz="1800" b="1" cap="all" dirty="0" smtClean="0"/>
          </a:p>
          <a:p>
            <a:pPr marL="0" indent="0" fontAlgn="ctr">
              <a:buFontTx/>
              <a:buNone/>
              <a:defRPr/>
            </a:pPr>
            <a:endParaRPr lang="ru-RU" sz="18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8.1. </a:t>
            </a:r>
            <a:r>
              <a:rPr lang="ru-RU" sz="1200" dirty="0" err="1" smtClean="0"/>
              <a:t>Еңбек даулары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тараптардың келiсiмiмен</a:t>
            </a:r>
            <a:r>
              <a:rPr lang="ru-RU" sz="1200" dirty="0" smtClean="0"/>
              <a:t> </a:t>
            </a:r>
            <a:r>
              <a:rPr lang="ru-RU" sz="1200" dirty="0" err="1" smtClean="0"/>
              <a:t>төмендегi инстанцияларда</a:t>
            </a:r>
            <a:r>
              <a:rPr lang="ru-RU" sz="1200" dirty="0" smtClean="0"/>
              <a:t>: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а)  </a:t>
            </a:r>
            <a:r>
              <a:rPr lang="ru-RU" sz="1200" dirty="0" err="1" smtClean="0"/>
              <a:t>келiсiм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комиссиясында</a:t>
            </a:r>
            <a:r>
              <a:rPr lang="ru-RU" sz="1200" dirty="0" smtClean="0"/>
              <a:t> (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ол</a:t>
            </a:r>
            <a:r>
              <a:rPr lang="ru-RU" sz="1200" dirty="0" smtClean="0"/>
              <a:t> </a:t>
            </a:r>
            <a:r>
              <a:rPr lang="ru-RU" sz="1200" dirty="0" err="1" smtClean="0"/>
              <a:t>Жұмыс берушiде</a:t>
            </a:r>
            <a:r>
              <a:rPr lang="ru-RU" sz="1200" dirty="0" smtClean="0"/>
              <a:t> бар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);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б)  </a:t>
            </a:r>
            <a:r>
              <a:rPr lang="ru-RU" sz="1200" dirty="0" err="1" smtClean="0"/>
              <a:t>аралық сотта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оның құрамы тараптардың келiсiмiмен</a:t>
            </a:r>
            <a:r>
              <a:rPr lang="ru-RU" sz="1200" dirty="0" smtClean="0"/>
              <a:t> </a:t>
            </a:r>
            <a:r>
              <a:rPr lang="ru-RU" sz="1200" dirty="0" err="1" smtClean="0"/>
              <a:t>сайланады</a:t>
            </a:r>
            <a:r>
              <a:rPr lang="ru-RU" sz="1200" dirty="0" smtClean="0"/>
              <a:t>;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в)  </a:t>
            </a:r>
            <a:r>
              <a:rPr lang="ru-RU" sz="1200" dirty="0" err="1" smtClean="0"/>
              <a:t>Қазақстан Республикасының мемлекеттiк</a:t>
            </a:r>
            <a:r>
              <a:rPr lang="ru-RU" sz="1200" dirty="0" smtClean="0"/>
              <a:t> </a:t>
            </a:r>
            <a:r>
              <a:rPr lang="ru-RU" sz="1200" dirty="0" err="1" smtClean="0"/>
              <a:t>соттарында</a:t>
            </a:r>
            <a:r>
              <a:rPr lang="ru-RU" sz="1200" dirty="0" smtClean="0"/>
              <a:t>  </a:t>
            </a:r>
            <a:r>
              <a:rPr lang="ru-RU" sz="1200" dirty="0" err="1" smtClean="0"/>
              <a:t>қаралуы мүмкiн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 </a:t>
            </a:r>
          </a:p>
          <a:p>
            <a:pPr marL="0" indent="0" fontAlgn="ctr">
              <a:buFontTx/>
              <a:buNone/>
              <a:defRPr/>
            </a:pPr>
            <a:endParaRPr lang="ru-RU" sz="1200" dirty="0" smtClean="0"/>
          </a:p>
          <a:p>
            <a:pPr marL="0" indent="0" fontAlgn="ctr">
              <a:buFontTx/>
              <a:buNone/>
              <a:defRPr/>
            </a:pPr>
            <a:r>
              <a:rPr lang="ru-RU" sz="1800" b="1" dirty="0" smtClean="0"/>
              <a:t>9-бап. </a:t>
            </a:r>
            <a:r>
              <a:rPr lang="ru-RU" sz="1800" b="1" cap="all" dirty="0" err="1" smtClean="0"/>
              <a:t>Басқа жағдайлар</a:t>
            </a:r>
            <a:endParaRPr lang="ru-RU" sz="1800" b="1" cap="all" dirty="0" smtClean="0"/>
          </a:p>
          <a:p>
            <a:pPr marL="0" indent="0" fontAlgn="ctr">
              <a:buFontTx/>
              <a:buNone/>
              <a:defRPr/>
            </a:pPr>
            <a:endParaRPr lang="ru-RU" sz="1800" dirty="0" smtClean="0"/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9.1.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шарттың ережелерi</a:t>
            </a:r>
            <a:r>
              <a:rPr lang="ru-RU" sz="1200" dirty="0" smtClean="0"/>
              <a:t>  </a:t>
            </a:r>
            <a:r>
              <a:rPr lang="ru-RU" sz="1200" dirty="0" err="1" smtClean="0"/>
              <a:t>Жұмыс берушiнiң </a:t>
            </a:r>
            <a:r>
              <a:rPr lang="ru-RU" sz="1200" dirty="0" smtClean="0"/>
              <a:t>фирма </a:t>
            </a:r>
            <a:r>
              <a:rPr lang="ru-RU" sz="1200" dirty="0" err="1" smtClean="0"/>
              <a:t>iшiндегi</a:t>
            </a:r>
            <a:r>
              <a:rPr lang="ru-RU" sz="1200" dirty="0" smtClean="0"/>
              <a:t> </a:t>
            </a:r>
            <a:r>
              <a:rPr lang="ru-RU" sz="1200" dirty="0" err="1" smtClean="0"/>
              <a:t>актiлерiне</a:t>
            </a:r>
            <a:r>
              <a:rPr lang="ru-RU" sz="1200" dirty="0" smtClean="0"/>
              <a:t> </a:t>
            </a:r>
            <a:r>
              <a:rPr lang="ru-RU" sz="1200" dirty="0" err="1" smtClean="0"/>
              <a:t>қарсы келетiн</a:t>
            </a:r>
            <a:r>
              <a:rPr lang="ru-RU" sz="1200" dirty="0" smtClean="0"/>
              <a:t>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, </a:t>
            </a:r>
            <a:r>
              <a:rPr lang="ru-RU" sz="1200" dirty="0" err="1" smtClean="0"/>
              <a:t>негiзiнен</a:t>
            </a:r>
            <a:r>
              <a:rPr lang="ru-RU" sz="1200" dirty="0" smtClean="0"/>
              <a:t>, осы </a:t>
            </a:r>
            <a:r>
              <a:rPr lang="ru-RU" sz="1200" dirty="0" err="1" smtClean="0"/>
              <a:t>шарттағы ережелердiң заңдық күшi болады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9.2.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шарттағы ережелер</a:t>
            </a:r>
            <a:r>
              <a:rPr lang="ru-RU" sz="1200" dirty="0" smtClean="0"/>
              <a:t> </a:t>
            </a:r>
            <a:r>
              <a:rPr lang="ru-RU" sz="1200" dirty="0" err="1" smtClean="0"/>
              <a:t>Қазақстанда бекiтiлген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халықаралық шарттар</a:t>
            </a:r>
            <a:r>
              <a:rPr lang="ru-RU" sz="1200" dirty="0" smtClean="0"/>
              <a:t> мен  </a:t>
            </a:r>
            <a:r>
              <a:rPr lang="ru-RU" sz="1200" dirty="0" err="1" smtClean="0"/>
              <a:t>Қазақстан Республикасының </a:t>
            </a:r>
            <a:r>
              <a:rPr lang="ru-RU" sz="1200" dirty="0" smtClean="0"/>
              <a:t>«</a:t>
            </a:r>
            <a:r>
              <a:rPr lang="ru-RU" sz="1200" dirty="0" err="1" smtClean="0"/>
              <a:t>ҚР-дағы еңбек туралы</a:t>
            </a:r>
            <a:r>
              <a:rPr lang="ru-RU" sz="1200" dirty="0" smtClean="0"/>
              <a:t>» </a:t>
            </a:r>
            <a:r>
              <a:rPr lang="ru-RU" sz="1200" dirty="0" err="1" smtClean="0"/>
              <a:t>заңдарының ережелерiне</a:t>
            </a:r>
            <a:r>
              <a:rPr lang="ru-RU" sz="1200" dirty="0" smtClean="0"/>
              <a:t> </a:t>
            </a:r>
            <a:r>
              <a:rPr lang="ru-RU" sz="1200" dirty="0" err="1" smtClean="0"/>
              <a:t>қайшы келетiн</a:t>
            </a:r>
            <a:r>
              <a:rPr lang="ru-RU" sz="1200" dirty="0" smtClean="0"/>
              <a:t>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 </a:t>
            </a:r>
            <a:r>
              <a:rPr lang="ru-RU" sz="1200" dirty="0" err="1" smtClean="0"/>
              <a:t>ең бiрiншi</a:t>
            </a:r>
            <a:r>
              <a:rPr lang="ru-RU" sz="1200" dirty="0" smtClean="0"/>
              <a:t> </a:t>
            </a:r>
            <a:r>
              <a:rPr lang="ru-RU" sz="1200" dirty="0" err="1" smtClean="0"/>
              <a:t>халықаралық шарттары</a:t>
            </a:r>
            <a:r>
              <a:rPr lang="ru-RU" sz="1200" dirty="0" smtClean="0"/>
              <a:t>, </a:t>
            </a:r>
            <a:r>
              <a:rPr lang="ru-RU" sz="1200" dirty="0" err="1" smtClean="0"/>
              <a:t>содан</a:t>
            </a:r>
            <a:r>
              <a:rPr lang="ru-RU" sz="1200" dirty="0" smtClean="0"/>
              <a:t> </a:t>
            </a:r>
            <a:r>
              <a:rPr lang="ru-RU" sz="1200" dirty="0" err="1" smtClean="0"/>
              <a:t>кейiн</a:t>
            </a:r>
            <a:r>
              <a:rPr lang="ru-RU" sz="1200" dirty="0" smtClean="0"/>
              <a:t> ҚР </a:t>
            </a:r>
            <a:r>
              <a:rPr lang="ru-RU" sz="1200" dirty="0" err="1" smtClean="0"/>
              <a:t>заңдары заңды болып</a:t>
            </a:r>
            <a:r>
              <a:rPr lang="ru-RU" sz="1200" dirty="0" smtClean="0"/>
              <a:t> </a:t>
            </a:r>
            <a:r>
              <a:rPr lang="ru-RU" sz="1200" dirty="0" err="1" smtClean="0"/>
              <a:t>табылады</a:t>
            </a:r>
            <a:r>
              <a:rPr lang="ru-RU" sz="1200" dirty="0" smtClean="0"/>
              <a:t>. </a:t>
            </a:r>
            <a:r>
              <a:rPr lang="ru-RU" sz="1200" dirty="0" err="1" smtClean="0"/>
              <a:t>Шарттың жекелеген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тармақтарының заңсыздығы шарттың заңдық күшiн жоя</a:t>
            </a:r>
            <a:r>
              <a:rPr lang="ru-RU" sz="1200" dirty="0" smtClean="0"/>
              <a:t> </a:t>
            </a:r>
            <a:r>
              <a:rPr lang="ru-RU" sz="1200" dirty="0" err="1" smtClean="0"/>
              <a:t>алмайды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9.3.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ҚР </a:t>
            </a:r>
            <a:r>
              <a:rPr lang="ru-RU" sz="1200" dirty="0" err="1" smtClean="0"/>
              <a:t>заң актiлерiнде</a:t>
            </a:r>
            <a:r>
              <a:rPr lang="ru-RU" sz="1200" dirty="0" smtClean="0"/>
              <a:t>  </a:t>
            </a:r>
            <a:r>
              <a:rPr lang="ru-RU" sz="1200" dirty="0" err="1" smtClean="0"/>
              <a:t>қызметкердiң жағдайын жақсарту жөнiнде өзгертулер енгiзiлсе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осы </a:t>
            </a:r>
            <a:r>
              <a:rPr lang="ru-RU" sz="1200" dirty="0" err="1" smtClean="0"/>
              <a:t>шарттың соған сәйкес тармақтарына </a:t>
            </a:r>
            <a:r>
              <a:rPr lang="ru-RU" sz="1200" dirty="0" smtClean="0"/>
              <a:t>да </a:t>
            </a:r>
            <a:r>
              <a:rPr lang="ru-RU" sz="1200" dirty="0" err="1" smtClean="0"/>
              <a:t>өзгертулер енгiзiледi</a:t>
            </a:r>
            <a:r>
              <a:rPr lang="ru-RU" sz="1200" dirty="0" smtClean="0"/>
              <a:t>, </a:t>
            </a:r>
            <a:r>
              <a:rPr lang="ru-RU" sz="1200" dirty="0" err="1" smtClean="0"/>
              <a:t>егер</a:t>
            </a:r>
            <a:r>
              <a:rPr lang="ru-RU" sz="1200" dirty="0" smtClean="0"/>
              <a:t> </a:t>
            </a:r>
            <a:r>
              <a:rPr lang="ru-RU" sz="1200" dirty="0" err="1" smtClean="0"/>
              <a:t>керiсiнше</a:t>
            </a:r>
            <a:r>
              <a:rPr lang="ru-RU" sz="1200" dirty="0" smtClean="0"/>
              <a:t> </a:t>
            </a:r>
            <a:r>
              <a:rPr lang="ru-RU" sz="1200" dirty="0" err="1" smtClean="0"/>
              <a:t>болса</a:t>
            </a:r>
            <a:r>
              <a:rPr lang="ru-RU" sz="1200" dirty="0" smtClean="0"/>
              <a:t>, </a:t>
            </a:r>
            <a:r>
              <a:rPr lang="ru-RU" sz="1200" dirty="0" err="1" smtClean="0"/>
              <a:t>онда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шартқа өзгерiс енгiзiлмейдi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9.4.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 </a:t>
            </a:r>
            <a:r>
              <a:rPr lang="ru-RU" sz="1200" dirty="0" err="1" smtClean="0"/>
              <a:t>заңдық күшi бiрдей</a:t>
            </a:r>
            <a:r>
              <a:rPr lang="ru-RU" sz="1200" dirty="0" smtClean="0"/>
              <a:t>  </a:t>
            </a:r>
            <a:r>
              <a:rPr lang="ru-RU" sz="1200" dirty="0" err="1" smtClean="0"/>
              <a:t>екi</a:t>
            </a:r>
            <a:r>
              <a:rPr lang="ru-RU" sz="1200" dirty="0" smtClean="0"/>
              <a:t> </a:t>
            </a:r>
            <a:r>
              <a:rPr lang="ru-RU" sz="1200" dirty="0" err="1" smtClean="0"/>
              <a:t>данада</a:t>
            </a:r>
            <a:r>
              <a:rPr lang="ru-RU" sz="1200" dirty="0" smtClean="0"/>
              <a:t> </a:t>
            </a:r>
            <a:r>
              <a:rPr lang="ru-RU" sz="1200" dirty="0" err="1" smtClean="0"/>
              <a:t>жасалады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 бiр-бiр</a:t>
            </a:r>
            <a:r>
              <a:rPr lang="ru-RU" sz="1200" dirty="0" smtClean="0"/>
              <a:t> </a:t>
            </a:r>
            <a:r>
              <a:rPr lang="ru-RU" sz="1200" dirty="0" err="1" smtClean="0"/>
              <a:t>данадан</a:t>
            </a:r>
            <a:r>
              <a:rPr lang="ru-RU" sz="1200" dirty="0" smtClean="0"/>
              <a:t> </a:t>
            </a:r>
            <a:r>
              <a:rPr lang="ru-RU" sz="1200" dirty="0" err="1" smtClean="0"/>
              <a:t>тараптарға берiледi</a:t>
            </a:r>
            <a:r>
              <a:rPr lang="ru-RU" sz="1200" dirty="0" smtClean="0"/>
              <a:t>, </a:t>
            </a:r>
            <a:r>
              <a:rPr lang="ru-RU" sz="1200" dirty="0" err="1" smtClean="0"/>
              <a:t>әрбiр тарап</a:t>
            </a:r>
            <a:r>
              <a:rPr lang="ru-RU" sz="1200" dirty="0" smtClean="0"/>
              <a:t> </a:t>
            </a:r>
            <a:r>
              <a:rPr lang="ru-RU" sz="1200" dirty="0" err="1" smtClean="0"/>
              <a:t>қажетiне қарай кез</a:t>
            </a:r>
            <a:r>
              <a:rPr lang="ru-RU" sz="1200" dirty="0" smtClean="0"/>
              <a:t> </a:t>
            </a:r>
            <a:r>
              <a:rPr lang="ru-RU" sz="1200" dirty="0" err="1" smtClean="0"/>
              <a:t>келген</a:t>
            </a:r>
            <a:r>
              <a:rPr lang="ru-RU" sz="1200" dirty="0" smtClean="0"/>
              <a:t> </a:t>
            </a:r>
            <a:r>
              <a:rPr lang="ru-RU" sz="1200" dirty="0" err="1" smtClean="0"/>
              <a:t>санда</a:t>
            </a:r>
            <a:r>
              <a:rPr lang="ru-RU" sz="1200" dirty="0" smtClean="0"/>
              <a:t> </a:t>
            </a:r>
            <a:r>
              <a:rPr lang="ru-RU" sz="1200" dirty="0" err="1" smtClean="0"/>
              <a:t>көшiрме жасауға хақылы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9.5. Осы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«____»__________ 200___жылдан </a:t>
            </a:r>
            <a:r>
              <a:rPr lang="ru-RU" sz="1200" dirty="0" err="1" smtClean="0"/>
              <a:t>бастап</a:t>
            </a:r>
            <a:r>
              <a:rPr lang="ru-RU" sz="1200" dirty="0" smtClean="0"/>
              <a:t> </a:t>
            </a:r>
            <a:r>
              <a:rPr lang="ru-RU" sz="1200" dirty="0" err="1" smtClean="0"/>
              <a:t>күшiне енедi</a:t>
            </a:r>
            <a:r>
              <a:rPr lang="ru-RU" sz="1200" dirty="0" smtClean="0"/>
              <a:t> </a:t>
            </a:r>
            <a:r>
              <a:rPr lang="ru-RU" sz="1200" dirty="0" err="1" smtClean="0"/>
              <a:t>және мерзiмi</a:t>
            </a:r>
            <a:r>
              <a:rPr lang="ru-RU" sz="1200" dirty="0" smtClean="0"/>
              <a:t> </a:t>
            </a:r>
            <a:r>
              <a:rPr lang="ru-RU" sz="1200" dirty="0" err="1" smtClean="0"/>
              <a:t>бiткенше</a:t>
            </a:r>
            <a:r>
              <a:rPr lang="ru-RU" sz="1200" dirty="0" smtClean="0"/>
              <a:t> </a:t>
            </a:r>
            <a:r>
              <a:rPr lang="ru-RU" sz="1200" dirty="0" err="1" smtClean="0"/>
              <a:t>әрекет етедi</a:t>
            </a:r>
            <a:r>
              <a:rPr lang="ru-RU" sz="1200" dirty="0" smtClean="0"/>
              <a:t>, ал </a:t>
            </a:r>
            <a:r>
              <a:rPr lang="ru-RU" sz="1200" dirty="0" err="1" smtClean="0"/>
              <a:t>оның </a:t>
            </a:r>
            <a:r>
              <a:rPr lang="ru-RU" sz="1200" dirty="0" smtClean="0"/>
              <a:t>2-баптағы </a:t>
            </a:r>
            <a:r>
              <a:rPr lang="ru-RU" sz="1200" dirty="0" err="1" smtClean="0"/>
              <a:t>мәлiметтерi тараптардың коммерциялық құпиясына жатады</a:t>
            </a:r>
            <a:r>
              <a:rPr lang="ru-RU" sz="1200" dirty="0" smtClean="0"/>
              <a:t>.</a:t>
            </a:r>
          </a:p>
          <a:p>
            <a:pPr marL="0" indent="0" fontAlgn="ctr">
              <a:buFontTx/>
              <a:buNone/>
              <a:defRPr/>
            </a:pPr>
            <a:r>
              <a:rPr lang="ru-RU" sz="1200" dirty="0" smtClean="0"/>
              <a:t> </a:t>
            </a:r>
          </a:p>
          <a:p>
            <a:pPr marL="0" indent="0">
              <a:buFontTx/>
              <a:buNone/>
              <a:defRPr/>
            </a:pP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28625" y="642938"/>
            <a:ext cx="8229600" cy="5983287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r>
              <a:rPr lang="ru-RU" sz="1800" smtClean="0"/>
              <a:t>один из ведущих вузов России в сфере градостроительства, архитектуры, дизайна, изобразительного искусства, прикладной экономики, информатики и информационных технологий, расположен в Екатеринбурге.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1" name="Рисунок 10" descr="Без имени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2203970"/>
            <a:ext cx="5715040" cy="4296864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FontTx/>
              <a:buNone/>
            </a:pPr>
            <a:r>
              <a:rPr lang="ru-RU" sz="1200" dirty="0" err="1" smtClean="0"/>
              <a:t>Қосымша:</a:t>
            </a:r>
            <a:endParaRPr lang="ru-RU" sz="1200" dirty="0" smtClean="0"/>
          </a:p>
          <a:p>
            <a:pPr marL="0" indent="0" fontAlgn="ctr">
              <a:buFontTx/>
              <a:buNone/>
            </a:pPr>
            <a:r>
              <a:rPr lang="ru-RU" sz="1200" dirty="0" smtClean="0"/>
              <a:t>1. </a:t>
            </a:r>
            <a:r>
              <a:rPr lang="ru-RU" sz="1200" dirty="0" err="1" smtClean="0"/>
              <a:t>Жеке</a:t>
            </a:r>
            <a:r>
              <a:rPr lang="ru-RU" sz="1200" dirty="0" smtClean="0"/>
              <a:t> </a:t>
            </a:r>
            <a:r>
              <a:rPr lang="ru-RU" sz="1200" dirty="0" err="1" smtClean="0"/>
              <a:t>материалдық жауапкершiлiк</a:t>
            </a:r>
            <a:r>
              <a:rPr lang="ru-RU" sz="1200" dirty="0" smtClean="0"/>
              <a:t>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шарт</a:t>
            </a:r>
            <a:r>
              <a:rPr lang="ru-RU" sz="1200" dirty="0" smtClean="0"/>
              <a:t> 1бет, 1 дана.</a:t>
            </a:r>
          </a:p>
          <a:p>
            <a:pPr marL="0" indent="0" fontAlgn="ctr">
              <a:buFontTx/>
              <a:buNone/>
            </a:pPr>
            <a:r>
              <a:rPr lang="ru-RU" sz="1200" dirty="0" smtClean="0"/>
              <a:t>2. </a:t>
            </a:r>
            <a:r>
              <a:rPr lang="ru-RU" sz="1200" dirty="0" err="1" smtClean="0"/>
              <a:t>Коммерциялық құпияға жататын</a:t>
            </a:r>
            <a:r>
              <a:rPr lang="ru-RU" sz="1200" dirty="0" smtClean="0"/>
              <a:t> </a:t>
            </a:r>
            <a:r>
              <a:rPr lang="ru-RU" sz="1200" dirty="0" err="1" smtClean="0"/>
              <a:t>мәлiметтердi жарияламау</a:t>
            </a:r>
            <a:r>
              <a:rPr lang="ru-RU" sz="1200" dirty="0" smtClean="0"/>
              <a:t> </a:t>
            </a:r>
            <a:r>
              <a:rPr lang="ru-RU" sz="1200" dirty="0" err="1" smtClean="0"/>
              <a:t>туралы</a:t>
            </a:r>
            <a:r>
              <a:rPr lang="ru-RU" sz="1200" dirty="0" smtClean="0"/>
              <a:t> </a:t>
            </a:r>
            <a:r>
              <a:rPr lang="ru-RU" sz="1200" dirty="0" err="1" smtClean="0"/>
              <a:t>мiндеттеме</a:t>
            </a:r>
            <a:r>
              <a:rPr lang="ru-RU" sz="1200" dirty="0" smtClean="0"/>
              <a:t>, 1 бет, 1 дана.</a:t>
            </a:r>
          </a:p>
          <a:p>
            <a:pPr marL="0" indent="0" fontAlgn="ctr">
              <a:buFontTx/>
              <a:buNone/>
            </a:pPr>
            <a:endParaRPr lang="ru-RU" sz="1100" dirty="0" smtClean="0"/>
          </a:p>
          <a:p>
            <a:pPr marL="0" indent="0">
              <a:buFontTx/>
              <a:buNone/>
            </a:pPr>
            <a:r>
              <a:rPr lang="ru-RU" sz="1100" b="1" dirty="0" err="1" smtClean="0"/>
              <a:t>Жұмыс берушi</a:t>
            </a:r>
            <a:r>
              <a:rPr lang="ru-RU" sz="1100" b="1" dirty="0" smtClean="0"/>
              <a:t> 					</a:t>
            </a:r>
            <a:r>
              <a:rPr lang="ru-RU" sz="1100" dirty="0" smtClean="0"/>
              <a:t> </a:t>
            </a:r>
            <a:r>
              <a:rPr lang="ru-RU" sz="1100" b="1" dirty="0" err="1" smtClean="0"/>
              <a:t>Қызметкер</a:t>
            </a:r>
            <a:r>
              <a:rPr lang="ru-RU" sz="1100" b="1" dirty="0" smtClean="0"/>
              <a:t>                                                                            </a:t>
            </a:r>
          </a:p>
          <a:p>
            <a:pPr marL="0" indent="0">
              <a:buFontTx/>
              <a:buNone/>
            </a:pPr>
            <a:r>
              <a:rPr lang="ru-RU" sz="1100" b="1" dirty="0" smtClean="0"/>
              <a:t>___________________________________                                     ________________________________</a:t>
            </a:r>
          </a:p>
          <a:p>
            <a:pPr marL="0" indent="0">
              <a:buFontTx/>
              <a:buNone/>
            </a:pPr>
            <a:r>
              <a:rPr lang="ru-RU" sz="1100" dirty="0" smtClean="0"/>
              <a:t> </a:t>
            </a:r>
            <a:r>
              <a:rPr lang="ru-RU" sz="1100" dirty="0" err="1" smtClean="0"/>
              <a:t>(заңды тұлғаның атауы</a:t>
            </a:r>
            <a:r>
              <a:rPr lang="ru-RU" sz="1100" dirty="0" smtClean="0"/>
              <a:t>, СТН)                                                 (</a:t>
            </a:r>
            <a:r>
              <a:rPr lang="ru-RU" sz="1100" dirty="0" err="1" smtClean="0"/>
              <a:t>азаматтық</a:t>
            </a:r>
            <a:r>
              <a:rPr lang="ru-RU" sz="1100" dirty="0" smtClean="0"/>
              <a:t>, </a:t>
            </a:r>
            <a:r>
              <a:rPr lang="ru-RU" sz="1100" dirty="0" err="1" smtClean="0"/>
              <a:t>аты-жөнi</a:t>
            </a:r>
            <a:r>
              <a:rPr lang="ru-RU" sz="1100" dirty="0" smtClean="0"/>
              <a:t>, </a:t>
            </a:r>
            <a:r>
              <a:rPr lang="ru-RU" sz="1100" dirty="0" err="1" smtClean="0"/>
              <a:t>ӘЖК-нiң нөмiрi </a:t>
            </a:r>
            <a:r>
              <a:rPr lang="ru-RU" sz="1100" b="1" dirty="0" smtClean="0"/>
              <a:t>___________________________________________                   _____________________________________</a:t>
            </a:r>
          </a:p>
          <a:p>
            <a:pPr marL="0" indent="0">
              <a:buFontTx/>
              <a:buNone/>
            </a:pPr>
            <a:r>
              <a:rPr lang="ru-RU" sz="1100" dirty="0" err="1" smtClean="0"/>
              <a:t>лауазымы</a:t>
            </a:r>
            <a:r>
              <a:rPr lang="ru-RU" sz="1100" dirty="0" smtClean="0"/>
              <a:t>, </a:t>
            </a:r>
            <a:r>
              <a:rPr lang="ru-RU" sz="1100" dirty="0" err="1" smtClean="0"/>
              <a:t>аты-жөнi және уәкiлеттi                                                 </a:t>
            </a:r>
            <a:r>
              <a:rPr lang="ru-RU" sz="1100" dirty="0" smtClean="0"/>
              <a:t>СТН, </a:t>
            </a:r>
            <a:r>
              <a:rPr lang="ru-RU" sz="1100" dirty="0" err="1" smtClean="0"/>
              <a:t>мекен-жайы</a:t>
            </a:r>
            <a:r>
              <a:rPr lang="ru-RU" sz="1100" dirty="0" smtClean="0"/>
              <a:t>, </a:t>
            </a:r>
            <a:r>
              <a:rPr lang="ru-RU" sz="1100" dirty="0" err="1" smtClean="0"/>
              <a:t>тұратын жерi</a:t>
            </a:r>
            <a:r>
              <a:rPr lang="ru-RU" sz="1100" dirty="0" smtClean="0"/>
              <a:t> _______________________________________                    ___________________________________________ </a:t>
            </a:r>
            <a:r>
              <a:rPr lang="ru-RU" sz="1100" dirty="0" err="1" smtClean="0"/>
              <a:t>тұлғаның қолы, заңды тұлғаның мөрi, күнi</a:t>
            </a:r>
            <a:r>
              <a:rPr lang="ru-RU" sz="1100" dirty="0" smtClean="0"/>
              <a:t>)                                                             </a:t>
            </a:r>
            <a:r>
              <a:rPr lang="ru-RU" sz="1100" dirty="0" err="1" smtClean="0"/>
              <a:t>қолы және күнi</a:t>
            </a:r>
            <a:r>
              <a:rPr lang="ru-RU" sz="1100" dirty="0" smtClean="0"/>
              <a:t>)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1200" dirty="0" smtClean="0"/>
              <a:t>Остальные документы по управлению персоналом, личные документы, приказы представлены в распечатанном виде.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/>
              <a:t>Структура</a:t>
            </a:r>
          </a:p>
          <a:p>
            <a:pPr>
              <a:buFont typeface="Arial" charset="0"/>
              <a:buNone/>
            </a:pPr>
            <a:endParaRPr lang="ru-RU" sz="1400" smtClean="0"/>
          </a:p>
          <a:p>
            <a:pPr>
              <a:buFont typeface="Arial" charset="0"/>
              <a:buNone/>
            </a:pPr>
            <a:r>
              <a:rPr lang="ru-RU" sz="1400" smtClean="0"/>
              <a:t>В структуре Академии 5 факультетов:</a:t>
            </a:r>
          </a:p>
          <a:p>
            <a:r>
              <a:rPr lang="ru-RU" sz="1400" smtClean="0"/>
              <a:t>Довузовской подготовки</a:t>
            </a:r>
          </a:p>
          <a:p>
            <a:r>
              <a:rPr lang="ru-RU" sz="1400" smtClean="0"/>
              <a:t>Архитектуры</a:t>
            </a:r>
          </a:p>
          <a:p>
            <a:r>
              <a:rPr lang="ru-RU" sz="1400" smtClean="0"/>
              <a:t>Дизайна</a:t>
            </a:r>
          </a:p>
          <a:p>
            <a:r>
              <a:rPr lang="ru-RU" sz="1400" smtClean="0"/>
              <a:t>Повышения квалификации и ускоренного обучения</a:t>
            </a:r>
          </a:p>
          <a:p>
            <a:r>
              <a:rPr lang="ru-RU" sz="1400" smtClean="0"/>
              <a:t>Вечернего обучения</a:t>
            </a:r>
          </a:p>
          <a:p>
            <a:pPr>
              <a:buFont typeface="Arial" charset="0"/>
              <a:buNone/>
            </a:pPr>
            <a:r>
              <a:rPr lang="ru-RU" sz="1400" smtClean="0"/>
              <a:t>2 института:</a:t>
            </a:r>
          </a:p>
          <a:p>
            <a:r>
              <a:rPr lang="ru-RU" sz="1400" smtClean="0"/>
              <a:t>Институт урбанистики</a:t>
            </a:r>
          </a:p>
          <a:p>
            <a:r>
              <a:rPr lang="ru-RU" sz="1400" smtClean="0"/>
              <a:t>Институт изобразительных искусств</a:t>
            </a:r>
          </a:p>
          <a:p>
            <a:pPr>
              <a:buFont typeface="Arial" charset="0"/>
              <a:buNone/>
            </a:pPr>
            <a:r>
              <a:rPr lang="ru-RU" sz="1400" smtClean="0"/>
              <a:t>3 филиала:</a:t>
            </a:r>
          </a:p>
          <a:p>
            <a:r>
              <a:rPr lang="ru-RU" sz="1400" smtClean="0"/>
              <a:t>Институт дизайна в г. Тюмени</a:t>
            </a:r>
          </a:p>
          <a:p>
            <a:r>
              <a:rPr lang="ru-RU" sz="1400" smtClean="0"/>
              <a:t>Институт дизайна и прикладных искусств в г. Ханты-Мансийске</a:t>
            </a:r>
          </a:p>
          <a:p>
            <a:r>
              <a:rPr lang="ru-RU" sz="1400" smtClean="0"/>
              <a:t>Архитектурный институт в г. Караганде</a:t>
            </a:r>
          </a:p>
          <a:p>
            <a:endParaRPr lang="ru-RU" sz="1400" smtClean="0"/>
          </a:p>
          <a:p>
            <a:endParaRPr lang="ru-RU" sz="1400" smtClean="0"/>
          </a:p>
          <a:p>
            <a:pPr>
              <a:buFont typeface="Arial" charset="0"/>
              <a:buNone/>
            </a:pPr>
            <a:endParaRPr lang="ru-RU" sz="2000" b="1" smtClean="0"/>
          </a:p>
          <a:p>
            <a:pPr>
              <a:buFont typeface="Arial" charset="0"/>
              <a:buNone/>
            </a:pPr>
            <a:endParaRPr lang="ru-RU" sz="2000" b="1" smtClean="0"/>
          </a:p>
          <a:p>
            <a:pPr>
              <a:buFont typeface="Arial" charset="0"/>
              <a:buNone/>
            </a:pPr>
            <a:endParaRPr lang="ru-RU" sz="2000" b="1" smtClean="0"/>
          </a:p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000" b="1" dirty="0" smtClean="0"/>
              <a:t>Структура (продолжение)</a:t>
            </a:r>
          </a:p>
          <a:p>
            <a:endParaRPr lang="ru-RU" sz="1400" dirty="0" smtClean="0"/>
          </a:p>
          <a:p>
            <a:r>
              <a:rPr lang="ru-RU" sz="1400" dirty="0" smtClean="0"/>
              <a:t>В Академии работают аспирантура, докторантура, специализированный совет по защите диссертаций. </a:t>
            </a:r>
          </a:p>
          <a:p>
            <a:r>
              <a:rPr lang="ru-RU" sz="1400" dirty="0" smtClean="0"/>
              <a:t>В Академии крупная библиотека по архитектуре и искусству — 80 тыс. томов, уникальный Музей истории архитектуры и промышленной техники Урала в Историческом сквере города, спорткомплекс, спортивная база на озере </a:t>
            </a:r>
            <a:r>
              <a:rPr lang="ru-RU" sz="1400" dirty="0" err="1" smtClean="0"/>
              <a:t>Шарташ</a:t>
            </a:r>
            <a:r>
              <a:rPr lang="ru-RU" sz="1400" dirty="0" smtClean="0"/>
              <a:t>, 2 общежития на 600 мест, комплекс общественного питания «Мастер и Маргарита». </a:t>
            </a:r>
          </a:p>
          <a:p>
            <a:r>
              <a:rPr lang="ru-RU" sz="1400" dirty="0" smtClean="0"/>
              <a:t>В Академии есть собственное издательство «</a:t>
            </a:r>
            <a:r>
              <a:rPr lang="ru-RU" sz="1400" dirty="0" err="1" smtClean="0"/>
              <a:t>Архитектон</a:t>
            </a:r>
            <a:r>
              <a:rPr lang="ru-RU" sz="1400" dirty="0" smtClean="0"/>
              <a:t>», межвузовский журнал «</a:t>
            </a:r>
            <a:r>
              <a:rPr lang="ru-RU" sz="1400" dirty="0" err="1" smtClean="0"/>
              <a:t>Архитектон</a:t>
            </a:r>
            <a:r>
              <a:rPr lang="ru-RU" sz="1400" dirty="0" smtClean="0"/>
              <a:t>», студенческая газета «Архипелаг». Активную студенческую жизнь организует студенческий Совет Академии. При нём работают спортклуб, студенческий клуб, студенческий театр, Театр моды, поэтическое объединение, команда КВН.</a:t>
            </a:r>
            <a:endParaRPr lang="ru-RU" sz="1400" b="1" dirty="0" smtClean="0"/>
          </a:p>
          <a:p>
            <a:pPr>
              <a:buFont typeface="Arial" charset="0"/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smtClean="0"/>
              <a:t>Образовательные программы</a:t>
            </a:r>
          </a:p>
          <a:p>
            <a:r>
              <a:rPr lang="ru-RU" sz="1400" smtClean="0"/>
              <a:t>Академия осуществляет многоуровневую подготовку специалистов по направлениям «Архитектура» и «Дизайн» со сроками обучения по образовательным программам бакалавра — 4 года, специалиста с полным высшим образованием — б лет, магистра архитектуры — 2,5 года и магистра дизайна — 2 года. По специальностям изобразительного искусства — сквозная подготовка со сроками обучения 5,5 лет. Специальности:</a:t>
            </a:r>
          </a:p>
          <a:p>
            <a:r>
              <a:rPr lang="ru-RU" sz="1400" smtClean="0"/>
              <a:t>070600 Дизайн</a:t>
            </a:r>
          </a:p>
          <a:p>
            <a:r>
              <a:rPr lang="ru-RU" sz="1400" smtClean="0"/>
              <a:t>070601 Дизайн</a:t>
            </a:r>
          </a:p>
          <a:p>
            <a:r>
              <a:rPr lang="ru-RU" sz="1400" smtClean="0"/>
              <a:t>070603 Искусство интерьера</a:t>
            </a:r>
          </a:p>
          <a:p>
            <a:r>
              <a:rPr lang="ru-RU" sz="1400" smtClean="0"/>
              <a:t>070801 Декоративно-прикладное искусство</a:t>
            </a:r>
          </a:p>
          <a:p>
            <a:r>
              <a:rPr lang="ru-RU" sz="1400" smtClean="0"/>
              <a:t>070901 Живопись</a:t>
            </a:r>
          </a:p>
          <a:p>
            <a:r>
              <a:rPr lang="ru-RU" sz="1400" smtClean="0"/>
              <a:t>070902 Графика</a:t>
            </a:r>
          </a:p>
          <a:p>
            <a:r>
              <a:rPr lang="ru-RU" sz="1400" smtClean="0"/>
              <a:t>070904 Монументально-декоративное искусство</a:t>
            </a:r>
          </a:p>
          <a:p>
            <a:r>
              <a:rPr lang="ru-RU" sz="1400" smtClean="0"/>
              <a:t>080502 Экономика и управление на предприятии (природо-пользование)</a:t>
            </a:r>
          </a:p>
          <a:p>
            <a:r>
              <a:rPr lang="ru-RU" sz="1400" smtClean="0"/>
              <a:t>080801 Прикладная информатика (в области архитектуры, в социальных коммуникациях)</a:t>
            </a:r>
          </a:p>
          <a:p>
            <a:r>
              <a:rPr lang="ru-RU" sz="1400" smtClean="0"/>
              <a:t>270300 Архитектура</a:t>
            </a:r>
          </a:p>
          <a:p>
            <a:r>
              <a:rPr lang="ru-RU" sz="1400" smtClean="0"/>
              <a:t>270301 Архитектура</a:t>
            </a:r>
          </a:p>
          <a:p>
            <a:endParaRPr lang="ru-RU" sz="140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/>
              <a:t>Международное сотрудничество</a:t>
            </a:r>
          </a:p>
          <a:p>
            <a:r>
              <a:rPr lang="ru-RU" sz="2000" dirty="0" smtClean="0"/>
              <a:t>Академия имеет договорные связи и осуществляет международное сотрудничество с Парижским университетом № 1 «Сорбонна», Флорентийским университетом. </a:t>
            </a:r>
          </a:p>
          <a:p>
            <a:r>
              <a:rPr lang="ru-RU" sz="2000" dirty="0" smtClean="0"/>
              <a:t>С  2006 года осуществляется совместная подготовка дизайнеров с </a:t>
            </a:r>
            <a:r>
              <a:rPr lang="ru-RU" sz="2000" dirty="0" err="1" smtClean="0"/>
              <a:t>Хаддерсфилдским</a:t>
            </a:r>
            <a:r>
              <a:rPr lang="ru-RU" sz="2000" dirty="0" smtClean="0"/>
              <a:t> университетом на базе Академии с выдачей двух дипломов государственного образца — России и Великобритании.</a:t>
            </a:r>
            <a:endParaRPr lang="ru-RU" sz="2000" b="1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smtClean="0"/>
              <a:t>Звезда Академии</a:t>
            </a:r>
          </a:p>
          <a:p>
            <a:endParaRPr lang="ru-RU" sz="1400" b="1" smtClean="0"/>
          </a:p>
          <a:p>
            <a:r>
              <a:rPr lang="ru-RU" sz="1400" smtClean="0"/>
              <a:t>Звезда Академии — высший знак отличия архитектурно-художественной академии </a:t>
            </a:r>
            <a:r>
              <a:rPr lang="en-US" sz="1400" smtClean="0"/>
              <a:t>YPAS</a:t>
            </a:r>
            <a:r>
              <a:rPr lang="ru-RU" sz="1400" smtClean="0"/>
              <a:t>. Звездой Академии награждаются преподаватели, сотрудники и выпускники </a:t>
            </a:r>
            <a:r>
              <a:rPr lang="en-US" sz="1400" smtClean="0"/>
              <a:t>YPAS</a:t>
            </a:r>
            <a:r>
              <a:rPr lang="ru-RU" sz="1400" smtClean="0"/>
              <a:t> за выдающиеся достижения в области архитектуры, искусства и культуры, педагогической, научной, организационной и общественной деятельности, признанные как в рамках Академии, так и в масштабах России и зарубежных стран. Звезда Академии изготовляется в виде звезды с изображением капители и названием Академии из прочных сплавов с позолотой; укрепляется на муаровой ленте. </a:t>
            </a:r>
          </a:p>
          <a:p>
            <a:r>
              <a:rPr lang="ru-RU" sz="1400" u="sng" smtClean="0"/>
              <a:t>Лауреаты Звезды Академии:</a:t>
            </a:r>
          </a:p>
          <a:p>
            <a:r>
              <a:rPr lang="ru-RU" sz="1400" smtClean="0"/>
              <a:t>Владимир Хотиненко (р. 1962) — кинорежиссёр, выпускник Санкт – Петербургской академии художеств, заслуженный деятель искусств РФ.</a:t>
            </a:r>
            <a:endParaRPr lang="ru-RU" sz="1400" u="sng" smtClean="0"/>
          </a:p>
          <a:p>
            <a:r>
              <a:rPr lang="ru-RU" sz="1400" smtClean="0"/>
              <a:t>Альберт Коротковский (р.1968) — архитектор, выпускник УГАХА, профессор </a:t>
            </a:r>
            <a:r>
              <a:rPr lang="en-US" sz="1400" smtClean="0"/>
              <a:t>YPAS</a:t>
            </a:r>
            <a:r>
              <a:rPr lang="ru-RU" sz="1400" smtClean="0"/>
              <a:t>.</a:t>
            </a:r>
          </a:p>
          <a:p>
            <a:r>
              <a:rPr lang="ru-RU" sz="1400" smtClean="0"/>
              <a:t>Елена Оппалева (p. 1988) — дизайнер, ювелир, выпускница </a:t>
            </a:r>
            <a:r>
              <a:rPr lang="en-US" sz="1400" smtClean="0"/>
              <a:t>YPAS</a:t>
            </a:r>
            <a:r>
              <a:rPr lang="ru-RU" sz="1400" smtClean="0"/>
              <a:t>, академик Российской Академии Ювелирного Искусства.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01125" cy="50434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Руководство</a:t>
            </a:r>
            <a:endParaRPr lang="ru-RU" sz="2000" dirty="0" smtClean="0"/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Проректор по учебной работе                </a:t>
            </a:r>
            <a:r>
              <a:rPr lang="ru-RU" sz="2000" dirty="0" err="1" smtClean="0"/>
              <a:t>Вербук</a:t>
            </a:r>
            <a:r>
              <a:rPr lang="ru-RU" sz="2000" dirty="0" smtClean="0"/>
              <a:t> Виктор Александрович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rgbClr val="659A2A"/>
                </a:solidFill>
              </a:rPr>
              <a:t>Проректор по научной работе                </a:t>
            </a:r>
            <a:r>
              <a:rPr lang="ru-RU" sz="2000" dirty="0" err="1" smtClean="0">
                <a:solidFill>
                  <a:srgbClr val="659A2A"/>
                </a:solidFill>
              </a:rPr>
              <a:t>Верзун</a:t>
            </a:r>
            <a:r>
              <a:rPr lang="ru-RU" sz="2000" dirty="0" smtClean="0">
                <a:solidFill>
                  <a:srgbClr val="659A2A"/>
                </a:solidFill>
              </a:rPr>
              <a:t> Людмила Николаевна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Проректор по административно-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хозяйственной работе                               Островский Павел Анатольевич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rgbClr val="659A2A"/>
                </a:solidFill>
              </a:rPr>
              <a:t>Проректор по </a:t>
            </a:r>
            <a:r>
              <a:rPr lang="ru-RU" sz="2000" dirty="0" err="1" smtClean="0">
                <a:solidFill>
                  <a:srgbClr val="659A2A"/>
                </a:solidFill>
              </a:rPr>
              <a:t>внеучебной</a:t>
            </a:r>
            <a:r>
              <a:rPr lang="ru-RU" sz="2000" dirty="0" smtClean="0">
                <a:solidFill>
                  <a:srgbClr val="659A2A"/>
                </a:solidFill>
              </a:rPr>
              <a:t> работе          Поспелова Нина Олеговна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Проректор по инновационной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деятельности                                                Рабинович Александр Владимирович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>
                <a:solidFill>
                  <a:srgbClr val="659A2A"/>
                </a:solidFill>
              </a:rPr>
              <a:t>Проректор по капитальному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rgbClr val="659A2A"/>
                </a:solidFill>
              </a:rPr>
              <a:t>        </a:t>
            </a:r>
            <a:r>
              <a:rPr lang="ru-RU" sz="2000" dirty="0" err="1" smtClean="0">
                <a:solidFill>
                  <a:srgbClr val="659A2A"/>
                </a:solidFill>
              </a:rPr>
              <a:t>cтроительству</a:t>
            </a:r>
            <a:r>
              <a:rPr lang="ru-RU" sz="2000" dirty="0" smtClean="0">
                <a:solidFill>
                  <a:srgbClr val="659A2A"/>
                </a:solidFill>
              </a:rPr>
              <a:t>                                               </a:t>
            </a:r>
            <a:r>
              <a:rPr lang="ru-RU" sz="2000" dirty="0" err="1" smtClean="0">
                <a:solidFill>
                  <a:srgbClr val="659A2A"/>
                </a:solidFill>
              </a:rPr>
              <a:t>Богомазова</a:t>
            </a:r>
            <a:r>
              <a:rPr lang="ru-RU" sz="2000" dirty="0" smtClean="0">
                <a:solidFill>
                  <a:srgbClr val="659A2A"/>
                </a:solidFill>
              </a:rPr>
              <a:t> Елена </a:t>
            </a:r>
            <a:r>
              <a:rPr lang="ru-RU" sz="2000" dirty="0" err="1" smtClean="0">
                <a:solidFill>
                  <a:srgbClr val="659A2A"/>
                </a:solidFill>
              </a:rPr>
              <a:t>Геральдовна</a:t>
            </a:r>
            <a:endParaRPr lang="ru-RU" sz="2000" dirty="0" smtClean="0">
              <a:solidFill>
                <a:srgbClr val="659A2A"/>
              </a:solidFill>
            </a:endParaRPr>
          </a:p>
          <a:p>
            <a:pPr marL="457200" indent="-457200" fontAlgn="auto">
              <a:spcAft>
                <a:spcPts val="0"/>
              </a:spcAft>
              <a:defRPr/>
            </a:pPr>
            <a:r>
              <a:rPr lang="ru-RU" sz="2000" dirty="0" smtClean="0"/>
              <a:t>Ректор                                                             Пацюра Екатерина 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14313"/>
            <a:ext cx="9144000" cy="428625"/>
          </a:xfrm>
          <a:prstGeom prst="rect">
            <a:avLst/>
          </a:prstGeom>
          <a:solidFill>
            <a:srgbClr val="B0DD7F"/>
          </a:solidFill>
          <a:ln>
            <a:solidFill>
              <a:srgbClr val="B0DD7F"/>
            </a:solidFill>
            <a:miter lim="800000"/>
          </a:ln>
          <a:effectLst>
            <a:outerShdw blurRad="50800" dist="101600" dir="5460000" sx="99000" sy="99000" algn="ctr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архитектурно-художественная академия 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YPAS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3808</Words>
  <Application>Microsoft Office PowerPoint</Application>
  <PresentationFormat>Экран (4:3)</PresentationFormat>
  <Paragraphs>402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архитектурно-художественная академия  YPAS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Трудовой договор</vt:lpstr>
      <vt:lpstr>Статья 3. Права и обязанности Работника </vt:lpstr>
      <vt:lpstr>Статья 4. Права и обязанности Работодателя</vt:lpstr>
      <vt:lpstr>Статья 5. Условия труда Работника 5.1. Рабочее время и отдых </vt:lpstr>
      <vt:lpstr>Статья 5. Условия труда Работника 5.2. Оплата труда и вознаграждения  </vt:lpstr>
      <vt:lpstr>Статья 6. Гарантии и компенсации </vt:lpstr>
      <vt:lpstr>Слайд 16</vt:lpstr>
      <vt:lpstr>Статья 7. Прекращение и расторжение трудового договора </vt:lpstr>
      <vt:lpstr>Слайд 18</vt:lpstr>
      <vt:lpstr>Слайд 19</vt:lpstr>
      <vt:lpstr>ЕҢБЕК   ШАРТЫ </vt:lpstr>
      <vt:lpstr>3-бап. Қызметкердiң құқықтары мен мiндеттерi </vt:lpstr>
      <vt:lpstr>4-бап. Жұмыс берушiнiң құқықтары мен мiндеттерi</vt:lpstr>
      <vt:lpstr>5-бап.  Қызметкердiң  еңбек жағдайы 5.1. Жұмыс уақыты мен демалыс</vt:lpstr>
      <vt:lpstr>5.2. Еңбек ақы  және  сыйақы туралы </vt:lpstr>
      <vt:lpstr>6-бап. Кепiлдiктер мен өтемақылар </vt:lpstr>
      <vt:lpstr>Слайд 26</vt:lpstr>
      <vt:lpstr>7-бап. Еңбек шартын тоқтату немесе бұзу</vt:lpstr>
      <vt:lpstr>Слайд 28</vt:lpstr>
      <vt:lpstr>Слайд 29</vt:lpstr>
      <vt:lpstr>Слайд 30</vt:lpstr>
      <vt:lpstr>Слайд 31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YPAS </dc:title>
  <dc:creator>Admin</dc:creator>
  <cp:lastModifiedBy>Admin</cp:lastModifiedBy>
  <cp:revision>56</cp:revision>
  <dcterms:created xsi:type="dcterms:W3CDTF">2011-04-16T05:13:06Z</dcterms:created>
  <dcterms:modified xsi:type="dcterms:W3CDTF">2011-05-12T09:24:09Z</dcterms:modified>
</cp:coreProperties>
</file>