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65" r:id="rId3"/>
    <p:sldId id="266" r:id="rId4"/>
    <p:sldId id="267" r:id="rId5"/>
    <p:sldId id="268" r:id="rId6"/>
    <p:sldId id="269" r:id="rId7"/>
    <p:sldId id="270" r:id="rId8"/>
    <p:sldId id="271" r:id="rId9"/>
    <p:sldId id="272" r:id="rId10"/>
    <p:sldId id="273" r:id="rId11"/>
    <p:sldId id="274" r:id="rId12"/>
    <p:sldId id="275" r:id="rId13"/>
    <p:sldId id="276" r:id="rId14"/>
    <p:sldId id="277" r:id="rId15"/>
    <p:sldId id="278" r:id="rId16"/>
    <p:sldId id="279" r:id="rId17"/>
    <p:sldId id="280" r:id="rId18"/>
    <p:sldId id="281" r:id="rId19"/>
    <p:sldId id="282" r:id="rId20"/>
    <p:sldId id="283" r:id="rId21"/>
    <p:sldId id="284" r:id="rId22"/>
    <p:sldId id="285" r:id="rId23"/>
    <p:sldId id="286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 autoAdjust="0"/>
    <p:restoredTop sz="94729" autoAdjust="0"/>
  </p:normalViewPr>
  <p:slideViewPr>
    <p:cSldViewPr>
      <p:cViewPr varScale="1">
        <p:scale>
          <a:sx n="83" d="100"/>
          <a:sy n="83" d="100"/>
        </p:scale>
        <p:origin x="-450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3C5F2E1-7E9D-4FBC-9251-28449CF44BA3}" type="datetimeFigureOut">
              <a:rPr lang="ru-RU" smtClean="0"/>
              <a:pPr/>
              <a:t>13.05.2011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EB4E8B-C291-4743-8BDD-6B0177F0870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Прямоугольник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56" name="Прямоугольник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Прямоугольник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Прямоугольник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Прямоугольник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3C5F2E1-7E9D-4FBC-9251-28449CF44BA3}" type="datetimeFigureOut">
              <a:rPr lang="ru-RU" smtClean="0"/>
              <a:pPr/>
              <a:t>13.05.2011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EB4E8B-C291-4743-8BDD-6B0177F087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3C5F2E1-7E9D-4FBC-9251-28449CF44BA3}" type="datetimeFigureOut">
              <a:rPr lang="ru-RU" smtClean="0"/>
              <a:pPr/>
              <a:t>13.05.2011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EB4E8B-C291-4743-8BDD-6B0177F087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3C5F2E1-7E9D-4FBC-9251-28449CF44BA3}" type="datetimeFigureOut">
              <a:rPr lang="ru-RU" smtClean="0"/>
              <a:pPr/>
              <a:t>13.05.2011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EB4E8B-C291-4743-8BDD-6B0177F087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олилиния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Полилиния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Полилиния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Полилиния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Полилиния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Полилиния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Полилиния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Полилиния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Полилиния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Полилиния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Полилиния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Полилиния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Полилиния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Полилиния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3C5F2E1-7E9D-4FBC-9251-28449CF44BA3}" type="datetimeFigureOut">
              <a:rPr lang="ru-RU" smtClean="0"/>
              <a:pPr/>
              <a:t>13.05.2011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EB4E8B-C291-4743-8BDD-6B0177F0870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3C5F2E1-7E9D-4FBC-9251-28449CF44BA3}" type="datetimeFigureOut">
              <a:rPr lang="ru-RU" smtClean="0"/>
              <a:pPr/>
              <a:t>13.05.2011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EB4E8B-C291-4743-8BDD-6B0177F087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3C5F2E1-7E9D-4FBC-9251-28449CF44BA3}" type="datetimeFigureOut">
              <a:rPr lang="ru-RU" smtClean="0"/>
              <a:pPr/>
              <a:t>13.05.2011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EB4E8B-C291-4743-8BDD-6B0177F0870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Прямоугольник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Прямоугольник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Прямоугольник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3C5F2E1-7E9D-4FBC-9251-28449CF44BA3}" type="datetimeFigureOut">
              <a:rPr lang="ru-RU" smtClean="0"/>
              <a:pPr/>
              <a:t>13.05.2011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EB4E8B-C291-4743-8BDD-6B0177F087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3C5F2E1-7E9D-4FBC-9251-28449CF44BA3}" type="datetimeFigureOut">
              <a:rPr lang="ru-RU" smtClean="0"/>
              <a:pPr/>
              <a:t>13.05.2011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EB4E8B-C291-4743-8BDD-6B0177F087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3C5F2E1-7E9D-4FBC-9251-28449CF44BA3}" type="datetimeFigureOut">
              <a:rPr lang="ru-RU" smtClean="0"/>
              <a:pPr/>
              <a:t>13.05.2011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EB4E8B-C291-4743-8BDD-6B0177F087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Группа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Прямая соединительная линия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grpSp>
        <p:nvGrpSpPr>
          <p:cNvPr id="14" name="Группа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Прямая соединительная линия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Группа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Прямая соединительная линия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93C5F2E1-7E9D-4FBC-9251-28449CF44BA3}" type="datetimeFigureOut">
              <a:rPr lang="ru-RU" smtClean="0"/>
              <a:pPr/>
              <a:t>13.05.2011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D8EB4E8B-C291-4743-8BDD-6B0177F087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Прямоугольник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93C5F2E1-7E9D-4FBC-9251-28449CF44BA3}" type="datetimeFigureOut">
              <a:rPr lang="ru-RU" smtClean="0"/>
              <a:pPr/>
              <a:t>13.05.2011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D8EB4E8B-C291-4743-8BDD-6B0177F0870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audio" Target="file:///D:\TOP%20100%20zaycev\083-plan_b_-_she_said.mp3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gi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Передняя </a:t>
            </a:r>
            <a:r>
              <a:rPr lang="ru-RU" dirty="0" smtClean="0"/>
              <a:t>подвеска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>выполнил ученик 11Б класса</a:t>
            </a:r>
            <a:br>
              <a:rPr lang="ru-RU" dirty="0" smtClean="0"/>
            </a:br>
            <a:r>
              <a:rPr lang="ru-RU" dirty="0" err="1" smtClean="0"/>
              <a:t>исабаев</a:t>
            </a:r>
            <a:r>
              <a:rPr lang="ru-RU" dirty="0" smtClean="0"/>
              <a:t> алмаз</a:t>
            </a:r>
            <a:endParaRPr lang="ru-RU" dirty="0"/>
          </a:p>
        </p:txBody>
      </p:sp>
      <p:pic>
        <p:nvPicPr>
          <p:cNvPr id="3" name="083-plan_b_-_she_said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  <a:ln w="88900" cap="sq" cmpd="thickThin">
            <a:noFill/>
            <a:prstDash val="solid"/>
            <a:miter lim="800000"/>
          </a:ln>
          <a:effectLst>
            <a:reflection blurRad="6350" stA="50000" endA="300" endPos="90000" dir="5400000" sy="-100000" algn="bl" rotWithShape="0"/>
          </a:effectLst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</p:pic>
      <p:sp>
        <p:nvSpPr>
          <p:cNvPr id="5" name="TextBox 4"/>
          <p:cNvSpPr txBox="1"/>
          <p:nvPr/>
        </p:nvSpPr>
        <p:spPr>
          <a:xfrm>
            <a:off x="0" y="2500306"/>
            <a:ext cx="48577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999" showWhenStopped="0">
                <p:cTn id="7" repeatCount="indefinite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b="1" dirty="0" smtClean="0"/>
              <a:t>Разборка и сборка рычага подвески, растяжки и ее кронштейна </a:t>
            </a:r>
            <a:endParaRPr lang="ru-RU" dirty="0" smtClean="0"/>
          </a:p>
          <a:p>
            <a:r>
              <a:rPr lang="ru-RU" dirty="0" smtClean="0"/>
              <a:t>Отметив количество установленных на концах растяжки регулировочных шайб 9 (см. рис. 11), открутите гайки и отсоедините растяжки от рычагов 1 подвески и кронштейна 10. При износе, повреждении или разрушении резинометаллических шарниров рычага и растяжки </a:t>
            </a:r>
            <a:r>
              <a:rPr lang="ru-RU" dirty="0" err="1" smtClean="0"/>
              <a:t>выпрессуйте</a:t>
            </a:r>
            <a:r>
              <a:rPr lang="ru-RU" dirty="0" smtClean="0"/>
              <a:t> их. Для </a:t>
            </a:r>
            <a:r>
              <a:rPr lang="ru-RU" dirty="0" err="1" smtClean="0"/>
              <a:t>выпрессовки</a:t>
            </a:r>
            <a:r>
              <a:rPr lang="ru-RU" dirty="0" smtClean="0"/>
              <a:t> заднего шарнира растяжки используйте оправки типа отверток, а для запрессовки трубчатую оправку диаметром 42 и 45 мм (ступенчатая). Шарнир рычага и передний шарнир растяжки </a:t>
            </a:r>
            <a:r>
              <a:rPr lang="ru-RU" dirty="0" err="1" smtClean="0"/>
              <a:t>выпрессовывайте</a:t>
            </a:r>
            <a:r>
              <a:rPr lang="ru-RU" dirty="0" smtClean="0"/>
              <a:t> приспособлениями соответственно для </a:t>
            </a:r>
            <a:r>
              <a:rPr lang="ru-RU" dirty="0" err="1" smtClean="0"/>
              <a:t>выпрессовки</a:t>
            </a:r>
            <a:r>
              <a:rPr lang="ru-RU" dirty="0" smtClean="0"/>
              <a:t> и запрессовки подушки шарнира растяжки диаметром 48 мм и для замены шарнира нижнего рычага подвески диаметром 45 мм.  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C:\Users\webster 7\Desktop\Новая папка\1282237643_114681312_1----A-4B-5A-6-1282237643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tretch>
            <a:fillRect/>
          </a:stretch>
        </p:blipFill>
        <p:spPr bwMode="auto">
          <a:xfrm>
            <a:off x="357158" y="0"/>
            <a:ext cx="8786842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613292"/>
          </a:xfrm>
        </p:spPr>
        <p:txBody>
          <a:bodyPr>
            <a:normAutofit fontScale="85000" lnSpcReduction="10000"/>
          </a:bodyPr>
          <a:lstStyle/>
          <a:p>
            <a:r>
              <a:rPr lang="ru-RU" b="1" dirty="0" smtClean="0"/>
              <a:t>Разборка и сборка верхней опоры стойки подвески </a:t>
            </a:r>
            <a:endParaRPr lang="ru-RU" dirty="0" smtClean="0"/>
          </a:p>
          <a:p>
            <a:r>
              <a:rPr lang="ru-RU" dirty="0" smtClean="0"/>
              <a:t>При износе, </a:t>
            </a:r>
            <a:r>
              <a:rPr lang="ru-RU" dirty="0" err="1" smtClean="0"/>
              <a:t>коррозировании</a:t>
            </a:r>
            <a:r>
              <a:rPr lang="ru-RU" dirty="0" smtClean="0"/>
              <a:t> или повреждении подшипника верхней опоры телескопической стойки замените его. Для этого развальцуйте корпус опоры, а затем оправкой для </a:t>
            </a:r>
            <a:r>
              <a:rPr lang="ru-RU" dirty="0" err="1" smtClean="0"/>
              <a:t>выпрессовки</a:t>
            </a:r>
            <a:r>
              <a:rPr lang="ru-RU" dirty="0" smtClean="0"/>
              <a:t> и запрессовки подшипника верхней опоры стойки подвески </a:t>
            </a:r>
            <a:r>
              <a:rPr lang="ru-RU" dirty="0" err="1" smtClean="0"/>
              <a:t>выпрессуйте</a:t>
            </a:r>
            <a:r>
              <a:rPr lang="ru-RU" dirty="0" smtClean="0"/>
              <a:t> подшипник из корпуса опоры под прессом, используя подставку для замены подшипника верхней опоры стойки подвески.  </a:t>
            </a:r>
          </a:p>
          <a:p>
            <a:r>
              <a:rPr lang="ru-RU" dirty="0" smtClean="0"/>
              <a:t>Прежде чем запрессовывать новый подшипник, убедитесь, что в гнезде подшипника нет заусенцев и </a:t>
            </a:r>
            <a:r>
              <a:rPr lang="ru-RU" dirty="0" err="1" smtClean="0"/>
              <a:t>задиров</a:t>
            </a:r>
            <a:r>
              <a:rPr lang="ru-RU" dirty="0" smtClean="0"/>
              <a:t>. Обнаруженные неровности устраните мелкозернистой шлифовальной шкуркой. </a:t>
            </a:r>
            <a:endParaRPr lang="ru-RU" dirty="0"/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F:\Передняя подвеска\Новая папка\2b1cac307fcd.jpg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357158" y="0"/>
            <a:ext cx="8786842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b="1" dirty="0" smtClean="0"/>
              <a:t>Разборка и сборка стабилизатора </a:t>
            </a:r>
            <a:endParaRPr lang="ru-RU" dirty="0" smtClean="0"/>
          </a:p>
          <a:p>
            <a:r>
              <a:rPr lang="ru-RU" dirty="0" smtClean="0"/>
              <a:t>Изношенные, поврежденные или разрушенные резинометаллические шарниры стоек стабилизатора </a:t>
            </a:r>
            <a:r>
              <a:rPr lang="ru-RU" dirty="0" err="1" smtClean="0"/>
              <a:t>выпрессуйте</a:t>
            </a:r>
            <a:r>
              <a:rPr lang="ru-RU" dirty="0" smtClean="0"/>
              <a:t> на прессе оправками с наружным диаметром 34 и 37 мм и внутренним 16 мм.  </a:t>
            </a:r>
          </a:p>
          <a:p>
            <a:r>
              <a:rPr lang="ru-RU" dirty="0" smtClean="0"/>
              <a:t>Перед установкой новых шарниров смажьте </a:t>
            </a:r>
            <a:r>
              <a:rPr lang="ru-RU" dirty="0" err="1" smtClean="0"/>
              <a:t>омыловочной</a:t>
            </a:r>
            <a:r>
              <a:rPr lang="ru-RU" dirty="0" smtClean="0"/>
              <a:t> жидкостью гнезда и сами шарниры. Запрессуйте шарниры на прессе специальными оправками.  Сборку стабилизатора поперечной устойчивости проводят на специальном приспособлении, которое обеспечивает симметричность установки подушек относительно средней линии стабилизатора и размер между подушками (700 +1) мм.  </a:t>
            </a:r>
          </a:p>
          <a:p>
            <a:endParaRPr lang="ru-RU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ru-RU" b="1" dirty="0" smtClean="0"/>
              <a:t>ПРОВЕРКА ТЕХНИЧЕСКОГО СОСТОЯНИЯ УЗЛОВ ПОДВЕСКИ  </a:t>
            </a:r>
            <a:endParaRPr lang="ru-RU" dirty="0" smtClean="0"/>
          </a:p>
          <a:p>
            <a:r>
              <a:rPr lang="ru-RU" b="1" dirty="0" smtClean="0"/>
              <a:t>Телескопическая стойка</a:t>
            </a:r>
          </a:p>
          <a:p>
            <a:r>
              <a:rPr lang="ru-RU" dirty="0" smtClean="0"/>
              <a:t>Промойте бензином или керосином все детали и просушите их. Проверьте соответствие деталей следующим требованиям:  </a:t>
            </a:r>
          </a:p>
          <a:p>
            <a:r>
              <a:rPr lang="ru-RU" dirty="0" smtClean="0"/>
              <a:t>диски клапанов сжатия и отдачи, а также тарелка перепускного клапана не должны быть деформированы;  </a:t>
            </a:r>
          </a:p>
          <a:p>
            <a:r>
              <a:rPr lang="ru-RU" dirty="0" err="1" smtClean="0"/>
              <a:t>неплоскостность</a:t>
            </a:r>
            <a:r>
              <a:rPr lang="ru-RU" dirty="0" smtClean="0"/>
              <a:t> тарелки перепускного клапана допускается не более 0,05 мм;  </a:t>
            </a:r>
          </a:p>
          <a:p>
            <a:r>
              <a:rPr lang="ru-RU" dirty="0" smtClean="0"/>
              <a:t>рабочие поверхности поршня, поршневого кольца, направляющей втулки, штока, цилиндра, плунжера буфера отдачи и деталей клапанов должны быть без </a:t>
            </a:r>
            <a:r>
              <a:rPr lang="ru-RU" dirty="0" err="1" smtClean="0"/>
              <a:t>задиров</a:t>
            </a:r>
            <a:r>
              <a:rPr lang="ru-RU" dirty="0" smtClean="0"/>
              <a:t>, вмятин и следов износа, могущих повлиять на нормальную работу стойки;  </a:t>
            </a:r>
          </a:p>
          <a:p>
            <a:r>
              <a:rPr lang="ru-RU" dirty="0" smtClean="0"/>
              <a:t>рабочие кромки сальника должны быть без повреждений и износа;  </a:t>
            </a:r>
          </a:p>
          <a:p>
            <a:r>
              <a:rPr lang="ru-RU" dirty="0" smtClean="0"/>
              <a:t>не допускаются риски, задиры и отслоения фторопластового слоя у направляющей втулки штока;  </a:t>
            </a:r>
          </a:p>
          <a:p>
            <a:r>
              <a:rPr lang="ru-RU" dirty="0" smtClean="0"/>
              <a:t>пружины клапанов отдачи и сжатия, а также плунжеры буфера отдачи должны быть целы и достаточно упруги;  </a:t>
            </a:r>
          </a:p>
          <a:p>
            <a:r>
              <a:rPr lang="ru-RU" dirty="0" smtClean="0"/>
              <a:t>внутренняя поверхность корпуса стойки должна быть чистой, без рисок и повреждений, резьба должна быть в хорошем состоянии; проверьте герметичность корпуса стойки воздухом под давлением 3 кгс/см2;  </a:t>
            </a:r>
          </a:p>
          <a:p>
            <a:r>
              <a:rPr lang="ru-RU" dirty="0" smtClean="0"/>
              <a:t>корпус стойки, кронштейн, чашка пружины и поворотный рычаг не должны иметь деформаций и повреждений;  </a:t>
            </a:r>
          </a:p>
          <a:p>
            <a:r>
              <a:rPr lang="ru-RU" dirty="0" smtClean="0"/>
              <a:t>буфер хода сжатия и защитный кожух не должны иметь повреждений.  </a:t>
            </a:r>
          </a:p>
          <a:p>
            <a:r>
              <a:rPr lang="ru-RU" dirty="0" smtClean="0"/>
              <a:t>Сварочные работы на телескопической стойке не допускаются, так как это может повлиять на изменение углов установки колес и на работоспособность стойки</a:t>
            </a:r>
            <a:r>
              <a:rPr lang="ru-RU" b="1" dirty="0" smtClean="0"/>
              <a:t> 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 spd="slow">
    <p:blinds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F:\Передняя подвеска\Новая папка\1286185665_126120017_1----Lada-Priora-1286185665.jpg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omb dir="vert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684730"/>
          </a:xfrm>
        </p:spPr>
        <p:txBody>
          <a:bodyPr>
            <a:normAutofit fontScale="55000" lnSpcReduction="20000"/>
          </a:bodyPr>
          <a:lstStyle/>
          <a:p>
            <a:r>
              <a:rPr lang="ru-RU" b="1" dirty="0" smtClean="0"/>
              <a:t>Проверка переднего и заднего амортизаторов на стенде </a:t>
            </a:r>
            <a:endParaRPr lang="ru-RU" dirty="0" smtClean="0"/>
          </a:p>
          <a:p>
            <a:r>
              <a:rPr lang="ru-RU" dirty="0" smtClean="0"/>
              <a:t>Движение автомобиля по неровной дороге сопровождается колебаниями. Причем кузов с «начинкой», двигателем, коробкой передач и другими элементами, закрепленными на нем, подрессорен. </a:t>
            </a:r>
            <a:r>
              <a:rPr lang="ru-RU" dirty="0" err="1" smtClean="0"/>
              <a:t>Неподрессорены</a:t>
            </a:r>
            <a:r>
              <a:rPr lang="ru-RU" dirty="0" smtClean="0"/>
              <a:t> колеса, частично связанные с ними рычаги подвески, балка с редуктором заднего моста и т.д. то, что отделено от кузова упругими элементами пружинами (или рессорами) подвески.  </a:t>
            </a:r>
          </a:p>
          <a:p>
            <a:r>
              <a:rPr lang="ru-RU" dirty="0" smtClean="0"/>
              <a:t>Металлические пружины и рессоры это упругие элементы в «чистом» виде. Узлы и детали, в конструкции которых есть резина, отдельные виды пластиков и т.п., неправильно считать только упругими, так как при работе подвески часть энергии колебаний тратится на внутреннее трение в материале этих деталей. Таковы </a:t>
            </a:r>
            <a:r>
              <a:rPr lang="ru-RU" dirty="0" err="1" smtClean="0"/>
              <a:t>сайлент-блоки</a:t>
            </a:r>
            <a:r>
              <a:rPr lang="ru-RU" dirty="0" smtClean="0"/>
              <a:t>, резиновые буферы и т.д. Амортизаторы (по крайней мере, большинство конструкций) это гасители колебаний, предназначенные для того, чтобы не дать колебаниям развиться до опасных величин.  </a:t>
            </a:r>
          </a:p>
          <a:p>
            <a:r>
              <a:rPr lang="ru-RU" dirty="0" smtClean="0"/>
              <a:t>Способность амортизатора выполнять эту роль, по сути, и есть его энергоемкость: амортизатор при работе поглощает энергию колебаний, превращая ее в тепло (нагревается жидкость и амортизатор), а затем рассеивает его в окружающей среде.  </a:t>
            </a:r>
          </a:p>
          <a:p>
            <a:r>
              <a:rPr lang="ru-RU" dirty="0" smtClean="0"/>
              <a:t>Амортизатор должен обеспечивать ездовые качества, отвечающие основному назначению автомобиля. Если у вас обычный автомобиль, то, например, для ралли он совершенно не годится. Порой нескольких минут езды по плохой дороге достаточно для того, чтобы штатные амортизаторы перегрелись, жидкость в них вспенилась, а гашение колебаний практически прекратилось. Продолжать подобный «заезд» нельзя, это грозит серьезной поломкой автомобиля.  </a:t>
            </a:r>
          </a:p>
          <a:p>
            <a:endParaRPr lang="ru-RU" dirty="0"/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F:\Передняя подвеска\Новая папка\vaz_2105-zhiguli_images_4-32s.jpg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57158" y="0"/>
            <a:ext cx="2143140" cy="5572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F:\Передняя подвеска\Новая папка\thumb.gif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00826" y="0"/>
            <a:ext cx="2643174" cy="5500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F:\Передняя подвеска\Новая папка\img_82.gif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786050" y="714356"/>
            <a:ext cx="3286148" cy="4357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613292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 smtClean="0"/>
              <a:t>Рычаги подвески </a:t>
            </a:r>
            <a:endParaRPr lang="ru-RU" dirty="0" smtClean="0"/>
          </a:p>
          <a:p>
            <a:r>
              <a:rPr lang="ru-RU" dirty="0" smtClean="0"/>
              <a:t>Деформация рычагов подвески определяется приспособлением для проверки деформации рычагов подвески. Рычаг в сборе с шаровым шарниром установите так, чтобы оправка для центровки сочленялась с конусом пальца шарового шарнира рычага, а установочные пальцы приспособления заходили в среднее и крайнее отверстия рычага. Признаком деформации является невозможность введения без усилия установочных пальцев в отверстие рычага или плохое сочленение оправки с конусом пальца шарнира.  </a:t>
            </a:r>
          </a:p>
          <a:p>
            <a:endParaRPr lang="ru-RU" dirty="0"/>
          </a:p>
        </p:txBody>
      </p:sp>
    </p:spTree>
  </p:cSld>
  <p:clrMapOvr>
    <a:masterClrMapping/>
  </p:clrMapOvr>
  <p:transition spd="slow">
    <p:comb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684730"/>
          </a:xfrm>
        </p:spPr>
        <p:txBody>
          <a:bodyPr>
            <a:normAutofit fontScale="47500" lnSpcReduction="20000"/>
          </a:bodyPr>
          <a:lstStyle/>
          <a:p>
            <a:r>
              <a:rPr lang="ru-RU" b="1" dirty="0" smtClean="0"/>
              <a:t>Передняя подвеска</a:t>
            </a:r>
            <a:endParaRPr lang="ru-RU" dirty="0" smtClean="0"/>
          </a:p>
          <a:p>
            <a:r>
              <a:rPr lang="ru-RU" dirty="0" smtClean="0"/>
              <a:t>Подвеска автомобиля предназначена для уменьшения или полной ликвидации динамических нагрузок, которые передаются автомобилю при движении от поверхности дороги. </a:t>
            </a:r>
          </a:p>
          <a:p>
            <a:r>
              <a:rPr lang="ru-RU" dirty="0" smtClean="0"/>
              <a:t>Подвеска автомобиля может быть независимой и зависимой. Зависимой чаще всего бывает задняя подвеска, у которой оба колеса соединены балкой (мостом). Передняя подвеска уже много десятилетий выпускается независимой. В случае наезда на препятствие одним колесом, второе колесо не меняет своего положения на дороге. Подвеска авто имеет упругие и гасящие элементы. Это пружины и рессоры, а также амортизаторы. Пружины и рессоры смягчают удары и различные колебания, передаваемые от дороги. </a:t>
            </a:r>
          </a:p>
          <a:p>
            <a:r>
              <a:rPr lang="ru-RU" dirty="0" smtClean="0"/>
              <a:t>Амортизаторы гасят колебания (раскачку) кузова с помощью сопротивления перетекающего масла, если амортизатор гидравлический, или за счет давления сжатого воздуха в </a:t>
            </a:r>
            <a:r>
              <a:rPr lang="ru-RU" dirty="0" err="1" smtClean="0"/>
              <a:t>пневмоамортизаторах</a:t>
            </a:r>
            <a:r>
              <a:rPr lang="ru-RU" dirty="0" smtClean="0"/>
              <a:t>. Амортизаторы состоят из цилиндра, штока с поршнем и клапанами, а также верхней и нижней проушин. Клапана работают на сжатие и на отбой.</a:t>
            </a:r>
          </a:p>
          <a:p>
            <a:r>
              <a:rPr lang="ru-RU" dirty="0" smtClean="0"/>
              <a:t>Для улучшения управляемости автомобиля на поворотах и снижения его крена служит поперечный стабилизатор устойчивости. На повороте центробежная сила выбрасывает авто с дороги, прижимая его одной стороной к асфальту и поднимая в воздух вторую.</a:t>
            </a:r>
          </a:p>
          <a:p>
            <a:r>
              <a:rPr lang="ru-RU" dirty="0" smtClean="0"/>
              <a:t>Стабилизатор, получив усилие от крена, передает его на другую сторону, компенсируя "отрыв" от земли. </a:t>
            </a:r>
          </a:p>
          <a:p>
            <a:r>
              <a:rPr lang="ru-RU" dirty="0" smtClean="0"/>
              <a:t>Улучшаются сами автомобили, подвеска их тоже претерпевает изменения, но ни одно достижение не теряется. Например, передняя подвеска автомобиля большой грузоподъемности имеет не только амортизаторы и пружины, но и рессоры.</a:t>
            </a:r>
          </a:p>
          <a:p>
            <a:r>
              <a:rPr lang="ru-RU" dirty="0" smtClean="0"/>
              <a:t>Передняя подвеска независимая, с телескопическими гидравлическими амортизаторными стойками, с винтовыми цилиндрическими пружинами, нижними поперечными рычагами с растяжками и стабилизатором поперечной устойчивости.  </a:t>
            </a:r>
          </a:p>
          <a:p>
            <a:endParaRPr lang="ru-RU" dirty="0"/>
          </a:p>
        </p:txBody>
      </p:sp>
    </p:spTree>
  </p:cSld>
  <p:clrMapOvr>
    <a:masterClrMapping/>
  </p:clrMapOvr>
  <p:transition spd="slow">
    <p:cover dir="lu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F:\Передняя подвеска\Новая папка\12893906181419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0"/>
            <a:ext cx="8786842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756168"/>
          </a:xfrm>
        </p:spPr>
        <p:txBody>
          <a:bodyPr>
            <a:normAutofit fontScale="47500" lnSpcReduction="20000"/>
          </a:bodyPr>
          <a:lstStyle/>
          <a:p>
            <a:r>
              <a:rPr lang="ru-RU" b="1" dirty="0" smtClean="0"/>
              <a:t>Шаровые шарниры </a:t>
            </a:r>
            <a:endParaRPr lang="ru-RU" dirty="0" smtClean="0"/>
          </a:p>
          <a:p>
            <a:r>
              <a:rPr lang="ru-RU" dirty="0" smtClean="0"/>
              <a:t>Убедитесь в сохранности чехлов шарниров. Разрывы, трещины, отслоения резины от металлической арматуры, следы утечки смазки через чехол недопустимы. Допускается незначительное выдавливание смазки через </a:t>
            </a:r>
            <a:r>
              <a:rPr lang="ru-RU" dirty="0" err="1" smtClean="0"/>
              <a:t>литниковое</a:t>
            </a:r>
            <a:r>
              <a:rPr lang="ru-RU" dirty="0" smtClean="0"/>
              <a:t> отверстие в корпусе шарового шарнира.  </a:t>
            </a:r>
          </a:p>
          <a:p>
            <a:r>
              <a:rPr lang="ru-RU" dirty="0" smtClean="0"/>
              <a:t>Проверьте, нет ли износа рабочих поверхностей шаровых шарниров, поворачивая вручную шаровой палец. Значительный (свыше 0,5 мм) люфт пальца и его заедание недопустимы. Точная проверка состояния шарового шарнира по величине радиального и осевого зазора проводится на специальном приспособлении (рис. 16). Для этого установите шаровой шарнир 1 (рис.16, а) в гнездо приспособления и зажмите его винтом. Установите в кронштейн приспособления индикатор 2 так, чтобы его ножка упиралась в боковую поверхность корпуса шарнира, а стрелка индикатора стояла на нуле.  </a:t>
            </a:r>
          </a:p>
          <a:p>
            <a:r>
              <a:rPr lang="ru-RU" dirty="0" smtClean="0"/>
              <a:t>Установите динамометрический ключ 3 в верхнее гнездо приспособления и, приложив к нему момент 20 кгс м попеременно в обе стороны, определите по индикатору суммарный радиальный зазор в шаровом шарнире. Если он превышает 0,5 мм, шарнир замените новым.  </a:t>
            </a:r>
          </a:p>
          <a:p>
            <a:r>
              <a:rPr lang="ru-RU" dirty="0" smtClean="0"/>
              <a:t> Аналогично проверьте осевой зазор в шаровом шарнире, предварительно изменив его крепление в приспособлении, как указано на рис. 16, б. Осевой зазор в шарнире допускается также не более 0,5 мм.  </a:t>
            </a:r>
          </a:p>
          <a:p>
            <a:r>
              <a:rPr lang="ru-RU" dirty="0" smtClean="0"/>
              <a:t>Стабилизатор поперечной устойчивости </a:t>
            </a:r>
          </a:p>
          <a:p>
            <a:r>
              <a:rPr lang="ru-RU" dirty="0" smtClean="0"/>
              <a:t>Проверьте, не деформирована ли штанга и находятся ли ее концы в одной плоскости; если деформация незначительная, то выправьте штангу, при значительной деформации замените ее. Проверьте состояние и сохранность подушек в кронштейнах штанги. При износе или повреждении подушки замените. Проверьте калибром деформацию стоек стабилизатора; если пальцы калибра не заходят в отверстия стойки, замените ее.  </a:t>
            </a:r>
          </a:p>
          <a:p>
            <a:endParaRPr lang="ru-RU" dirty="0"/>
          </a:p>
        </p:txBody>
      </p:sp>
    </p:spTree>
  </p:cSld>
  <p:clrMapOvr>
    <a:masterClrMapping/>
  </p:clrMapOvr>
  <p:transition spd="slow">
    <p:blinds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F:\Передняя подвеска\Новая папка\orgs_spacer.jpg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28662" y="642918"/>
            <a:ext cx="4214842" cy="542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F:\Передняя подвеска\Новая папка\2010-06-29_218b.pn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57818" y="642918"/>
            <a:ext cx="3071834" cy="542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omb dir="vert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F:\Передняя подвеска\передняя подвеска(1).jpg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357158" y="0"/>
            <a:ext cx="8786842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684730"/>
          </a:xfrm>
        </p:spPr>
        <p:txBody>
          <a:bodyPr>
            <a:normAutofit fontScale="47500" lnSpcReduction="20000"/>
          </a:bodyPr>
          <a:lstStyle/>
          <a:p>
            <a:r>
              <a:rPr lang="ru-RU" dirty="0" smtClean="0"/>
              <a:t>Конструкция подвески создает отрицательное плечо обката, т.е. точка пересечения оси поворота колеса с полотном дороги лежит с внешней стороны относительно центра пятна контакта шины с дорогой. В комплексе с диагональной схемой разделения гидропривода тормозов это делает автомобиль более устойчивым при торможении на скользкой дороге.  </a:t>
            </a:r>
          </a:p>
          <a:p>
            <a:r>
              <a:rPr lang="ru-RU" dirty="0" smtClean="0"/>
              <a:t>Основным элементом подвески является телескопическая гидравлическая амортизаторная стойка, которая совмещает в себе функции направляющего и гасящего устройств подвески. Нижняя часть телескопической стойки соединяется с поворотным кулаком двумя болтами. Верхний болт, проходящий через овальное отверстие кронштейна стойки, имеет эксцентриковые поясок и шайбу. При повороте верхнего болта изменяется развал передних колес. В поворотном кулаке установлена на шариковом подшипнике ступица переднего колеса в сборе с тормозным диском, защищенным кожухом. На телескопической стойке установлены: между опорными чашками витая цилиндрическая пружина, пенополиуретановый буфер хода сжатия с защитным кожухом, а также верхняя опора стойки в сборе с подшипником. Телескопическая стойка через поворотный рычаг соединяется с тягой рулевого привода. Нижней опорой для стойки служит шаровой шарнир.  </a:t>
            </a:r>
          </a:p>
          <a:p>
            <a:r>
              <a:rPr lang="ru-RU" dirty="0" smtClean="0"/>
              <a:t>Верхняя опора стойки крепится тремя </a:t>
            </a:r>
            <a:r>
              <a:rPr lang="ru-RU" dirty="0" err="1" smtClean="0"/>
              <a:t>самоконтрящимися</a:t>
            </a:r>
            <a:r>
              <a:rPr lang="ru-RU" dirty="0" smtClean="0"/>
              <a:t> гайками 1 (см. рис. 10) к стойке брызговика кузова. За счет своей эластичности опора обеспечивает «качание» стойки при ходах подвески и гасит высокочастотные вибрации. Вмонтированный в нее подшипник дает возможность стойке поворачиваться вместе с управляемыми колесами.  </a:t>
            </a:r>
          </a:p>
          <a:p>
            <a:r>
              <a:rPr lang="ru-RU" dirty="0" smtClean="0"/>
              <a:t> В корпусе стойки смонтированы детали телескопического гидравлического амортизатора. В верхней части цилиндра установлен гидравлический буфер хода отдачи, состоящий из плунжера и пружины. Он ограничивает перемещение штока при ходе отдачи.  </a:t>
            </a:r>
          </a:p>
          <a:p>
            <a:r>
              <a:rPr lang="ru-RU" dirty="0" smtClean="0"/>
              <a:t> Нижняя часть поворотного кулака 12 (см. рис. 11) соединяется шаровым шарниром 13 с поперечным рычагом 1 подвески. Тормозные и тяговые силы воспринимаются продольными растяжками 8, которые через </a:t>
            </a:r>
            <a:r>
              <a:rPr lang="ru-RU" dirty="0" err="1" smtClean="0"/>
              <a:t>резино-металлические</a:t>
            </a:r>
            <a:r>
              <a:rPr lang="ru-RU" dirty="0" smtClean="0"/>
              <a:t> шарниры соединяются с поперечными рычагами 1 и с кронштейнами 10. В местах соединения растяжки с рычагом и с кронштейном устанавливаются регулировочные шайбы 9, которыми регулируется угол продольного наклона оси поворота. В поворотном кулаке установлен двухрядный радиально-упорный подшипник закрытого типа, на внутренних кольцах которого установлена с натягом ступица.</a:t>
            </a:r>
            <a:endParaRPr lang="ru-RU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684730"/>
          </a:xfrm>
        </p:spPr>
        <p:txBody>
          <a:bodyPr>
            <a:normAutofit fontScale="47500" lnSpcReduction="20000"/>
          </a:bodyPr>
          <a:lstStyle/>
          <a:p>
            <a:r>
              <a:rPr lang="ru-RU" dirty="0" smtClean="0"/>
              <a:t>Подшипник затягивается гайкой на хвостовике корпуса наружного шарнира привода колеса и не регулируется. Все гайки передних и задних ступиц колес одинаковые и имеют правую резьбу. Стабилизатор поперечной устойчивости представляет собой штангу 2 (рис. 11), концы которой через стойки 5 с резиновыми и </a:t>
            </a:r>
            <a:r>
              <a:rPr lang="ru-RU" dirty="0" err="1" smtClean="0"/>
              <a:t>резино-металлическими</a:t>
            </a:r>
            <a:r>
              <a:rPr lang="ru-RU" dirty="0" smtClean="0"/>
              <a:t> шарнирами соединяются с поперечными рычагами 1 подвески. Средняя торсионная часть штанги крепится к кузову кронштейнами 3 через резиновые подушки.</a:t>
            </a:r>
          </a:p>
          <a:p>
            <a:r>
              <a:rPr lang="ru-RU" b="1" dirty="0" smtClean="0"/>
              <a:t>ОПРЕДЕЛЕНИЕ ТЕХНИЧЕСКОГО СОСТОЯНИЯ ДЕТАЛЕЙ ПОДВЕСКИ </a:t>
            </a:r>
            <a:endParaRPr lang="ru-RU" dirty="0" smtClean="0"/>
          </a:p>
          <a:p>
            <a:r>
              <a:rPr lang="ru-RU" dirty="0" smtClean="0"/>
              <a:t>При каждом техническом обслуживании, а также при ремонте проверьте состояние защитных чехлов шаровых шарниров подвески, обращая особое внимание на отсутствие механических повреждений и пористости чехлов.  </a:t>
            </a:r>
          </a:p>
          <a:p>
            <a:r>
              <a:rPr lang="ru-RU" dirty="0" smtClean="0"/>
              <a:t> Выясните, нет ли на деталях подвески трещин или следов задевания о дорожные препятствия или кузов, деформаций поперечных рычагов, растяжек, штанги стабилизатора и ее стоек и элементов передка кузова в местах крепления узлов и деталей подвески. Деформации деталей подвески и прежде всего растяжек и деталей передка кузова нарушают углы установки колес и приводят к невозможности их регулировки.  </a:t>
            </a:r>
          </a:p>
          <a:p>
            <a:r>
              <a:rPr lang="ru-RU" dirty="0" smtClean="0"/>
              <a:t>Проверьте состояние резинометаллических шарниров, резиновых подушек, а также состояние (осадку) верхних опор телескопических стоек подвески. Резинометаллические шарниры и резиновые подушки замените при разрывах и одностороннем «выпучивании» резины и при подрезании их торцовых поверхностей.  </a:t>
            </a:r>
          </a:p>
          <a:p>
            <a:r>
              <a:rPr lang="ru-RU" dirty="0" smtClean="0"/>
              <a:t>Состояние (осадку) верхней опоры стойки подвески проверяйте в следующем порядке:  </a:t>
            </a:r>
          </a:p>
          <a:p>
            <a:r>
              <a:rPr lang="ru-RU" dirty="0" smtClean="0"/>
              <a:t>установите автомобиль на ровную площадку под статической распределенной нагрузкой 320 кгс;  </a:t>
            </a:r>
          </a:p>
          <a:p>
            <a:r>
              <a:rPr lang="ru-RU" dirty="0" smtClean="0"/>
              <a:t>поворачивая рулевое колесо, установите примерно одинаковый зазор А (см. рис. 10) между ограничителем 2 хода сжатия и резиновой частью опоры по всей окружности;  </a:t>
            </a:r>
          </a:p>
          <a:p>
            <a:r>
              <a:rPr lang="ru-RU" dirty="0" smtClean="0"/>
              <a:t>шаблоном или штангенциркулем замерьте зазор А. Он не должен превышать 10 мм. Более точную проверку состояния опоры проведите после ее снятия.  </a:t>
            </a:r>
          </a:p>
          <a:p>
            <a:endParaRPr lang="ru-RU" dirty="0"/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756168"/>
          </a:xfrm>
        </p:spPr>
        <p:txBody>
          <a:bodyPr>
            <a:normAutofit fontScale="40000" lnSpcReduction="20000"/>
          </a:bodyPr>
          <a:lstStyle/>
          <a:p>
            <a:r>
              <a:rPr lang="ru-RU" b="1" dirty="0" smtClean="0"/>
              <a:t>ПРОВЕРКА И РЕГУЛИРОВКА УГЛОВ УСТАНОВКИ КОЛЕС</a:t>
            </a:r>
            <a:endParaRPr lang="ru-RU" dirty="0" smtClean="0"/>
          </a:p>
          <a:p>
            <a:r>
              <a:rPr lang="ru-RU" dirty="0" smtClean="0"/>
              <a:t>Эти операции выполняйте на специальных стендах согласно прилагаемым к ним инструкциям. Проверку углов установки колес проводите обязательно, если проводите замену или ремонт деталей подвески, которые могут повлечь за собой изменение углов установки колес.  </a:t>
            </a:r>
          </a:p>
          <a:p>
            <a:r>
              <a:rPr lang="ru-RU" dirty="0" smtClean="0"/>
              <a:t>У нового обкатанного автомобиля ВАЗ-2109 в снаряженном состоянии и с полезной нагрузкой 320 кг, что соответствует весу четырех человек и 40 кг груза в багажнике, углы установки колес должны иметь следующие значения:  </a:t>
            </a:r>
          </a:p>
          <a:p>
            <a:r>
              <a:rPr lang="ru-RU" dirty="0" smtClean="0"/>
              <a:t>развал 0°±30'(30±30');  </a:t>
            </a:r>
          </a:p>
          <a:p>
            <a:r>
              <a:rPr lang="ru-RU" dirty="0" smtClean="0"/>
              <a:t>схождение 0± 1 мм (1,5+1 мм);  </a:t>
            </a:r>
          </a:p>
          <a:p>
            <a:r>
              <a:rPr lang="ru-RU" dirty="0" smtClean="0"/>
              <a:t>продольный угол наклона оси поворота 1о30'+30'.  </a:t>
            </a:r>
          </a:p>
          <a:p>
            <a:r>
              <a:rPr lang="ru-RU" dirty="0" smtClean="0"/>
              <a:t>Перед регулировкой углов установки колес проверьте давление </a:t>
            </a:r>
            <a:r>
              <a:rPr lang="ru-RU" dirty="0" err="1" smtClean="0"/>
              <a:t>воз-духа</a:t>
            </a:r>
            <a:r>
              <a:rPr lang="ru-RU" dirty="0" smtClean="0"/>
              <a:t> в шинах, радиальное и осевое биение дисков колес (не более: осевое 1 мм, радиальное 0,7 мм), свободный ход (люфт) рулевого колеса, свободный ход (люфт) в подшипниках ступиц передних колес, а также техническое состояние деталей и узлов подвески (отсутствие деформаций, разрушений и износа резинометаллических шарниров, недопустимой осадки верхней опоры стойки подвески). Замеченные неисправности устраните.  </a:t>
            </a:r>
          </a:p>
          <a:p>
            <a:r>
              <a:rPr lang="ru-RU" dirty="0" smtClean="0"/>
              <a:t>После установки автомобиля на стенд непосредственно перед контролем углов покачайте подвеску автомобиля, прикладывая 23 раза усилие в 4050 кгс, направленное сверху вниз, сначала на задний бампер, а потом на передний. При этом колеса автомобиля должны располагаться параллельно продольной оси автомобиля. Очередность проверки и регулировки углов установки колес следующая:  </a:t>
            </a:r>
          </a:p>
          <a:p>
            <a:r>
              <a:rPr lang="ru-RU" dirty="0" smtClean="0"/>
              <a:t>угол продольного наклона оси поворота колес;  </a:t>
            </a:r>
          </a:p>
          <a:p>
            <a:r>
              <a:rPr lang="ru-RU" dirty="0" smtClean="0"/>
              <a:t>развал;  </a:t>
            </a:r>
          </a:p>
          <a:p>
            <a:r>
              <a:rPr lang="ru-RU" dirty="0" smtClean="0"/>
              <a:t>схождение.  </a:t>
            </a:r>
          </a:p>
          <a:p>
            <a:r>
              <a:rPr lang="ru-RU" b="1" dirty="0" smtClean="0"/>
              <a:t>Угол продольного наклона оси поворота </a:t>
            </a:r>
            <a:endParaRPr lang="ru-RU" dirty="0" smtClean="0"/>
          </a:p>
          <a:p>
            <a:r>
              <a:rPr lang="ru-RU" dirty="0" smtClean="0"/>
              <a:t>Если этот угол не соответствует данным, приведенным выше, </a:t>
            </a:r>
            <a:r>
              <a:rPr lang="ru-RU" dirty="0" err="1" smtClean="0"/>
              <a:t>измени-те</a:t>
            </a:r>
            <a:r>
              <a:rPr lang="ru-RU" dirty="0" smtClean="0"/>
              <a:t> количество регулировочных шайб 9 (см. рис. 11), установленных на обоих концах растяжек 8 подвески. Для увеличения угла продольного наклона оси поворота уменьшите число шайб на растяжке в передней или задней ее части. И, наоборот, для уменьшения угла добавьте шайбы, но только в задней части растяжки, так как спереди это выполнить не всегда возможно из-за короткой резьбовой части растяжки.  </a:t>
            </a:r>
          </a:p>
          <a:p>
            <a:endParaRPr lang="ru-RU" dirty="0"/>
          </a:p>
        </p:txBody>
      </p:sp>
    </p:spTree>
  </p:cSld>
  <p:clrMapOvr>
    <a:masterClrMapping/>
  </p:clrMapOvr>
  <p:transition spd="slow">
    <p:strips dir="r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470416"/>
          </a:xfrm>
        </p:spPr>
        <p:txBody>
          <a:bodyPr/>
          <a:lstStyle/>
          <a:p>
            <a:r>
              <a:rPr lang="ru-RU" sz="1600" b="1" dirty="0" smtClean="0"/>
              <a:t>Развал </a:t>
            </a:r>
            <a:endParaRPr lang="ru-RU" sz="1600" dirty="0" smtClean="0"/>
          </a:p>
          <a:p>
            <a:r>
              <a:rPr lang="ru-RU" sz="1600" dirty="0" smtClean="0"/>
              <a:t>Если развал отличается от нормы, то его регулируют. Для этого ослабьте гайки верхнего и нижнего болтов и, поворачивая верхний регулировочный болт 7 (см. рис. 11), установите необходимый угол. По окончании регулировки затяните гайки моментом 9 кгс м.  </a:t>
            </a:r>
          </a:p>
          <a:p>
            <a:endParaRPr lang="ru-RU" dirty="0"/>
          </a:p>
        </p:txBody>
      </p:sp>
      <p:pic>
        <p:nvPicPr>
          <p:cNvPr id="4" name="Рисунок 3" descr="F:\Передняя подвеска\Новая папка\4-4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2000240"/>
            <a:ext cx="6286544" cy="4214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split dir="in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1700" b="1" dirty="0" smtClean="0"/>
              <a:t>Схождение </a:t>
            </a:r>
            <a:endParaRPr lang="ru-RU" sz="1700" dirty="0" smtClean="0"/>
          </a:p>
          <a:p>
            <a:r>
              <a:rPr lang="ru-RU" sz="1700" dirty="0" smtClean="0"/>
              <a:t>Если схождение не соответствует норме, ослабьте гайки (см. рис. Рулевое управление) и, вращая регулировочные тяги 5 на одинаковую величину, установите необходимое схождение. Затем убедитесь, что плоскость В шарового шарнира 2 параллельна плоскости Г опорной поверхности поворотного рычага 3, после чего затяните гайки * моментом 12,3 15,0 кгс м. </a:t>
            </a:r>
          </a:p>
          <a:p>
            <a:endParaRPr lang="ru-RU" dirty="0"/>
          </a:p>
        </p:txBody>
      </p:sp>
      <p:pic>
        <p:nvPicPr>
          <p:cNvPr id="4" name="Рисунок 3" descr="F:\Передняя подвеска\Новая папка\opel_astra-2004_images_810s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5984" y="3714752"/>
            <a:ext cx="4714908" cy="2928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541854"/>
          </a:xfrm>
        </p:spPr>
        <p:txBody>
          <a:bodyPr>
            <a:normAutofit fontScale="47500" lnSpcReduction="20000"/>
          </a:bodyPr>
          <a:lstStyle/>
          <a:p>
            <a:r>
              <a:rPr lang="ru-RU" b="1" dirty="0" smtClean="0"/>
              <a:t>РАЗБОРКА и СБОРКА УЗЛОВ ПОДВЕСКИ  </a:t>
            </a:r>
            <a:endParaRPr lang="ru-RU" dirty="0" smtClean="0"/>
          </a:p>
          <a:p>
            <a:r>
              <a:rPr lang="ru-RU" dirty="0" smtClean="0"/>
              <a:t>Разборка и сборка телескопической стойки </a:t>
            </a:r>
          </a:p>
          <a:p>
            <a:r>
              <a:rPr lang="ru-RU" dirty="0" smtClean="0"/>
              <a:t>Нанесите метки взаимного расположения на головке регулировочного болта и на кронштейне стойки, чтобы при сборке совместить метки для приближенного сохранения развала передних колес. Затем открутите болты крепления поворотного кулака к кронштейну стойки и снимите поворотный кулак в сборе со ступицей. Поворотный кулак и детали ступицы переднего колеса показаны на рис. 13. Без необходимости не следует </a:t>
            </a:r>
            <a:r>
              <a:rPr lang="ru-RU" dirty="0" err="1" smtClean="0"/>
              <a:t>выпрессовывать</a:t>
            </a:r>
            <a:r>
              <a:rPr lang="ru-RU" dirty="0" smtClean="0"/>
              <a:t> ступицу колеса из подшипников, так как при ее </a:t>
            </a:r>
            <a:r>
              <a:rPr lang="ru-RU" dirty="0" err="1" smtClean="0"/>
              <a:t>выпрессовке</a:t>
            </a:r>
            <a:r>
              <a:rPr lang="ru-RU" dirty="0" smtClean="0"/>
              <a:t> возможно повреждение подшипника. Надежность подшипника рассчитана на весь срок службы автомобиля. При повреждении ступицы колеса или самого подшипника </a:t>
            </a:r>
            <a:r>
              <a:rPr lang="ru-RU" dirty="0" err="1" smtClean="0"/>
              <a:t>выпрессуйте</a:t>
            </a:r>
            <a:r>
              <a:rPr lang="ru-RU" dirty="0" smtClean="0"/>
              <a:t> ступицу, используя пресс и оправки для </a:t>
            </a:r>
            <a:r>
              <a:rPr lang="ru-RU" dirty="0" err="1" smtClean="0"/>
              <a:t>выпрессовки</a:t>
            </a:r>
            <a:r>
              <a:rPr lang="ru-RU" dirty="0" smtClean="0"/>
              <a:t> ступицы переднего колеса и </a:t>
            </a:r>
            <a:r>
              <a:rPr lang="ru-RU" dirty="0" err="1" smtClean="0"/>
              <a:t>выпрессовки</a:t>
            </a:r>
            <a:r>
              <a:rPr lang="ru-RU" dirty="0" smtClean="0"/>
              <a:t> подшипника ступицы переднего колеса. При </a:t>
            </a:r>
            <a:r>
              <a:rPr lang="ru-RU" dirty="0" err="1" smtClean="0"/>
              <a:t>выпрессовке</a:t>
            </a:r>
            <a:r>
              <a:rPr lang="ru-RU" dirty="0" smtClean="0"/>
              <a:t> ступицы возможна разборка подшипника, и наружная половина внутреннего кольца может остаться на ступице. В этом случае ее необходимо снять универсальным съемником. Для этого в ступице имеются две специальные выемки. Затем снимите стопорные кольца 9 (рис. 13) и оправкой для </a:t>
            </a:r>
            <a:r>
              <a:rPr lang="ru-RU" dirty="0" err="1" smtClean="0"/>
              <a:t>выпрессовки</a:t>
            </a:r>
            <a:r>
              <a:rPr lang="ru-RU" dirty="0" smtClean="0"/>
              <a:t> подшипника ступицы заднего колеса </a:t>
            </a:r>
            <a:r>
              <a:rPr lang="ru-RU" dirty="0" err="1" smtClean="0"/>
              <a:t>выпрессуйте</a:t>
            </a:r>
            <a:r>
              <a:rPr lang="ru-RU" dirty="0" smtClean="0"/>
              <a:t> подшипник из поворотного кулака. Новый подшипник установите в следующем порядке: установите наружное стопорное кольцо 9 в поворотный кулак 1 и запрессуйте подшипник 3. При этом следите, чтобы оправка давила только на наружное кольцо подшипника, иначе возможно его повреждение. Затем установите внутреннее стопорное кольцо и приступайте к запрессовке ступицы. При ее запрессовке внутреннее кольцо подшипника обязательно должно опираться на опору. После установки поворотного кулака в сборе со ступицей на автомобиль установите новую или бывшую в употреблении, но на другом автомобиле, гайку и затяните ее моментом 23,025,2 кгс м. Отверните болты крепления защитного кожуха тормозного диска и снимите его.  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 spd="slow">
    <p:push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C:\Users\webster 7\Desktop\146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357158" y="0"/>
            <a:ext cx="8786842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етро">
  <a:themeElements>
    <a:clrScheme name="Официальная">
      <a:dk1>
        <a:sysClr val="windowText" lastClr="000000"/>
      </a:dk1>
      <a:lt1>
        <a:sysClr val="window" lastClr="F4F4F4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Метро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Метро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70</TotalTime>
  <Words>2692</Words>
  <Application>Microsoft Office PowerPoint</Application>
  <PresentationFormat>Экран (4:3)</PresentationFormat>
  <Paragraphs>78</Paragraphs>
  <Slides>23</Slides>
  <Notes>0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Метро</vt:lpstr>
      <vt:lpstr>Передняя подвеска выполнил ученик 11Б класса исабаев алмаз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Передняя подвеска</dc:title>
  <dc:creator>Admin</dc:creator>
  <cp:lastModifiedBy>Admin</cp:lastModifiedBy>
  <cp:revision>8</cp:revision>
  <dcterms:created xsi:type="dcterms:W3CDTF">2002-12-31T22:54:43Z</dcterms:created>
  <dcterms:modified xsi:type="dcterms:W3CDTF">2011-05-13T13:54:05Z</dcterms:modified>
</cp:coreProperties>
</file>