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C143CC-EC82-45BB-9932-8444171D8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E389F-F180-4E5D-9282-0C999E0DCA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662AE-A50E-4D12-86C4-487888073951}" type="datetimeFigureOut">
              <a:rPr lang="ru-RU" smtClean="0"/>
              <a:pPr/>
              <a:t>11.04.2012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C08B1-C9AE-4907-9E93-9DFD1435AC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57290" y="1785926"/>
            <a:ext cx="6246828" cy="244316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b="1" dirty="0" smtClean="0">
              <a:solidFill>
                <a:srgbClr val="008000"/>
              </a:solidFill>
              <a:latin typeface="Verdan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rgbClr val="CC3300"/>
                </a:solidFill>
                <a:latin typeface="Verdana" pitchFamily="34" charset="0"/>
              </a:rPr>
              <a:t>Тема исследования:</a:t>
            </a:r>
            <a:r>
              <a:rPr lang="ru-RU" dirty="0" smtClean="0">
                <a:solidFill>
                  <a:srgbClr val="CC3300"/>
                </a:solidFill>
                <a:latin typeface="Verdana" pitchFamily="34" charset="0"/>
              </a:rPr>
              <a:t>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chemeClr val="folHlink"/>
                </a:solidFill>
                <a:latin typeface="Verdana" pitchFamily="34" charset="0"/>
              </a:rPr>
              <a:t>«Касательная к графику функции </a:t>
            </a:r>
            <a:r>
              <a:rPr lang="en-US" b="1" dirty="0" smtClean="0">
                <a:solidFill>
                  <a:schemeClr val="folHlink"/>
                </a:solidFill>
                <a:latin typeface="Verdana" pitchFamily="34" charset="0"/>
              </a:rPr>
              <a:t>y=f(x)</a:t>
            </a:r>
            <a:r>
              <a:rPr lang="ru-RU" b="1" dirty="0" smtClean="0">
                <a:solidFill>
                  <a:schemeClr val="folHlink"/>
                </a:solidFill>
                <a:latin typeface="Verdana" pitchFamily="34" charset="0"/>
              </a:rPr>
              <a:t>».</a:t>
            </a:r>
          </a:p>
          <a:p>
            <a:pPr eaLnBrk="1" hangingPunct="1">
              <a:buFont typeface="Wingdings" pitchFamily="2" charset="2"/>
              <a:buNone/>
            </a:pPr>
            <a:endParaRPr lang="ru-RU" b="1" dirty="0" smtClean="0">
              <a:solidFill>
                <a:schemeClr val="folHlink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b="1" dirty="0" smtClean="0">
              <a:solidFill>
                <a:schemeClr val="folHlink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dirty="0" smtClean="0">
              <a:solidFill>
                <a:srgbClr val="008000"/>
              </a:solidFill>
              <a:latin typeface="Verdana" pitchFamily="34" charset="0"/>
            </a:endParaRPr>
          </a:p>
        </p:txBody>
      </p:sp>
      <p:sp>
        <p:nvSpPr>
          <p:cNvPr id="24579" name="WordArt 5"/>
          <p:cNvSpPr>
            <a:spLocks noChangeArrowheads="1" noChangeShapeType="1" noTextEdit="1"/>
          </p:cNvSpPr>
          <p:nvPr/>
        </p:nvSpPr>
        <p:spPr bwMode="auto">
          <a:xfrm>
            <a:off x="1857356" y="571480"/>
            <a:ext cx="5472113" cy="7127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normalizeH="1" dirty="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Исследование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4449" y="6130373"/>
            <a:ext cx="24495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СОШ № 13 г.Караганды</a:t>
            </a:r>
          </a:p>
          <a:p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Акименкова Л.П.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08275"/>
            <a:ext cx="8229600" cy="3159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(С3)При каких значениях параметра а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неравенство                        выполняется при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всех допустимых значениях х?</a:t>
            </a:r>
          </a:p>
        </p:txBody>
      </p:sp>
      <p:sp>
        <p:nvSpPr>
          <p:cNvPr id="34819" name="WordArt 5"/>
          <p:cNvSpPr>
            <a:spLocks noChangeArrowheads="1" noChangeShapeType="1" noTextEdit="1"/>
          </p:cNvSpPr>
          <p:nvPr/>
        </p:nvSpPr>
        <p:spPr bwMode="auto">
          <a:xfrm>
            <a:off x="1042988" y="620713"/>
            <a:ext cx="6769100" cy="1368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Использование касательной</a:t>
            </a:r>
          </a:p>
          <a:p>
            <a:pPr algn="ctr"/>
            <a:r>
              <a:rPr lang="ru-RU" sz="3600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в задачах ЕГЭ</a:t>
            </a:r>
          </a:p>
        </p:txBody>
      </p:sp>
      <p:graphicFrame>
        <p:nvGraphicFramePr>
          <p:cNvPr id="34820" name="Object 6"/>
          <p:cNvGraphicFramePr>
            <a:graphicFrameLocks noChangeAspect="1"/>
          </p:cNvGraphicFramePr>
          <p:nvPr/>
        </p:nvGraphicFramePr>
        <p:xfrm>
          <a:off x="2906713" y="3068638"/>
          <a:ext cx="2176462" cy="725487"/>
        </p:xfrm>
        <a:graphic>
          <a:graphicData uri="http://schemas.openxmlformats.org/presentationml/2006/ole">
            <p:oleObj spid="_x0000_s1026" name="Формула" r:id="rId3" imgW="1180588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z="2400" b="1" dirty="0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400" b="1" dirty="0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О.Д.З.:</a:t>
            </a:r>
          </a:p>
          <a:p>
            <a:pPr eaLnBrk="1" hangingPunct="1">
              <a:buFont typeface="Wingdings" pitchFamily="2" charset="2"/>
              <a:buNone/>
            </a:pPr>
            <a:endParaRPr lang="ru-RU" sz="2400" b="1" dirty="0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400" b="1" dirty="0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400" b="1" dirty="0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Рассмотрим функции: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dirty="0" smtClean="0"/>
              <a:t>                  </a:t>
            </a:r>
            <a:r>
              <a:rPr lang="ru-RU" dirty="0" smtClean="0"/>
              <a:t>   </a:t>
            </a: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- </a:t>
            </a: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ветвь параболы, ориентированная на ось Ох;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                    -семейство прямых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с угловым коэффициентом ½. </a:t>
            </a:r>
          </a:p>
        </p:txBody>
      </p:sp>
      <p:graphicFrame>
        <p:nvGraphicFramePr>
          <p:cNvPr id="327684" name="Object 4"/>
          <p:cNvGraphicFramePr>
            <a:graphicFrameLocks noChangeAspect="1"/>
          </p:cNvGraphicFramePr>
          <p:nvPr/>
        </p:nvGraphicFramePr>
        <p:xfrm>
          <a:off x="1992313" y="1268413"/>
          <a:ext cx="766762" cy="792162"/>
        </p:xfrm>
        <a:graphic>
          <a:graphicData uri="http://schemas.openxmlformats.org/presentationml/2006/ole">
            <p:oleObj spid="_x0000_s2050" name="Формула" r:id="rId3" imgW="380835" imgH="393529" progId="Equation.3">
              <p:embed/>
            </p:oleObj>
          </a:graphicData>
        </a:graphic>
      </p:graphicFrame>
      <p:graphicFrame>
        <p:nvGraphicFramePr>
          <p:cNvPr id="327685" name="Object 5"/>
          <p:cNvGraphicFramePr>
            <a:graphicFrameLocks noChangeAspect="1"/>
          </p:cNvGraphicFramePr>
          <p:nvPr/>
        </p:nvGraphicFramePr>
        <p:xfrm>
          <a:off x="803275" y="1989138"/>
          <a:ext cx="2209800" cy="736600"/>
        </p:xfrm>
        <a:graphic>
          <a:graphicData uri="http://schemas.openxmlformats.org/presentationml/2006/ole">
            <p:oleObj spid="_x0000_s2051" name="Формула" r:id="rId4" imgW="1180588" imgH="393529" progId="Equation.3">
              <p:embed/>
            </p:oleObj>
          </a:graphicData>
        </a:graphic>
      </p:graphicFrame>
      <p:graphicFrame>
        <p:nvGraphicFramePr>
          <p:cNvPr id="35845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2" name="Формула" r:id="rId5" imgW="114151" imgH="215619" progId="Equation.3">
              <p:embed/>
            </p:oleObj>
          </a:graphicData>
        </a:graphic>
      </p:graphicFrame>
      <p:graphicFrame>
        <p:nvGraphicFramePr>
          <p:cNvPr id="327687" name="Object 7"/>
          <p:cNvGraphicFramePr>
            <a:graphicFrameLocks noChangeAspect="1"/>
          </p:cNvGraphicFramePr>
          <p:nvPr/>
        </p:nvGraphicFramePr>
        <p:xfrm>
          <a:off x="995363" y="3716338"/>
          <a:ext cx="1377950" cy="452437"/>
        </p:xfrm>
        <a:graphic>
          <a:graphicData uri="http://schemas.openxmlformats.org/presentationml/2006/ole">
            <p:oleObj spid="_x0000_s2053" name="Формула" r:id="rId6" imgW="736600" imgH="241300" progId="Equation.3">
              <p:embed/>
            </p:oleObj>
          </a:graphicData>
        </a:graphic>
      </p:graphicFrame>
      <p:graphicFrame>
        <p:nvGraphicFramePr>
          <p:cNvPr id="327688" name="Object 8"/>
          <p:cNvGraphicFramePr>
            <a:graphicFrameLocks noChangeAspect="1"/>
          </p:cNvGraphicFramePr>
          <p:nvPr/>
        </p:nvGraphicFramePr>
        <p:xfrm>
          <a:off x="993775" y="4437063"/>
          <a:ext cx="1522413" cy="736600"/>
        </p:xfrm>
        <a:graphic>
          <a:graphicData uri="http://schemas.openxmlformats.org/presentationml/2006/ole">
            <p:oleObj spid="_x0000_s2054" name="Формула" r:id="rId7" imgW="812447" imgH="393529" progId="Equation.3">
              <p:embed/>
            </p:oleObj>
          </a:graphicData>
        </a:graphic>
      </p:graphicFrame>
      <p:graphicFrame>
        <p:nvGraphicFramePr>
          <p:cNvPr id="35848" name="Object 9"/>
          <p:cNvGraphicFramePr>
            <a:graphicFrameLocks noChangeAspect="1"/>
          </p:cNvGraphicFramePr>
          <p:nvPr/>
        </p:nvGraphicFramePr>
        <p:xfrm>
          <a:off x="801688" y="549275"/>
          <a:ext cx="2176462" cy="725488"/>
        </p:xfrm>
        <a:graphic>
          <a:graphicData uri="http://schemas.openxmlformats.org/presentationml/2006/ole">
            <p:oleObj spid="_x0000_s2055" name="Формула" r:id="rId8" imgW="1180588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7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27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27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27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27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27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27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27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27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27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27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5650" y="3068638"/>
            <a:ext cx="3114675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870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32363" y="3068638"/>
            <a:ext cx="3600450" cy="2573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6868" name="Object 6"/>
          <p:cNvGraphicFramePr>
            <a:graphicFrameLocks noChangeAspect="1"/>
          </p:cNvGraphicFramePr>
          <p:nvPr/>
        </p:nvGraphicFramePr>
        <p:xfrm>
          <a:off x="1025525" y="1196975"/>
          <a:ext cx="2484438" cy="828675"/>
        </p:xfrm>
        <a:graphic>
          <a:graphicData uri="http://schemas.openxmlformats.org/presentationml/2006/ole">
            <p:oleObj spid="_x0000_s3074" name="Формула" r:id="rId5" imgW="1180588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2466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Найдем, при каких значениях а прямая</a:t>
            </a: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является касательной к графику функции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Это все такие а, которые удовлетворяют системе:</a:t>
            </a: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Из второго уравнения найдем х=2,5.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Тогда а=1,25.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То есть при а=1,25 прямая                   является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касательной к графику функции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ru-RU" sz="2000" smtClean="0">
              <a:solidFill>
                <a:srgbClr val="7C0704"/>
              </a:solidFill>
              <a:latin typeface="Verdana" pitchFamily="34" charset="0"/>
            </a:endParaRPr>
          </a:p>
        </p:txBody>
      </p:sp>
      <p:graphicFrame>
        <p:nvGraphicFramePr>
          <p:cNvPr id="37891" name="Object 4"/>
          <p:cNvGraphicFramePr>
            <a:graphicFrameLocks noChangeAspect="1"/>
          </p:cNvGraphicFramePr>
          <p:nvPr/>
        </p:nvGraphicFramePr>
        <p:xfrm>
          <a:off x="6537325" y="476250"/>
          <a:ext cx="1397000" cy="676275"/>
        </p:xfrm>
        <a:graphic>
          <a:graphicData uri="http://schemas.openxmlformats.org/presentationml/2006/ole">
            <p:oleObj spid="_x0000_s4098" name="Формула" r:id="rId3" imgW="812447" imgH="393529" progId="Equation.3">
              <p:embed/>
            </p:oleObj>
          </a:graphicData>
        </a:graphic>
      </p:graphicFrame>
      <p:graphicFrame>
        <p:nvGraphicFramePr>
          <p:cNvPr id="37892" name="Object 5"/>
          <p:cNvGraphicFramePr>
            <a:graphicFrameLocks noChangeAspect="1"/>
          </p:cNvGraphicFramePr>
          <p:nvPr/>
        </p:nvGraphicFramePr>
        <p:xfrm>
          <a:off x="6900863" y="1268413"/>
          <a:ext cx="1377950" cy="452437"/>
        </p:xfrm>
        <a:graphic>
          <a:graphicData uri="http://schemas.openxmlformats.org/presentationml/2006/ole">
            <p:oleObj spid="_x0000_s4099" name="Формула" r:id="rId4" imgW="736600" imgH="241300" progId="Equation.3">
              <p:embed/>
            </p:oleObj>
          </a:graphicData>
        </a:graphic>
      </p:graphicFrame>
      <p:graphicFrame>
        <p:nvGraphicFramePr>
          <p:cNvPr id="329734" name="Object 6"/>
          <p:cNvGraphicFramePr>
            <a:graphicFrameLocks noChangeAspect="1"/>
          </p:cNvGraphicFramePr>
          <p:nvPr/>
        </p:nvGraphicFramePr>
        <p:xfrm>
          <a:off x="506413" y="2565400"/>
          <a:ext cx="2011362" cy="1289050"/>
        </p:xfrm>
        <a:graphic>
          <a:graphicData uri="http://schemas.openxmlformats.org/presentationml/2006/ole">
            <p:oleObj spid="_x0000_s4100" name="Формула" r:id="rId5" imgW="1308100" imgH="838200" progId="Equation.3">
              <p:embed/>
            </p:oleObj>
          </a:graphicData>
        </a:graphic>
      </p:graphicFrame>
      <p:graphicFrame>
        <p:nvGraphicFramePr>
          <p:cNvPr id="329735" name="Object 7"/>
          <p:cNvGraphicFramePr>
            <a:graphicFrameLocks noChangeAspect="1"/>
          </p:cNvGraphicFramePr>
          <p:nvPr/>
        </p:nvGraphicFramePr>
        <p:xfrm>
          <a:off x="4594225" y="4508500"/>
          <a:ext cx="1397000" cy="676275"/>
        </p:xfrm>
        <a:graphic>
          <a:graphicData uri="http://schemas.openxmlformats.org/presentationml/2006/ole">
            <p:oleObj spid="_x0000_s4101" name="Формула" r:id="rId6" imgW="812447" imgH="393529" progId="Equation.3">
              <p:embed/>
            </p:oleObj>
          </a:graphicData>
        </a:graphic>
      </p:graphicFrame>
      <p:graphicFrame>
        <p:nvGraphicFramePr>
          <p:cNvPr id="329736" name="Object 8"/>
          <p:cNvGraphicFramePr>
            <a:graphicFrameLocks noChangeAspect="1"/>
          </p:cNvGraphicFramePr>
          <p:nvPr/>
        </p:nvGraphicFramePr>
        <p:xfrm>
          <a:off x="5532438" y="4941888"/>
          <a:ext cx="1377950" cy="452437"/>
        </p:xfrm>
        <a:graphic>
          <a:graphicData uri="http://schemas.openxmlformats.org/presentationml/2006/ole">
            <p:oleObj spid="_x0000_s4102" name="Формула" r:id="rId7" imgW="7366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29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29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29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29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297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29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29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29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29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9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29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29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29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1628775"/>
            <a:ext cx="3600450" cy="257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8915" name="Object 4"/>
          <p:cNvGraphicFramePr>
            <a:graphicFrameLocks noChangeAspect="1"/>
          </p:cNvGraphicFramePr>
          <p:nvPr/>
        </p:nvGraphicFramePr>
        <p:xfrm>
          <a:off x="1025525" y="1196975"/>
          <a:ext cx="2484438" cy="828675"/>
        </p:xfrm>
        <a:graphic>
          <a:graphicData uri="http://schemas.openxmlformats.org/presentationml/2006/ole">
            <p:oleObj spid="_x0000_s5122" name="Формула" r:id="rId4" imgW="1180588" imgH="393529" progId="Equation.3">
              <p:embed/>
            </p:oleObj>
          </a:graphicData>
        </a:graphic>
      </p:graphicFrame>
      <p:sp>
        <p:nvSpPr>
          <p:cNvPr id="3317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4959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При а</a:t>
            </a:r>
            <a:r>
              <a:rPr lang="en-US" sz="2000" b="1" smtClean="0">
                <a:solidFill>
                  <a:srgbClr val="7C0704"/>
                </a:solidFill>
                <a:latin typeface="Verdana" pitchFamily="34" charset="0"/>
              </a:rPr>
              <a:t>&lt;</a:t>
            </a: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1,25 все прямые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семейства будут находиться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выше графика функции.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Таким образом условие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Задачи выполняется при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а≤1,25.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Ответ: а≤1,25.</a:t>
            </a:r>
          </a:p>
          <a:p>
            <a:pPr eaLnBrk="1" hangingPunct="1">
              <a:buFont typeface="Wingdings" pitchFamily="2" charset="2"/>
              <a:buNone/>
            </a:pPr>
            <a:endParaRPr lang="ru-RU" sz="2000" b="1" smtClean="0">
              <a:solidFill>
                <a:srgbClr val="7C0704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317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317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317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317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317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317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317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317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317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317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317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317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7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17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3178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WordArt 4"/>
          <p:cNvSpPr>
            <a:spLocks noChangeArrowheads="1" noChangeShapeType="1" noTextEdit="1"/>
          </p:cNvSpPr>
          <p:nvPr/>
        </p:nvSpPr>
        <p:spPr bwMode="auto">
          <a:xfrm>
            <a:off x="2108200" y="1773238"/>
            <a:ext cx="4335463" cy="1355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Подводим</a:t>
            </a:r>
          </a:p>
          <a:p>
            <a:pPr algn="ctr"/>
            <a:r>
              <a:rPr lang="ru-RU" sz="3600" b="1" kern="10">
                <a:ln w="9525">
                  <a:solidFill>
                    <a:srgbClr val="9933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итоги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196975"/>
            <a:ext cx="8496300" cy="719138"/>
          </a:xfrm>
          <a:noFill/>
        </p:spPr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en-US" sz="1800" b="1" smtClean="0">
                <a:solidFill>
                  <a:srgbClr val="7C0704"/>
                </a:solidFill>
                <a:latin typeface="Verdana" pitchFamily="34" charset="0"/>
              </a:rPr>
              <a:t>1. </a:t>
            </a:r>
            <a:r>
              <a:rPr lang="ru-RU" sz="1800" b="1" smtClean="0">
                <a:solidFill>
                  <a:srgbClr val="7C0704"/>
                </a:solidFill>
                <a:latin typeface="Verdana" pitchFamily="34" charset="0"/>
              </a:rPr>
              <a:t>Составим уравнение касательной к графику функции</a:t>
            </a:r>
            <a:endParaRPr lang="en-US" sz="1800" b="1" smtClean="0">
              <a:solidFill>
                <a:srgbClr val="7C0704"/>
              </a:solidFill>
              <a:latin typeface="Verdan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1800" b="1" smtClean="0">
                <a:solidFill>
                  <a:srgbClr val="7C0704"/>
                </a:solidFill>
              </a:rPr>
              <a:t>           </a:t>
            </a:r>
            <a:r>
              <a:rPr lang="en-US" sz="1800" b="1" smtClean="0">
                <a:solidFill>
                  <a:srgbClr val="7C0704"/>
                </a:solidFill>
              </a:rPr>
              <a:t>     </a:t>
            </a:r>
            <a:r>
              <a:rPr lang="ru-RU" sz="1800" b="1" smtClean="0">
                <a:solidFill>
                  <a:srgbClr val="7C0704"/>
                </a:solidFill>
                <a:latin typeface="Verdana" pitchFamily="34" charset="0"/>
              </a:rPr>
              <a:t>в точке с абсциссой х=а в общем виде.</a:t>
            </a:r>
            <a:endParaRPr lang="en-US" sz="1800" b="1" smtClean="0">
              <a:solidFill>
                <a:srgbClr val="7C0704"/>
              </a:solidFill>
              <a:latin typeface="Verdana" pitchFamily="34" charset="0"/>
            </a:endParaRP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1800" smtClean="0">
              <a:solidFill>
                <a:srgbClr val="7C0704"/>
              </a:solidFill>
            </a:endParaRP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ru-RU" sz="3200" b="1" dirty="0">
                <a:solidFill>
                  <a:srgbClr val="CC3300"/>
                </a:solidFill>
                <a:latin typeface="Verdana" pitchFamily="34" charset="0"/>
              </a:rPr>
              <a:t>6</a:t>
            </a:r>
            <a:r>
              <a:rPr lang="ru-RU" sz="3200" b="1" dirty="0" smtClean="0">
                <a:solidFill>
                  <a:srgbClr val="CC3300"/>
                </a:solidFill>
                <a:latin typeface="Verdana" pitchFamily="34" charset="0"/>
              </a:rPr>
              <a:t>. </a:t>
            </a:r>
            <a:r>
              <a:rPr lang="ru-RU" sz="3200" b="1" dirty="0">
                <a:solidFill>
                  <a:srgbClr val="CC3300"/>
                </a:solidFill>
                <a:latin typeface="Verdana" pitchFamily="34" charset="0"/>
              </a:rPr>
              <a:t>Доказательство</a:t>
            </a:r>
          </a:p>
        </p:txBody>
      </p:sp>
      <p:graphicFrame>
        <p:nvGraphicFramePr>
          <p:cNvPr id="314376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620713" y="1484313"/>
          <a:ext cx="628650" cy="628650"/>
        </p:xfrm>
        <a:graphic>
          <a:graphicData uri="http://schemas.openxmlformats.org/presentationml/2006/ole">
            <p:oleObj spid="_x0000_s6146" name="Формула" r:id="rId3" imgW="393529" imgH="393529" progId="Equation.3">
              <p:embed/>
            </p:oleObj>
          </a:graphicData>
        </a:graphic>
      </p:graphicFrame>
      <p:sp>
        <p:nvSpPr>
          <p:cNvPr id="314380" name="Rectangle 12"/>
          <p:cNvSpPr>
            <a:spLocks noChangeArrowheads="1"/>
          </p:cNvSpPr>
          <p:nvPr/>
        </p:nvSpPr>
        <p:spPr bwMode="auto">
          <a:xfrm>
            <a:off x="468313" y="3716338"/>
            <a:ext cx="3478212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r>
              <a:rPr lang="ru-RU" b="1" dirty="0">
                <a:solidFill>
                  <a:srgbClr val="7C0704"/>
                </a:solidFill>
              </a:rPr>
              <a:t>2. Найдем ординату точки М:</a:t>
            </a:r>
          </a:p>
        </p:txBody>
      </p:sp>
      <p:sp>
        <p:nvSpPr>
          <p:cNvPr id="40967" name="Text Box 13"/>
          <p:cNvSpPr txBox="1">
            <a:spLocks noChangeArrowheads="1"/>
          </p:cNvSpPr>
          <p:nvPr/>
        </p:nvSpPr>
        <p:spPr bwMode="auto">
          <a:xfrm>
            <a:off x="539750" y="3500438"/>
            <a:ext cx="4968875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14382" name="Rectangle 14"/>
          <p:cNvSpPr>
            <a:spLocks noChangeArrowheads="1"/>
          </p:cNvSpPr>
          <p:nvPr/>
        </p:nvSpPr>
        <p:spPr bwMode="auto">
          <a:xfrm>
            <a:off x="539750" y="4581525"/>
            <a:ext cx="3576638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US" b="1">
                <a:solidFill>
                  <a:srgbClr val="7C0704"/>
                </a:solidFill>
              </a:rPr>
              <a:t>3</a:t>
            </a:r>
            <a:r>
              <a:rPr lang="ru-RU" b="1">
                <a:solidFill>
                  <a:srgbClr val="7C0704"/>
                </a:solidFill>
              </a:rPr>
              <a:t>. Найдем абсциссу точки </a:t>
            </a:r>
            <a:r>
              <a:rPr lang="en-US" b="1">
                <a:solidFill>
                  <a:srgbClr val="7C0704"/>
                </a:solidFill>
              </a:rPr>
              <a:t>N</a:t>
            </a:r>
            <a:r>
              <a:rPr lang="ru-RU" b="1">
                <a:solidFill>
                  <a:srgbClr val="7C0704"/>
                </a:solidFill>
              </a:rPr>
              <a:t>:</a:t>
            </a:r>
            <a:r>
              <a:rPr lang="ru-RU">
                <a:solidFill>
                  <a:srgbClr val="7C0704"/>
                </a:solidFill>
              </a:rPr>
              <a:t> </a:t>
            </a:r>
          </a:p>
        </p:txBody>
      </p:sp>
      <p:sp>
        <p:nvSpPr>
          <p:cNvPr id="40969" name="Text Box 15"/>
          <p:cNvSpPr txBox="1">
            <a:spLocks noChangeArrowheads="1"/>
          </p:cNvSpPr>
          <p:nvPr/>
        </p:nvSpPr>
        <p:spPr bwMode="auto">
          <a:xfrm>
            <a:off x="611188" y="4365625"/>
            <a:ext cx="4608512" cy="36671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314384" name="Rectangle 16"/>
          <p:cNvSpPr>
            <a:spLocks noChangeArrowheads="1"/>
          </p:cNvSpPr>
          <p:nvPr/>
        </p:nvSpPr>
        <p:spPr bwMode="auto">
          <a:xfrm>
            <a:off x="539750" y="5516563"/>
            <a:ext cx="3359150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b="1">
                <a:solidFill>
                  <a:srgbClr val="7C0704"/>
                </a:solidFill>
              </a:rPr>
              <a:t>4. Найдем площадь </a:t>
            </a:r>
            <a:r>
              <a:rPr lang="el-GR" b="1">
                <a:solidFill>
                  <a:srgbClr val="7C0704"/>
                </a:solidFill>
              </a:rPr>
              <a:t>∆</a:t>
            </a:r>
            <a:r>
              <a:rPr lang="en-US" b="1">
                <a:solidFill>
                  <a:srgbClr val="7C0704"/>
                </a:solidFill>
              </a:rPr>
              <a:t>MON</a:t>
            </a:r>
            <a:r>
              <a:rPr lang="ru-RU" b="1">
                <a:solidFill>
                  <a:srgbClr val="7C0704"/>
                </a:solidFill>
              </a:rPr>
              <a:t>:</a:t>
            </a:r>
          </a:p>
        </p:txBody>
      </p:sp>
      <p:graphicFrame>
        <p:nvGraphicFramePr>
          <p:cNvPr id="314416" name="Object 48"/>
          <p:cNvGraphicFramePr>
            <a:graphicFrameLocks noChangeAspect="1"/>
          </p:cNvGraphicFramePr>
          <p:nvPr/>
        </p:nvGraphicFramePr>
        <p:xfrm>
          <a:off x="727075" y="2065338"/>
          <a:ext cx="2863850" cy="1598612"/>
        </p:xfrm>
        <a:graphic>
          <a:graphicData uri="http://schemas.openxmlformats.org/presentationml/2006/ole">
            <p:oleObj spid="_x0000_s6147" name="Формула" r:id="rId4" imgW="2184400" imgH="1219200" progId="Equation.3">
              <p:embed/>
            </p:oleObj>
          </a:graphicData>
        </a:graphic>
      </p:graphicFrame>
      <p:graphicFrame>
        <p:nvGraphicFramePr>
          <p:cNvPr id="314417" name="Object 49"/>
          <p:cNvGraphicFramePr>
            <a:graphicFrameLocks noChangeAspect="1"/>
          </p:cNvGraphicFramePr>
          <p:nvPr/>
        </p:nvGraphicFramePr>
        <p:xfrm>
          <a:off x="593725" y="4076700"/>
          <a:ext cx="2411413" cy="528638"/>
        </p:xfrm>
        <a:graphic>
          <a:graphicData uri="http://schemas.openxmlformats.org/presentationml/2006/ole">
            <p:oleObj spid="_x0000_s6148" name="Формула" r:id="rId5" imgW="1968500" imgH="431800" progId="Equation.3">
              <p:embed/>
            </p:oleObj>
          </a:graphicData>
        </a:graphic>
      </p:graphicFrame>
      <p:graphicFrame>
        <p:nvGraphicFramePr>
          <p:cNvPr id="314418" name="Object 50"/>
          <p:cNvGraphicFramePr>
            <a:graphicFrameLocks noChangeAspect="1"/>
          </p:cNvGraphicFramePr>
          <p:nvPr/>
        </p:nvGraphicFramePr>
        <p:xfrm>
          <a:off x="585788" y="4941888"/>
          <a:ext cx="6124575" cy="519112"/>
        </p:xfrm>
        <a:graphic>
          <a:graphicData uri="http://schemas.openxmlformats.org/presentationml/2006/ole">
            <p:oleObj spid="_x0000_s6149" name="Формула" r:id="rId6" imgW="4064000" imgH="393700" progId="Equation.3">
              <p:embed/>
            </p:oleObj>
          </a:graphicData>
        </a:graphic>
      </p:graphicFrame>
      <p:graphicFrame>
        <p:nvGraphicFramePr>
          <p:cNvPr id="314419" name="Object 51"/>
          <p:cNvGraphicFramePr>
            <a:graphicFrameLocks noChangeAspect="1"/>
          </p:cNvGraphicFramePr>
          <p:nvPr/>
        </p:nvGraphicFramePr>
        <p:xfrm>
          <a:off x="754063" y="5876925"/>
          <a:ext cx="2017712" cy="617538"/>
        </p:xfrm>
        <a:graphic>
          <a:graphicData uri="http://schemas.openxmlformats.org/presentationml/2006/ole">
            <p:oleObj spid="_x0000_s6150" name="Формула" r:id="rId7" imgW="1269449" imgH="431613" progId="Equation.3">
              <p:embed/>
            </p:oleObj>
          </a:graphicData>
        </a:graphic>
      </p:graphicFrame>
      <p:sp>
        <p:nvSpPr>
          <p:cNvPr id="40975" name="Rectangle 52"/>
          <p:cNvSpPr>
            <a:spLocks noChangeArrowheads="1"/>
          </p:cNvSpPr>
          <p:nvPr/>
        </p:nvSpPr>
        <p:spPr bwMode="auto">
          <a:xfrm>
            <a:off x="7596188" y="6237288"/>
            <a:ext cx="858837" cy="366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ru-RU" b="1" dirty="0">
                <a:solidFill>
                  <a:srgbClr val="660033"/>
                </a:solidFill>
                <a:hlinkClick r:id="" action="ppaction://noaction"/>
              </a:rPr>
              <a:t>Назад</a:t>
            </a:r>
            <a:endParaRPr lang="el-GR" b="1" dirty="0">
              <a:solidFill>
                <a:srgbClr val="660033"/>
              </a:solidFill>
            </a:endParaRPr>
          </a:p>
        </p:txBody>
      </p:sp>
      <p:pic>
        <p:nvPicPr>
          <p:cNvPr id="40976" name="Picture 53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03800" y="2133600"/>
            <a:ext cx="32004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4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4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4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4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4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14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4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4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4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4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4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4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4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4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71" grpId="0" build="p"/>
      <p:bldP spid="314380" grpId="0"/>
      <p:bldP spid="314382" grpId="0"/>
      <p:bldP spid="31438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214290"/>
            <a:ext cx="8229600" cy="140017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rgbClr val="CC3300"/>
                </a:solidFill>
                <a:latin typeface="Verdana" pitchFamily="34" charset="0"/>
              </a:rPr>
              <a:t>Предмет исследования</a:t>
            </a:r>
            <a:r>
              <a:rPr lang="ru-RU" dirty="0" smtClean="0">
                <a:solidFill>
                  <a:srgbClr val="CC3300"/>
                </a:solidFill>
                <a:latin typeface="Verdana" pitchFamily="34" charset="0"/>
              </a:rPr>
              <a:t>:</a:t>
            </a:r>
            <a:r>
              <a:rPr lang="ru-RU" dirty="0" smtClean="0">
                <a:solidFill>
                  <a:srgbClr val="008000"/>
                </a:solidFill>
                <a:latin typeface="Verdana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b="1" dirty="0" smtClean="0">
                <a:solidFill>
                  <a:schemeClr val="folHlink"/>
                </a:solidFill>
                <a:latin typeface="Verdana" pitchFamily="34" charset="0"/>
              </a:rPr>
              <a:t>гипербола и касательная к ней.</a:t>
            </a:r>
          </a:p>
          <a:p>
            <a:pPr eaLnBrk="1" hangingPunct="1">
              <a:buFont typeface="Wingdings" pitchFamily="2" charset="2"/>
              <a:buNone/>
            </a:pPr>
            <a:endParaRPr lang="ru-RU" dirty="0" smtClean="0">
              <a:solidFill>
                <a:schemeClr val="folHlink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28596" y="1571612"/>
            <a:ext cx="8229600" cy="22574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Цель исследования:</a:t>
            </a:r>
            <a:r>
              <a:rPr kumimoji="0" lang="ru-RU" sz="3200" b="0" i="0" u="none" strike="noStrike" kern="1200" cap="none" spc="0" normalizeH="0" baseline="0" noProof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установить свойства, которыми обладает касательная к графику гиперболы.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C3300"/>
                </a:solidFill>
                <a:latin typeface="Verdana" pitchFamily="34" charset="0"/>
              </a:rPr>
              <a:t>1. Лабораторная работа в программе </a:t>
            </a:r>
            <a:r>
              <a:rPr lang="en-US" sz="3200" b="1" smtClean="0">
                <a:solidFill>
                  <a:srgbClr val="CC3300"/>
                </a:solidFill>
                <a:latin typeface="Verdana" pitchFamily="34" charset="0"/>
              </a:rPr>
              <a:t>Graph Plotter v.1.0</a:t>
            </a:r>
            <a:endParaRPr lang="ru-RU" sz="3200" b="1" smtClean="0">
              <a:solidFill>
                <a:srgbClr val="CC3300"/>
              </a:solidFill>
              <a:latin typeface="Verdana" pitchFamily="34" charset="0"/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7786688" cy="3886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CC3300"/>
                </a:solidFill>
                <a:latin typeface="Verdana" pitchFamily="34" charset="0"/>
              </a:rPr>
              <a:t>Задание.</a:t>
            </a:r>
            <a:r>
              <a:rPr lang="ru-RU" sz="2000" dirty="0" smtClean="0">
                <a:solidFill>
                  <a:srgbClr val="CC3300"/>
                </a:solidFill>
                <a:latin typeface="Verdana" pitchFamily="34" charset="0"/>
              </a:rPr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7C0704"/>
                </a:solidFill>
                <a:latin typeface="Verdana" pitchFamily="34" charset="0"/>
              </a:rPr>
              <a:t>Построить график гиперболы у=6</a:t>
            </a:r>
            <a:r>
              <a:rPr lang="en-US" sz="2000" b="1" dirty="0" smtClean="0">
                <a:solidFill>
                  <a:srgbClr val="7C0704"/>
                </a:solidFill>
                <a:latin typeface="Verdana" pitchFamily="34" charset="0"/>
              </a:rPr>
              <a:t>/</a:t>
            </a:r>
            <a:r>
              <a:rPr lang="ru-RU" sz="2000" b="1" dirty="0" err="1" smtClean="0">
                <a:solidFill>
                  <a:srgbClr val="7C0704"/>
                </a:solidFill>
                <a:latin typeface="Verdana" pitchFamily="34" charset="0"/>
              </a:rPr>
              <a:t>х</a:t>
            </a:r>
            <a:r>
              <a:rPr lang="ru-RU" sz="2000" b="1" dirty="0" smtClean="0">
                <a:solidFill>
                  <a:srgbClr val="7C0704"/>
                </a:solidFill>
                <a:latin typeface="Verdana" pitchFamily="34" charset="0"/>
              </a:rPr>
              <a:t> 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7C0704"/>
                </a:solidFill>
                <a:latin typeface="Verdana" pitchFamily="34" charset="0"/>
              </a:rPr>
              <a:t> касательную к нему в точке графика с абсциссой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err="1" smtClean="0">
                <a:solidFill>
                  <a:srgbClr val="7C0704"/>
                </a:solidFill>
                <a:latin typeface="Verdana" pitchFamily="34" charset="0"/>
              </a:rPr>
              <a:t>х=</a:t>
            </a:r>
            <a:r>
              <a:rPr lang="ru-RU" sz="2000" b="1" dirty="0" smtClean="0">
                <a:solidFill>
                  <a:srgbClr val="7C0704"/>
                </a:solidFill>
                <a:latin typeface="Verdana" pitchFamily="34" charset="0"/>
              </a:rPr>
              <a:t> а. Вычислить площадь треугольника,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dirty="0" smtClean="0">
                <a:solidFill>
                  <a:srgbClr val="7C0704"/>
                </a:solidFill>
                <a:latin typeface="Verdana" pitchFamily="34" charset="0"/>
              </a:rPr>
              <a:t>отсекаемого касательной от осей координат</a:t>
            </a:r>
            <a:r>
              <a:rPr lang="ru-RU" sz="2000" dirty="0" smtClean="0">
                <a:solidFill>
                  <a:srgbClr val="7C0704"/>
                </a:solidFill>
                <a:latin typeface="Verdana" pitchFamily="34" charset="0"/>
              </a:rPr>
              <a:t>.</a:t>
            </a:r>
          </a:p>
          <a:p>
            <a:pPr eaLnBrk="1" hangingPunct="1">
              <a:buFont typeface="Wingdings" pitchFamily="2" charset="2"/>
              <a:buNone/>
            </a:pPr>
            <a:endParaRPr lang="ru-RU" sz="2000" dirty="0" smtClean="0">
              <a:solidFill>
                <a:srgbClr val="7C0704"/>
              </a:solidFill>
              <a:latin typeface="Verdana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ru-RU" sz="2000" dirty="0" smtClean="0">
                <a:solidFill>
                  <a:srgbClr val="7C0704"/>
                </a:solidFill>
                <a:latin typeface="Verdana" pitchFamily="34" charset="0"/>
              </a:rPr>
              <a:t>   </a:t>
            </a:r>
            <a:r>
              <a:rPr lang="ru-RU" sz="2000" b="1" dirty="0" smtClean="0">
                <a:solidFill>
                  <a:srgbClr val="7C0704"/>
                </a:solidFill>
                <a:latin typeface="Verdana" pitchFamily="34" charset="0"/>
              </a:rPr>
              <a:t>Результат оформить в виде таблицы.</a:t>
            </a:r>
          </a:p>
          <a:p>
            <a:pPr eaLnBrk="1" hangingPunct="1">
              <a:buFont typeface="Wingdings" pitchFamily="2" charset="2"/>
              <a:buNone/>
            </a:pPr>
            <a:endParaRPr lang="ru-RU" sz="2000" b="1" dirty="0" smtClean="0">
              <a:solidFill>
                <a:srgbClr val="7C0704"/>
              </a:solidFill>
              <a:latin typeface="Verdana" pitchFamily="34" charset="0"/>
            </a:endParaRPr>
          </a:p>
        </p:txBody>
      </p:sp>
      <p:pic>
        <p:nvPicPr>
          <p:cNvPr id="27652" name="Picture 516" descr="j01953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32588" y="4652963"/>
            <a:ext cx="180022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99218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dirty="0" smtClean="0">
                <a:solidFill>
                  <a:srgbClr val="CC3300"/>
                </a:solidFill>
                <a:latin typeface="Verdana" pitchFamily="34" charset="0"/>
              </a:rPr>
              <a:t>Результаты лабораторной работы.</a:t>
            </a:r>
          </a:p>
        </p:txBody>
      </p:sp>
      <p:graphicFrame>
        <p:nvGraphicFramePr>
          <p:cNvPr id="6" name="Group 3"/>
          <p:cNvGraphicFramePr>
            <a:graphicFrameLocks/>
          </p:cNvGraphicFramePr>
          <p:nvPr/>
        </p:nvGraphicFramePr>
        <p:xfrm>
          <a:off x="428596" y="1428736"/>
          <a:ext cx="8218487" cy="502285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14350"/>
                <a:gridCol w="1655762"/>
                <a:gridCol w="3313113"/>
                <a:gridCol w="2735262"/>
              </a:tblGrid>
              <a:tr h="13493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Абсцисса точки касания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Уравнение касательной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 графику функции у=6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/x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Площадь треугольника, отсекаемого касательной от осей координат.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а=-6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4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992188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200" b="1" dirty="0" smtClean="0">
                <a:solidFill>
                  <a:srgbClr val="CC3300"/>
                </a:solidFill>
                <a:latin typeface="Verdana" pitchFamily="34" charset="0"/>
              </a:rPr>
              <a:t>Результаты лабораторной работы.</a:t>
            </a:r>
          </a:p>
        </p:txBody>
      </p:sp>
      <p:graphicFrame>
        <p:nvGraphicFramePr>
          <p:cNvPr id="272680" name="Group 296"/>
          <p:cNvGraphicFramePr>
            <a:graphicFrameLocks noGrp="1"/>
          </p:cNvGraphicFramePr>
          <p:nvPr>
            <p:ph idx="1"/>
          </p:nvPr>
        </p:nvGraphicFramePr>
        <p:xfrm>
          <a:off x="428596" y="1357298"/>
          <a:ext cx="8218487" cy="5022851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514350"/>
                <a:gridCol w="1655762"/>
                <a:gridCol w="3313113"/>
                <a:gridCol w="2735262"/>
              </a:tblGrid>
              <a:tr h="13493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Абсцисса точки касания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Уравнение касательной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к графику функции у=6</a:t>
                      </a: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/x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Площадь треугольника, отсекаемого касательной от осей координат.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5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а=-1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а=-2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8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а=-3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8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а=-4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а=-6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36000" marR="36000" marT="36000" marB="36000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C3300"/>
                </a:solidFill>
                <a:latin typeface="Verdana" pitchFamily="34" charset="0"/>
              </a:rPr>
              <a:t>2. Гипотеза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Треугольник, образованный  касательной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к гиперболе </a:t>
            </a:r>
            <a:r>
              <a:rPr lang="ru-RU" sz="2400" b="1" dirty="0" err="1" smtClean="0">
                <a:solidFill>
                  <a:srgbClr val="7C0704"/>
                </a:solidFill>
                <a:latin typeface="Verdana" pitchFamily="34" charset="0"/>
              </a:rPr>
              <a:t>у=</a:t>
            </a:r>
            <a:r>
              <a:rPr lang="en-US" sz="2400" b="1" dirty="0" smtClean="0">
                <a:solidFill>
                  <a:srgbClr val="7C0704"/>
                </a:solidFill>
                <a:latin typeface="Verdana" pitchFamily="34" charset="0"/>
              </a:rPr>
              <a:t>k/</a:t>
            </a:r>
            <a:r>
              <a:rPr lang="ru-RU" sz="2400" b="1" dirty="0" err="1" smtClean="0">
                <a:solidFill>
                  <a:srgbClr val="7C0704"/>
                </a:solidFill>
                <a:latin typeface="Verdana" pitchFamily="34" charset="0"/>
              </a:rPr>
              <a:t>х</a:t>
            </a: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 в точке с абсциссой а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и осями координат, имеет постоянную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400" b="1" dirty="0" smtClean="0">
                <a:solidFill>
                  <a:srgbClr val="7C0704"/>
                </a:solidFill>
                <a:latin typeface="Verdana" pitchFamily="34" charset="0"/>
              </a:rPr>
              <a:t>площадь.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75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75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75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dirty="0" smtClean="0">
                <a:solidFill>
                  <a:srgbClr val="CC3300"/>
                </a:solidFill>
                <a:latin typeface="Verdana" pitchFamily="34" charset="0"/>
              </a:rPr>
              <a:t>3. Доказательство.</a:t>
            </a:r>
          </a:p>
        </p:txBody>
      </p:sp>
      <p:pic>
        <p:nvPicPr>
          <p:cNvPr id="3174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141663"/>
            <a:ext cx="4392612" cy="277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8" name="Rectangle 5"/>
          <p:cNvSpPr>
            <a:spLocks noChangeArrowheads="1"/>
          </p:cNvSpPr>
          <p:nvPr/>
        </p:nvSpPr>
        <p:spPr bwMode="auto">
          <a:xfrm>
            <a:off x="323850" y="1484313"/>
            <a:ext cx="8424863" cy="4973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7C0704"/>
                </a:solidFill>
                <a:latin typeface="Verdana" pitchFamily="34" charset="0"/>
              </a:rPr>
              <a:t>Треугольник, образованный  касательной </a:t>
            </a:r>
          </a:p>
          <a:p>
            <a:r>
              <a:rPr lang="ru-RU" b="1" dirty="0">
                <a:solidFill>
                  <a:srgbClr val="7C0704"/>
                </a:solidFill>
                <a:latin typeface="Verdana" pitchFamily="34" charset="0"/>
              </a:rPr>
              <a:t>к гиперболе </a:t>
            </a:r>
            <a:r>
              <a:rPr lang="ru-RU" b="1" dirty="0" err="1">
                <a:solidFill>
                  <a:srgbClr val="7C0704"/>
                </a:solidFill>
                <a:latin typeface="Verdana" pitchFamily="34" charset="0"/>
              </a:rPr>
              <a:t>у=</a:t>
            </a:r>
            <a:r>
              <a:rPr lang="en-US" b="1" dirty="0">
                <a:solidFill>
                  <a:srgbClr val="7C0704"/>
                </a:solidFill>
                <a:latin typeface="Verdana" pitchFamily="34" charset="0"/>
              </a:rPr>
              <a:t>k/</a:t>
            </a:r>
            <a:r>
              <a:rPr lang="ru-RU" b="1" dirty="0" err="1">
                <a:solidFill>
                  <a:srgbClr val="7C0704"/>
                </a:solidFill>
                <a:latin typeface="Verdana" pitchFamily="34" charset="0"/>
              </a:rPr>
              <a:t>х</a:t>
            </a:r>
            <a:r>
              <a:rPr lang="ru-RU" b="1" dirty="0">
                <a:solidFill>
                  <a:srgbClr val="7C0704"/>
                </a:solidFill>
                <a:latin typeface="Verdana" pitchFamily="34" charset="0"/>
              </a:rPr>
              <a:t> в точке с абсциссой а </a:t>
            </a:r>
          </a:p>
          <a:p>
            <a:r>
              <a:rPr lang="ru-RU" b="1" dirty="0">
                <a:solidFill>
                  <a:srgbClr val="7C0704"/>
                </a:solidFill>
                <a:latin typeface="Verdana" pitchFamily="34" charset="0"/>
              </a:rPr>
              <a:t>и осями координат,</a:t>
            </a:r>
          </a:p>
          <a:p>
            <a:r>
              <a:rPr lang="ru-RU" b="1" dirty="0">
                <a:solidFill>
                  <a:srgbClr val="7C0704"/>
                </a:solidFill>
                <a:latin typeface="Verdana" pitchFamily="34" charset="0"/>
              </a:rPr>
              <a:t>имеет постоянную площадь.</a:t>
            </a:r>
          </a:p>
          <a:p>
            <a:endParaRPr lang="ru-RU" b="1" dirty="0">
              <a:solidFill>
                <a:srgbClr val="7C0704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endParaRPr lang="ru-RU" b="1" dirty="0">
              <a:solidFill>
                <a:srgbClr val="660033"/>
              </a:solidFill>
              <a:latin typeface="Verdana" pitchFamily="34" charset="0"/>
            </a:endParaRPr>
          </a:p>
          <a:p>
            <a:r>
              <a:rPr lang="ru-RU" b="1" dirty="0">
                <a:solidFill>
                  <a:srgbClr val="660033"/>
                </a:solidFill>
                <a:latin typeface="Verdana" pitchFamily="34" charset="0"/>
              </a:rPr>
              <a:t>                                                                                       </a:t>
            </a:r>
            <a:r>
              <a:rPr lang="ru-RU" sz="1400" b="1" dirty="0">
                <a:solidFill>
                  <a:srgbClr val="660033"/>
                </a:solidFill>
                <a:latin typeface="Verdana" pitchFamily="34" charset="0"/>
                <a:hlinkClick r:id="" action="ppaction://noaction"/>
              </a:rPr>
              <a:t>Помощь</a:t>
            </a:r>
          </a:p>
          <a:p>
            <a:endParaRPr lang="ru-RU" sz="1400" b="1" dirty="0">
              <a:solidFill>
                <a:srgbClr val="660033"/>
              </a:solidFill>
              <a:latin typeface="Verdana" pitchFamily="34" charset="0"/>
            </a:endParaRPr>
          </a:p>
        </p:txBody>
      </p:sp>
      <p:pic>
        <p:nvPicPr>
          <p:cNvPr id="31749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64388" y="1052513"/>
            <a:ext cx="1441450" cy="172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C3300"/>
                </a:solidFill>
                <a:latin typeface="Verdana" pitchFamily="34" charset="0"/>
              </a:rPr>
              <a:t>4. Выводы: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229600" cy="4751387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Любая касательная к гиперболе у=</a:t>
            </a:r>
            <a:r>
              <a:rPr lang="en-US" sz="2400" b="1" smtClean="0">
                <a:solidFill>
                  <a:srgbClr val="7C0704"/>
                </a:solidFill>
                <a:latin typeface="Verdana" pitchFamily="34" charset="0"/>
              </a:rPr>
              <a:t>k/x</a:t>
            </a: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 отсекает от осей координат треугольник с постоянной площадью 2</a:t>
            </a:r>
            <a:r>
              <a:rPr lang="en-US" sz="2400" b="1" smtClean="0">
                <a:solidFill>
                  <a:srgbClr val="7C0704"/>
                </a:solidFill>
                <a:latin typeface="Verdana" pitchFamily="34" charset="0"/>
              </a:rPr>
              <a:t>|k|</a:t>
            </a: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sz="2400" b="1" smtClean="0">
              <a:solidFill>
                <a:srgbClr val="7C0704"/>
              </a:solidFill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Отрезок касательной к гиперболе, заключенный между осями координат, делится точкой касания пополам.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endParaRPr lang="ru-RU" sz="2400" b="1" smtClean="0">
              <a:solidFill>
                <a:srgbClr val="7C0704"/>
              </a:solidFill>
              <a:latin typeface="Verdana" pitchFamily="34" charset="0"/>
            </a:endParaRP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>
                <a:solidFill>
                  <a:srgbClr val="7C0704"/>
                </a:solidFill>
                <a:latin typeface="Verdana" pitchFamily="34" charset="0"/>
              </a:rPr>
              <a:t>Точка касания является центром окружности, описанной около треугольника, отсекаемого касательной от осей координат.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b="1" smtClean="0">
              <a:solidFill>
                <a:srgbClr val="7C0704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C3300"/>
                </a:solidFill>
                <a:latin typeface="Verdana" pitchFamily="34" charset="0"/>
              </a:rPr>
              <a:t>5. Использование установленных фактов.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435975" cy="4167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Придумайте способы построения касательной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 к графику гиперболы </a:t>
            </a:r>
            <a:r>
              <a:rPr lang="en-US" sz="2000" b="1" smtClean="0">
                <a:solidFill>
                  <a:srgbClr val="7C0704"/>
                </a:solidFill>
                <a:latin typeface="Verdana" pitchFamily="34" charset="0"/>
              </a:rPr>
              <a:t>y=k/x </a:t>
            </a: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в любой точке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 графика без нахождения уравнения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2000" b="1" smtClean="0">
                <a:solidFill>
                  <a:srgbClr val="7C0704"/>
                </a:solidFill>
                <a:latin typeface="Verdana" pitchFamily="34" charset="0"/>
              </a:rPr>
              <a:t> касательной.</a:t>
            </a:r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3213100"/>
            <a:ext cx="4752975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497</Words>
  <Application>Microsoft Office PowerPoint</Application>
  <PresentationFormat>Экран (4:3)</PresentationFormat>
  <Paragraphs>161</Paragraphs>
  <Slides>16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Формула</vt:lpstr>
      <vt:lpstr>Слайд 1</vt:lpstr>
      <vt:lpstr>Слайд 2</vt:lpstr>
      <vt:lpstr>1. Лабораторная работа в программе Graph Plotter v.1.0</vt:lpstr>
      <vt:lpstr>Результаты лабораторной работы.</vt:lpstr>
      <vt:lpstr>Результаты лабораторной работы.</vt:lpstr>
      <vt:lpstr>2. Гипотеза</vt:lpstr>
      <vt:lpstr>3. Доказательство.</vt:lpstr>
      <vt:lpstr>4. Выводы:</vt:lpstr>
      <vt:lpstr>5. Использование установленных фактов.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sch13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Лаборант</dc:creator>
  <cp:lastModifiedBy>Лаборант</cp:lastModifiedBy>
  <cp:revision>3</cp:revision>
  <dcterms:created xsi:type="dcterms:W3CDTF">2012-03-12T04:34:08Z</dcterms:created>
  <dcterms:modified xsi:type="dcterms:W3CDTF">2012-04-11T04:05:33Z</dcterms:modified>
</cp:coreProperties>
</file>