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8" r:id="rId2"/>
    <p:sldId id="256" r:id="rId3"/>
    <p:sldId id="257" r:id="rId4"/>
    <p:sldId id="259" r:id="rId5"/>
    <p:sldId id="260" r:id="rId6"/>
    <p:sldId id="262" r:id="rId7"/>
    <p:sldId id="261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11560" y="1124744"/>
            <a:ext cx="7632848" cy="440120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По древнему летоисчислению этот день обычно совпадал с 22 марта - днем весеннего равноденствия. Поэтому казахи назвали месяц март - </a:t>
            </a:r>
            <a:r>
              <a:rPr lang="ru-RU" sz="2000" dirty="0" err="1" smtClean="0">
                <a:solidFill>
                  <a:schemeClr val="bg1"/>
                </a:solidFill>
              </a:rPr>
              <a:t>Наурыз</a:t>
            </a:r>
            <a:r>
              <a:rPr lang="ru-RU" sz="2000" dirty="0" smtClean="0">
                <a:solidFill>
                  <a:schemeClr val="bg1"/>
                </a:solidFill>
              </a:rPr>
              <a:t>. Считалось, что в этот день происходит обновление в природе, гремит первый весенний гром, происходит набухание почек на деревьях, буйно прорастает зелень. Следует отметить, что </a:t>
            </a:r>
            <a:r>
              <a:rPr lang="ru-RU" sz="2000" dirty="0" err="1" smtClean="0">
                <a:solidFill>
                  <a:schemeClr val="bg1"/>
                </a:solidFill>
              </a:rPr>
              <a:t>Наурыз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</a:rPr>
              <a:t>мейрамы</a:t>
            </a:r>
            <a:r>
              <a:rPr lang="ru-RU" sz="2000" dirty="0" smtClean="0">
                <a:solidFill>
                  <a:schemeClr val="bg1"/>
                </a:solidFill>
              </a:rPr>
              <a:t> как нерелигиозный праздник весны и обновления имеет общие корни и параллели с проводами зимы и многими другими значимыми моментами в жизни всех народов Казахстана. Если в этот день рождались мальчики, их называли по традиции </a:t>
            </a:r>
            <a:r>
              <a:rPr lang="ru-RU" sz="2000" dirty="0" err="1" smtClean="0">
                <a:solidFill>
                  <a:schemeClr val="bg1"/>
                </a:solidFill>
              </a:rPr>
              <a:t>Наурызбаями</a:t>
            </a:r>
            <a:r>
              <a:rPr lang="ru-RU" sz="2000" dirty="0" smtClean="0">
                <a:solidFill>
                  <a:schemeClr val="bg1"/>
                </a:solidFill>
              </a:rPr>
              <a:t> или </a:t>
            </a:r>
            <a:r>
              <a:rPr lang="ru-RU" sz="2000" dirty="0" err="1" smtClean="0">
                <a:solidFill>
                  <a:schemeClr val="bg1"/>
                </a:solidFill>
              </a:rPr>
              <a:t>Наурызбеками</a:t>
            </a:r>
            <a:r>
              <a:rPr lang="ru-RU" sz="2000" dirty="0" smtClean="0">
                <a:solidFill>
                  <a:schemeClr val="bg1"/>
                </a:solidFill>
              </a:rPr>
              <a:t>, а девочек просто </a:t>
            </a:r>
            <a:r>
              <a:rPr lang="ru-RU" sz="2000" dirty="0" err="1" smtClean="0">
                <a:solidFill>
                  <a:schemeClr val="bg1"/>
                </a:solidFill>
              </a:rPr>
              <a:t>Наурыз</a:t>
            </a:r>
            <a:r>
              <a:rPr lang="ru-RU" sz="2000" dirty="0" smtClean="0">
                <a:solidFill>
                  <a:schemeClr val="bg1"/>
                </a:solidFill>
              </a:rPr>
              <a:t> или </a:t>
            </a:r>
            <a:r>
              <a:rPr lang="ru-RU" sz="2000" dirty="0" err="1" smtClean="0">
                <a:solidFill>
                  <a:schemeClr val="bg1"/>
                </a:solidFill>
              </a:rPr>
              <a:t>Наурызгуль</a:t>
            </a:r>
            <a:r>
              <a:rPr lang="ru-RU" sz="2000" dirty="0" smtClean="0">
                <a:solidFill>
                  <a:schemeClr val="bg1"/>
                </a:solidFill>
              </a:rPr>
              <a:t>. Если в этот день выпадал снег, то это считалось добрым знаком. Даже девичью красоту в казахских легендах сравнивают с белым снегом </a:t>
            </a:r>
            <a:r>
              <a:rPr lang="ru-RU" sz="2000" dirty="0" err="1" smtClean="0">
                <a:solidFill>
                  <a:schemeClr val="bg1"/>
                </a:solidFill>
              </a:rPr>
              <a:t>Наурыза</a:t>
            </a:r>
            <a:r>
              <a:rPr lang="ru-RU" sz="2000" dirty="0" smtClean="0">
                <a:solidFill>
                  <a:schemeClr val="bg1"/>
                </a:solidFill>
              </a:rPr>
              <a:t>, поскольку в марте месяце обычно идет мягкий пушистый снег с особенной белизной.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97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5">
                <a:lumMod val="50000"/>
              </a:schemeClr>
            </a:gs>
            <a:gs pos="50000">
              <a:srgbClr val="9CB86E"/>
            </a:gs>
            <a:gs pos="100000">
              <a:srgbClr val="156B13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245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79512" y="0"/>
            <a:ext cx="8784976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</a:rPr>
              <a:t>                                    </a:t>
            </a:r>
          </a:p>
          <a:p>
            <a:pPr algn="just">
              <a:buNone/>
            </a:pPr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</a:rPr>
              <a:t>                                          История праздника!</a:t>
            </a:r>
          </a:p>
          <a:p>
            <a:pPr algn="just">
              <a:buNone/>
            </a:pPr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</a:rPr>
              <a:t>      Праздник </a:t>
            </a:r>
            <a:r>
              <a:rPr lang="ru-RU" sz="2400" dirty="0" err="1" smtClean="0">
                <a:solidFill>
                  <a:schemeClr val="bg1">
                    <a:lumMod val="95000"/>
                  </a:schemeClr>
                </a:solidFill>
              </a:rPr>
              <a:t>Наурыз</a:t>
            </a:r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</a:rPr>
              <a:t> - один из самых древних праздников на Земле. Он отмечается уже более пяти тысяч лет как праздник весны и обновления природы многими народами Передней и        Средней Азии, а по некоторым данным - и у восточных славян.</a:t>
            </a:r>
          </a:p>
          <a:p>
            <a:pPr algn="just"/>
            <a:endParaRPr lang="ru-RU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just">
              <a:buNone/>
            </a:pPr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</a:rPr>
              <a:t>      Исторические сведения об этом празднике встречаются в трудах многих античных и средневековых авторов. По восточному летоисчислению он соответствует иранскому Новому году (</a:t>
            </a:r>
            <a:r>
              <a:rPr lang="ru-RU" sz="2400" dirty="0" err="1" smtClean="0">
                <a:solidFill>
                  <a:schemeClr val="bg1">
                    <a:lumMod val="95000"/>
                  </a:schemeClr>
                </a:solidFill>
              </a:rPr>
              <a:t>Навруз</a:t>
            </a:r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</a:rPr>
              <a:t>). Из поколения в поколение передавали традиции празднования </a:t>
            </a:r>
            <a:r>
              <a:rPr lang="ru-RU" sz="2400" dirty="0" err="1" smtClean="0">
                <a:solidFill>
                  <a:schemeClr val="bg1">
                    <a:lumMod val="95000"/>
                  </a:schemeClr>
                </a:solidFill>
              </a:rPr>
              <a:t>Наурыза</a:t>
            </a:r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</a:rPr>
              <a:t> казахи, узбеки, уйгуры. Таджики называли его "</a:t>
            </a:r>
            <a:r>
              <a:rPr lang="ru-RU" sz="2400" dirty="0" err="1" smtClean="0">
                <a:solidFill>
                  <a:schemeClr val="bg1">
                    <a:lumMod val="95000"/>
                  </a:schemeClr>
                </a:solidFill>
              </a:rPr>
              <a:t>Гульгардон</a:t>
            </a:r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</a:rPr>
              <a:t>" или "</a:t>
            </a:r>
            <a:r>
              <a:rPr lang="ru-RU" sz="2400" dirty="0" err="1" smtClean="0">
                <a:solidFill>
                  <a:schemeClr val="bg1">
                    <a:lumMod val="95000"/>
                  </a:schemeClr>
                </a:solidFill>
              </a:rPr>
              <a:t>Гульнавруз</a:t>
            </a:r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</a:rPr>
              <a:t>", татары - "</a:t>
            </a:r>
            <a:r>
              <a:rPr lang="ru-RU" sz="2400" dirty="0" err="1" smtClean="0">
                <a:solidFill>
                  <a:schemeClr val="bg1">
                    <a:lumMod val="95000"/>
                  </a:schemeClr>
                </a:solidFill>
              </a:rPr>
              <a:t>Нардуган</a:t>
            </a:r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</a:rPr>
              <a:t>", а древним грекам он был известен как "</a:t>
            </a:r>
            <a:r>
              <a:rPr lang="ru-RU" sz="2400" dirty="0" err="1" smtClean="0">
                <a:solidFill>
                  <a:schemeClr val="bg1">
                    <a:lumMod val="95000"/>
                  </a:schemeClr>
                </a:solidFill>
              </a:rPr>
              <a:t>Патрих</a:t>
            </a:r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</a:rPr>
              <a:t>", Корни праздника можно отыскать в древних языческих обрядах. Сама по себе форма празднования с глубокой древности несла в себе принципы любви к природе. Несмотря на давность, этот праздник сохранился в народной памяти, и в настоящее время приобрел новый духовно-этический смысл</a:t>
            </a:r>
            <a:endParaRPr lang="ru-RU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39552" y="404664"/>
            <a:ext cx="806489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</a:rPr>
              <a:t>По древнему летоисчислению этот день обычно совпадал с 22 марта - днем весеннего равноденствия. Поэтому казахи назвали месяц март - </a:t>
            </a:r>
            <a:r>
              <a:rPr lang="ru-RU" sz="2400" dirty="0" err="1" smtClean="0">
                <a:solidFill>
                  <a:schemeClr val="bg1">
                    <a:lumMod val="95000"/>
                  </a:schemeClr>
                </a:solidFill>
              </a:rPr>
              <a:t>Наурыз</a:t>
            </a:r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</a:rPr>
              <a:t>. Считалось, что в этот день происходит обновление в природе, гремит первый весенний гром, происходит набухание почек на деревьях, буйно прорастает зелень. Следует отметить, что </a:t>
            </a:r>
            <a:r>
              <a:rPr lang="ru-RU" sz="2400" dirty="0" err="1" smtClean="0">
                <a:solidFill>
                  <a:schemeClr val="bg1">
                    <a:lumMod val="95000"/>
                  </a:schemeClr>
                </a:solidFill>
              </a:rPr>
              <a:t>Наурыз</a:t>
            </a:r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bg1">
                    <a:lumMod val="95000"/>
                  </a:schemeClr>
                </a:solidFill>
              </a:rPr>
              <a:t>мейрамы</a:t>
            </a:r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</a:rPr>
              <a:t> как нерелигиозный праздник весны и обновления имеет общие корни и параллели с проводами зимы и многими другими значимыми моментами в жизни всех народов Казахстана. Если в этот день рождались мальчики, их называли по традиции </a:t>
            </a:r>
            <a:r>
              <a:rPr lang="ru-RU" sz="2400" dirty="0" err="1" smtClean="0">
                <a:solidFill>
                  <a:schemeClr val="bg1">
                    <a:lumMod val="95000"/>
                  </a:schemeClr>
                </a:solidFill>
              </a:rPr>
              <a:t>Наурызбаями</a:t>
            </a:r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</a:rPr>
              <a:t> или </a:t>
            </a:r>
            <a:r>
              <a:rPr lang="ru-RU" sz="2400" dirty="0" err="1" smtClean="0">
                <a:solidFill>
                  <a:schemeClr val="bg1">
                    <a:lumMod val="95000"/>
                  </a:schemeClr>
                </a:solidFill>
              </a:rPr>
              <a:t>Наурызбеками</a:t>
            </a:r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</a:rPr>
              <a:t>, а девочек просто </a:t>
            </a:r>
            <a:r>
              <a:rPr lang="ru-RU" sz="2400" dirty="0" err="1" smtClean="0">
                <a:solidFill>
                  <a:schemeClr val="bg1">
                    <a:lumMod val="95000"/>
                  </a:schemeClr>
                </a:solidFill>
              </a:rPr>
              <a:t>Наурыз</a:t>
            </a:r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</a:rPr>
              <a:t> или </a:t>
            </a:r>
            <a:r>
              <a:rPr lang="ru-RU" sz="2400" dirty="0" err="1" smtClean="0">
                <a:solidFill>
                  <a:schemeClr val="bg1">
                    <a:lumMod val="95000"/>
                  </a:schemeClr>
                </a:solidFill>
              </a:rPr>
              <a:t>Наурызгуль</a:t>
            </a:r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</a:rPr>
              <a:t>. Если в этот день выпадал снег, то это считалось добрым знаком. Даже девичью красоту в казахских легендах сравнивают с белым снегом </a:t>
            </a:r>
            <a:r>
              <a:rPr lang="ru-RU" sz="2400" dirty="0" err="1" smtClean="0">
                <a:solidFill>
                  <a:schemeClr val="bg1">
                    <a:lumMod val="95000"/>
                  </a:schemeClr>
                </a:solidFill>
              </a:rPr>
              <a:t>Наурыза</a:t>
            </a:r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</a:rPr>
              <a:t>, поскольку в марте месяце обычно идет мягкий пушистый снег с особенной белизной.</a:t>
            </a:r>
            <a:endParaRPr lang="ru-RU" sz="24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01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07504" y="335846"/>
            <a:ext cx="885698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</a:rPr>
              <a:t>В далеком прошлом казахи называли </a:t>
            </a:r>
            <a:r>
              <a:rPr lang="ru-RU" sz="2400" dirty="0" err="1" smtClean="0">
                <a:solidFill>
                  <a:schemeClr val="bg1">
                    <a:lumMod val="95000"/>
                  </a:schemeClr>
                </a:solidFill>
              </a:rPr>
              <a:t>Наурыз</a:t>
            </a:r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</a:rPr>
              <a:t> Днем улуса - народа или Великим днем улуса. В народе повелось: чем щедрее будет отмечен праздник </a:t>
            </a:r>
            <a:r>
              <a:rPr lang="ru-RU" sz="2400" dirty="0" err="1" smtClean="0">
                <a:solidFill>
                  <a:schemeClr val="bg1">
                    <a:lumMod val="95000"/>
                  </a:schemeClr>
                </a:solidFill>
              </a:rPr>
              <a:t>Наурыз</a:t>
            </a:r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</a:rPr>
              <a:t>, тем благополучнее пройдет год. Отсюда - изобилие праздничных обычаев и атрибутов. Накануне праздника весеннего равноденствия люди приводили в порядок жилье, расплачивались с долгами, мирились находившиеся в ссоре, ибо, как утверждали старики, когда </a:t>
            </a:r>
            <a:r>
              <a:rPr lang="ru-RU" sz="2400" dirty="0" err="1" smtClean="0">
                <a:solidFill>
                  <a:schemeClr val="bg1">
                    <a:lumMod val="95000"/>
                  </a:schemeClr>
                </a:solidFill>
              </a:rPr>
              <a:t>Наурыз</a:t>
            </a:r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</a:rPr>
              <a:t> входит в их дома, все болезни и неудачи должны обходить их стороной. В ночь перед торжеством в знак пожелания обилия молока, урожая и дождя все емкости наполняли молоком, айраном, зерном, ключевой водой, а в день </a:t>
            </a:r>
            <a:r>
              <a:rPr lang="ru-RU" sz="2400" dirty="0" err="1" smtClean="0">
                <a:solidFill>
                  <a:schemeClr val="bg1">
                    <a:lumMod val="95000"/>
                  </a:schemeClr>
                </a:solidFill>
              </a:rPr>
              <a:t>Наурыза</a:t>
            </a:r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</a:rPr>
              <a:t> все старались быть в добром расположении духа, при встрече заключали друг друга в объятия, высказывали самые добрые пожелания, чтобы все невзгоды и беды миновали их.</a:t>
            </a:r>
            <a:endParaRPr lang="ru-RU" sz="24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9644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77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</TotalTime>
  <Words>574</Words>
  <Application>Microsoft Office PowerPoint</Application>
  <PresentationFormat>Экран (4:3)</PresentationFormat>
  <Paragraphs>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Yura</dc:creator>
  <cp:lastModifiedBy>Yura</cp:lastModifiedBy>
  <cp:revision>7</cp:revision>
  <dcterms:created xsi:type="dcterms:W3CDTF">2012-03-18T07:16:01Z</dcterms:created>
  <dcterms:modified xsi:type="dcterms:W3CDTF">2012-03-18T08:15:06Z</dcterms:modified>
</cp:coreProperties>
</file>