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305" r:id="rId3"/>
    <p:sldId id="267" r:id="rId4"/>
    <p:sldId id="257" r:id="rId5"/>
    <p:sldId id="306" r:id="rId6"/>
    <p:sldId id="290" r:id="rId7"/>
    <p:sldId id="320" r:id="rId8"/>
    <p:sldId id="286" r:id="rId9"/>
    <p:sldId id="309" r:id="rId10"/>
    <p:sldId id="307" r:id="rId11"/>
    <p:sldId id="308" r:id="rId12"/>
    <p:sldId id="310" r:id="rId13"/>
    <p:sldId id="311" r:id="rId14"/>
    <p:sldId id="312" r:id="rId15"/>
    <p:sldId id="314" r:id="rId16"/>
    <p:sldId id="281" r:id="rId17"/>
    <p:sldId id="315" r:id="rId18"/>
    <p:sldId id="316" r:id="rId19"/>
    <p:sldId id="282" r:id="rId20"/>
    <p:sldId id="319" r:id="rId21"/>
    <p:sldId id="318" r:id="rId22"/>
    <p:sldId id="291" r:id="rId23"/>
    <p:sldId id="289"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8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3DCD16-EA63-4A33-AD16-9EC07B8E22CC}" type="datetimeFigureOut">
              <a:rPr lang="ru-RU" smtClean="0"/>
              <a:pPr/>
              <a:t>11.03.2012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4DF1D-4D3E-44AE-A12C-E2C9C106A34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7133458-AEA5-4120-B3C5-8B148DD9F531}"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07DE41-E0AC-48C1-A8FB-57829E3EFFFF}"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07DE41-E0AC-48C1-A8FB-57829E3EFFF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59DE2C0-9038-4DF9-8F71-8987A03577B6}" type="datetimeFigureOut">
              <a:rPr lang="ru-RU" smtClean="0"/>
              <a:pPr/>
              <a:t>11.03.2012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07DE41-E0AC-48C1-A8FB-57829E3EFFFF}"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59DE2C0-9038-4DF9-8F71-8987A03577B6}" type="datetimeFigureOut">
              <a:rPr lang="ru-RU" smtClean="0"/>
              <a:pPr/>
              <a:t>11.03.2012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07DE41-E0AC-48C1-A8FB-57829E3EFFFF}"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59DE2C0-9038-4DF9-8F71-8987A03577B6}" type="datetimeFigureOut">
              <a:rPr lang="ru-RU" smtClean="0"/>
              <a:pPr/>
              <a:t>11.03.2012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07DE41-E0AC-48C1-A8FB-57829E3EFFFF}"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сканирование0001"/>
          <p:cNvPicPr>
            <a:picLocks noGrp="1" noChangeAspect="1" noChangeArrowheads="1"/>
          </p:cNvPicPr>
          <p:nvPr>
            <p:ph idx="1"/>
          </p:nvPr>
        </p:nvPicPr>
        <p:blipFill>
          <a:blip r:embed="rId2" cstate="print"/>
          <a:srcRect/>
          <a:stretch>
            <a:fillRect/>
          </a:stretch>
        </p:blipFill>
        <p:spPr bwMode="auto">
          <a:xfrm>
            <a:off x="0" y="0"/>
            <a:ext cx="9135702"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826114" y="332656"/>
            <a:ext cx="6912470" cy="923330"/>
          </a:xfrm>
          <a:prstGeom prst="rect">
            <a:avLst/>
          </a:prstGeom>
          <a:noFill/>
        </p:spPr>
        <p:txBody>
          <a:bodyPr wrap="none" lIns="91440" tIns="45720" rIns="91440" bIns="45720">
            <a:spAutoFit/>
          </a:bodyPr>
          <a:lstStyle/>
          <a:p>
            <a:pPr algn="ctr"/>
            <a:r>
              <a:rPr lang="kk-KZ"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Наурыз- жыл басы</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itchFamily="18" charset="0"/>
                <a:cs typeface="Times New Roman" pitchFamily="18" charset="0"/>
              </a:rPr>
              <a:t>            </a:t>
            </a:r>
            <a:r>
              <a:rPr lang="kk-KZ" dirty="0" smtClean="0">
                <a:solidFill>
                  <a:schemeClr val="bg1"/>
                </a:solidFill>
                <a:latin typeface="Times New Roman" pitchFamily="18" charset="0"/>
                <a:cs typeface="Times New Roman" pitchFamily="18" charset="0"/>
              </a:rPr>
              <a:t>Жыр </a:t>
            </a:r>
            <a:r>
              <a:rPr lang="kk-KZ" dirty="0" smtClean="0">
                <a:solidFill>
                  <a:schemeClr val="bg1"/>
                </a:solidFill>
                <a:latin typeface="Times New Roman" pitchFamily="18" charset="0"/>
                <a:cs typeface="Times New Roman" pitchFamily="18" charset="0"/>
              </a:rPr>
              <a:t>жинақтары</a:t>
            </a:r>
            <a:r>
              <a:rPr lang="kk-KZ" dirty="0" smtClean="0">
                <a:solidFill>
                  <a:schemeClr val="bg1"/>
                </a:solidFill>
                <a:latin typeface="Times New Roman" pitchFamily="18" charset="0"/>
                <a:cs typeface="Times New Roman" pitchFamily="18" charset="0"/>
              </a:rPr>
              <a:t>  </a:t>
            </a:r>
            <a:endParaRPr lang="ru-RU"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kk-KZ" dirty="0" smtClean="0">
                <a:solidFill>
                  <a:schemeClr val="bg1"/>
                </a:solidFill>
              </a:rPr>
              <a:t>Балаларға арнап "Доп" (1985), "Футболшы боламын" (1982), "Жарыс" (1985), "Айдын шалқар" (1986 ), "Жарыстан соң жарыс", "Балабақтың бір күні", "Экологиялық әліппе", "Қырық қыз", "Балдай тәтті әліппе", "Ажарлы Астана", "Қызықты әліппе", "Айдындағы әліппе", "Керек кітап", "Мен таңдайтын мамандық", "Төрт түлік төресі кім?" (1986), "Жылдың төрт мезгілі" (1990), т.б. жыр жинақтары жарық көрген</a:t>
            </a:r>
            <a:endParaRPr lang="ru-RU" dirty="0">
              <a:solidFill>
                <a:schemeClr val="bg1"/>
              </a:solidFill>
            </a:endParaRPr>
          </a:p>
        </p:txBody>
      </p:sp>
    </p:spTree>
  </p:cSld>
  <p:clrMapOvr>
    <a:masterClrMapping/>
  </p:clrMapOvr>
  <p:transition>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700808"/>
            <a:ext cx="374441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355976" y="1700808"/>
            <a:ext cx="3960440"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457200" y="260648"/>
            <a:ext cx="8229600" cy="6063952"/>
          </a:xfrm>
        </p:spPr>
        <p:txBody>
          <a:bodyPr>
            <a:normAutofit/>
          </a:bodyPr>
          <a:lstStyle/>
          <a:p>
            <a:pPr>
              <a:buNone/>
            </a:pPr>
            <a:endParaRPr lang="kk-KZ" dirty="0" smtClean="0"/>
          </a:p>
          <a:p>
            <a:pPr>
              <a:buNone/>
            </a:pPr>
            <a:endParaRPr lang="kk-KZ" dirty="0" smtClean="0"/>
          </a:p>
          <a:p>
            <a:pPr>
              <a:buNone/>
            </a:pPr>
            <a:endParaRPr lang="kk-KZ" dirty="0" smtClean="0"/>
          </a:p>
          <a:p>
            <a:pPr>
              <a:buNone/>
            </a:pPr>
            <a:r>
              <a:rPr lang="kk-KZ" dirty="0" smtClean="0"/>
              <a:t> </a:t>
            </a:r>
            <a:r>
              <a:rPr lang="kk-KZ" dirty="0" smtClean="0"/>
              <a:t>            1-бөлік</a:t>
            </a:r>
            <a:r>
              <a:rPr lang="ru-RU" dirty="0" smtClean="0"/>
              <a:t>                                        2</a:t>
            </a:r>
            <a:r>
              <a:rPr lang="kk-KZ" dirty="0" smtClean="0"/>
              <a:t>-бөлік</a:t>
            </a:r>
            <a:endParaRPr lang="ru-RU" dirty="0" smtClean="0"/>
          </a:p>
          <a:p>
            <a:pPr>
              <a:buNone/>
            </a:pPr>
            <a:r>
              <a:rPr lang="kk-KZ" dirty="0" smtClean="0"/>
              <a:t> </a:t>
            </a:r>
            <a:endParaRPr lang="ru-RU" dirty="0" smtClean="0"/>
          </a:p>
          <a:p>
            <a:pPr>
              <a:buNone/>
            </a:pPr>
            <a:r>
              <a:rPr lang="kk-KZ" dirty="0" smtClean="0"/>
              <a:t>     Көктем  мезгілі</a:t>
            </a:r>
            <a:r>
              <a:rPr lang="ru-RU" dirty="0" smtClean="0"/>
              <a:t>                        </a:t>
            </a:r>
            <a:r>
              <a:rPr lang="kk-KZ" dirty="0" smtClean="0"/>
              <a:t>Наурыз  </a:t>
            </a:r>
            <a:r>
              <a:rPr lang="kk-KZ" dirty="0" smtClean="0"/>
              <a:t>мейрамы</a:t>
            </a:r>
            <a:endParaRPr lang="ru-RU" dirty="0" smtClean="0"/>
          </a:p>
          <a:p>
            <a:endParaRPr lang="ru-RU" dirty="0"/>
          </a:p>
        </p:txBody>
      </p:sp>
      <p:cxnSp>
        <p:nvCxnSpPr>
          <p:cNvPr id="7" name="Прямая соединительная линия 6"/>
          <p:cNvCxnSpPr/>
          <p:nvPr/>
        </p:nvCxnSpPr>
        <p:spPr>
          <a:xfrm>
            <a:off x="611560" y="2204864"/>
            <a:ext cx="7632848"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1196752"/>
            <a:ext cx="5454314" cy="1754326"/>
          </a:xfrm>
          <a:prstGeom prst="rect">
            <a:avLst/>
          </a:prstGeom>
          <a:noFill/>
        </p:spPr>
        <p:txBody>
          <a:bodyPr wrap="none" lIns="91440" tIns="45720" rIns="91440" bIns="45720">
            <a:spAutoFit/>
          </a:bodyPr>
          <a:lstStyle/>
          <a:p>
            <a:pPr algn="ctr"/>
            <a:r>
              <a:rPr lang="kk-K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Сабақты </a:t>
            </a:r>
          </a:p>
          <a:p>
            <a:pPr algn="ctr"/>
            <a:r>
              <a:rPr lang="kk-K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қорытындылау</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pic>
        <p:nvPicPr>
          <p:cNvPr id="4" name="Picture 4" descr="сканирование0001"/>
          <p:cNvPicPr>
            <a:picLocks noGrp="1" noChangeAspect="1" noChangeArrowheads="1"/>
          </p:cNvPicPr>
          <p:nvPr>
            <p:ph idx="1"/>
          </p:nvPr>
        </p:nvPicPr>
        <p:blipFill>
          <a:blip r:embed="rId2" cstate="print"/>
          <a:srcRect/>
          <a:stretch>
            <a:fillRect/>
          </a:stretch>
        </p:blipFill>
        <p:spPr bwMode="auto">
          <a:xfrm>
            <a:off x="-1" y="0"/>
            <a:ext cx="9146029" cy="6858000"/>
          </a:xfrm>
          <a:prstGeom prst="rect">
            <a:avLst/>
          </a:prstGeom>
          <a:noFill/>
        </p:spPr>
      </p:pic>
      <p:sp>
        <p:nvSpPr>
          <p:cNvPr id="5" name="Прямоугольник 4"/>
          <p:cNvSpPr/>
          <p:nvPr/>
        </p:nvSpPr>
        <p:spPr>
          <a:xfrm>
            <a:off x="1475656" y="404664"/>
            <a:ext cx="5400600" cy="523220"/>
          </a:xfrm>
          <a:prstGeom prst="rect">
            <a:avLst/>
          </a:prstGeom>
        </p:spPr>
        <p:txBody>
          <a:bodyPr wrap="square">
            <a:spAutoFit/>
          </a:bodyPr>
          <a:lstStyle/>
          <a:p>
            <a:r>
              <a:rPr lang="kk-KZ" sz="2800" dirty="0" smtClean="0">
                <a:solidFill>
                  <a:srgbClr val="FF0000"/>
                </a:solidFill>
              </a:rPr>
              <a:t>1  сұрақ.Наурыз </a:t>
            </a:r>
            <a:r>
              <a:rPr lang="kk-KZ" sz="2800" dirty="0" smtClean="0">
                <a:solidFill>
                  <a:srgbClr val="FF0000"/>
                </a:solidFill>
              </a:rPr>
              <a:t>қандай </a:t>
            </a:r>
            <a:r>
              <a:rPr lang="kk-KZ" sz="2800" dirty="0" smtClean="0">
                <a:solidFill>
                  <a:srgbClr val="FF0000"/>
                </a:solidFill>
              </a:rPr>
              <a:t>мейрам?</a:t>
            </a:r>
            <a:endParaRPr lang="ru-RU" sz="2800" dirty="0">
              <a:solidFill>
                <a:srgbClr val="FF0000"/>
              </a:solidFill>
            </a:endParaRPr>
          </a:p>
        </p:txBody>
      </p:sp>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Содержимое 9" descr="koje.jpg"/>
          <p:cNvPicPr>
            <a:picLocks noGrp="1" noChangeAspect="1"/>
          </p:cNvPicPr>
          <p:nvPr>
            <p:ph idx="1"/>
          </p:nvPr>
        </p:nvPicPr>
        <p:blipFill>
          <a:blip r:embed="rId2" cstate="print"/>
          <a:stretch>
            <a:fillRect/>
          </a:stretch>
        </p:blipFill>
        <p:spPr>
          <a:xfrm>
            <a:off x="0" y="0"/>
            <a:ext cx="9144001" cy="6858000"/>
          </a:xfrm>
        </p:spPr>
      </p:pic>
      <p:sp>
        <p:nvSpPr>
          <p:cNvPr id="2051" name="Rectangle 3"/>
          <p:cNvSpPr>
            <a:spLocks noChangeArrowheads="1"/>
          </p:cNvSpPr>
          <p:nvPr/>
        </p:nvSpPr>
        <p:spPr bwMode="auto">
          <a:xfrm>
            <a:off x="755576" y="548680"/>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2-сұрақ. Наурыз  көже  неше  түрлі  дәмнен  және  қалай  дайындалады?</a:t>
            </a:r>
            <a:endParaRPr kumimoji="0" lang="kk-KZ" sz="36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666.jpg"/>
          <p:cNvPicPr>
            <a:picLocks noGrp="1"/>
          </p:cNvPicPr>
          <p:nvPr>
            <p:ph idx="1"/>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251520" y="548680"/>
            <a:ext cx="9144000" cy="584775"/>
          </a:xfrm>
          <a:prstGeom prst="rect">
            <a:avLst/>
          </a:prstGeom>
        </p:spPr>
        <p:txBody>
          <a:bodyPr wrap="square">
            <a:spAutoFit/>
          </a:bodyPr>
          <a:lstStyle/>
          <a:p>
            <a:pPr>
              <a:buNone/>
            </a:pPr>
            <a:r>
              <a:rPr lang="kk-KZ" sz="3200" b="1" dirty="0" smtClean="0">
                <a:solidFill>
                  <a:srgbClr val="FF0000"/>
                </a:solidFill>
              </a:rPr>
              <a:t>3- сұрақ .Қазақтың </a:t>
            </a:r>
            <a:r>
              <a:rPr lang="kk-KZ" sz="3200" b="1" dirty="0" smtClean="0">
                <a:solidFill>
                  <a:srgbClr val="FF0000"/>
                </a:solidFill>
              </a:rPr>
              <a:t>ұлттық </a:t>
            </a:r>
            <a:r>
              <a:rPr lang="kk-KZ" sz="3200" b="1" dirty="0" smtClean="0">
                <a:solidFill>
                  <a:srgbClr val="FF0000"/>
                </a:solidFill>
              </a:rPr>
              <a:t>тағамдарын ата.</a:t>
            </a:r>
            <a:endParaRPr lang="ru-RU" sz="3200" b="1" dirty="0">
              <a:solidFill>
                <a:srgbClr val="FF0000"/>
              </a:solidFill>
            </a:endParaRPr>
          </a:p>
        </p:txBody>
      </p:sp>
    </p:spTree>
  </p:cSld>
  <p:clrMapOvr>
    <a:masterClrMapping/>
  </p:clrMapOvr>
  <p:transition>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п.jpg"/>
          <p:cNvPicPr>
            <a:picLocks noGrp="1" noChangeAspect="1"/>
          </p:cNvPicPr>
          <p:nvPr>
            <p:ph idx="1"/>
          </p:nvPr>
        </p:nvPicPr>
        <p:blipFill>
          <a:blip r:embed="rId2" cstate="print"/>
          <a:stretch>
            <a:fillRect/>
          </a:stretch>
        </p:blipFill>
        <p:spPr>
          <a:xfrm>
            <a:off x="-1" y="0"/>
            <a:ext cx="9144001" cy="6858000"/>
          </a:xfrm>
        </p:spPr>
      </p:pic>
      <p:sp>
        <p:nvSpPr>
          <p:cNvPr id="5" name="Прямоугольник 4"/>
          <p:cNvSpPr/>
          <p:nvPr/>
        </p:nvSpPr>
        <p:spPr>
          <a:xfrm>
            <a:off x="395536" y="548680"/>
            <a:ext cx="8424936" cy="1200329"/>
          </a:xfrm>
          <a:prstGeom prst="rect">
            <a:avLst/>
          </a:prstGeom>
        </p:spPr>
        <p:txBody>
          <a:bodyPr wrap="square">
            <a:spAutoFit/>
          </a:bodyPr>
          <a:lstStyle/>
          <a:p>
            <a:r>
              <a:rPr lang="kk-KZ" sz="3600" b="1" dirty="0" smtClean="0">
                <a:solidFill>
                  <a:srgbClr val="FF0000"/>
                </a:solidFill>
              </a:rPr>
              <a:t>4 –сұрақ.Қазақтың қандай ұлттық сусындары бар?</a:t>
            </a:r>
            <a:endParaRPr lang="ru-RU" sz="3600" b="1" dirty="0">
              <a:solidFill>
                <a:srgbClr val="FF0000"/>
              </a:solidFill>
            </a:endParaRPr>
          </a:p>
        </p:txBody>
      </p:sp>
    </p:spTree>
  </p:cSld>
  <p:clrMapOvr>
    <a:masterClrMapping/>
  </p:clrMapOvr>
  <p:transition>
    <p:plu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э.jpg"/>
          <p:cNvPicPr>
            <a:picLocks noGrp="1" noChangeAspect="1"/>
          </p:cNvPicPr>
          <p:nvPr>
            <p:ph idx="1"/>
          </p:nvPr>
        </p:nvPicPr>
        <p:blipFill>
          <a:blip r:embed="rId2" cstate="print"/>
          <a:stretch>
            <a:fillRect/>
          </a:stretch>
        </p:blipFill>
        <p:spPr>
          <a:xfrm>
            <a:off x="0" y="0"/>
            <a:ext cx="9144000" cy="6858000"/>
          </a:xfrm>
        </p:spPr>
      </p:pic>
      <p:sp>
        <p:nvSpPr>
          <p:cNvPr id="56322" name="Rectangle 2"/>
          <p:cNvSpPr>
            <a:spLocks noChangeArrowheads="1"/>
          </p:cNvSpPr>
          <p:nvPr/>
        </p:nvSpPr>
        <p:spPr bwMode="auto">
          <a:xfrm>
            <a:off x="323528" y="1019726"/>
            <a:ext cx="82809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effectLst/>
                <a:latin typeface="Times New Roman" pitchFamily="18" charset="0"/>
                <a:ea typeface="Calibri" pitchFamily="34" charset="0"/>
                <a:cs typeface="Times New Roman" pitchFamily="18" charset="0"/>
              </a:rPr>
              <a:t>5-сұрақ. Еттен  ішекке  тығып  жасалатын  тағам. </a:t>
            </a:r>
            <a:endParaRPr kumimoji="0" lang="kk-KZ" sz="36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p:strip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print"/>
          <a:srcRect/>
          <a:stretch>
            <a:fillRect/>
          </a:stretch>
        </p:blipFill>
        <p:spPr bwMode="auto">
          <a:xfrm>
            <a:off x="2483768" y="2564904"/>
            <a:ext cx="3055197" cy="3240360"/>
          </a:xfrm>
          <a:prstGeom prst="rect">
            <a:avLst/>
          </a:prstGeom>
          <a:noFill/>
          <a:ln w="9525">
            <a:noFill/>
            <a:miter lim="800000"/>
            <a:headEnd/>
            <a:tailEnd/>
          </a:ln>
        </p:spPr>
      </p:pic>
      <p:sp>
        <p:nvSpPr>
          <p:cNvPr id="23554" name="Rectangle 2"/>
          <p:cNvSpPr>
            <a:spLocks noChangeArrowheads="1"/>
          </p:cNvSpPr>
          <p:nvPr/>
        </p:nvSpPr>
        <p:spPr bwMode="auto">
          <a:xfrm>
            <a:off x="467544" y="1089612"/>
            <a:ext cx="81369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6-сұрақ. Жаңа  туған  малдың  сүтінен  жасалатын  қандай  тағам?</a:t>
            </a:r>
            <a:endParaRPr kumimoji="0" lang="kk-KZ" sz="3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writers.kz/medialibrary/images/707126_481480339_036_Akipbekov_O.jpg"/>
          <p:cNvPicPr>
            <a:picLocks noGrp="1"/>
          </p:cNvPicPr>
          <p:nvPr>
            <p:ph idx="1"/>
          </p:nvPr>
        </p:nvPicPr>
        <p:blipFill>
          <a:blip r:embed="rId2" cstate="print"/>
          <a:srcRect/>
          <a:stretch>
            <a:fillRect/>
          </a:stretch>
        </p:blipFill>
        <p:spPr bwMode="auto">
          <a:xfrm>
            <a:off x="1547664" y="0"/>
            <a:ext cx="5760640" cy="6858000"/>
          </a:xfrm>
          <a:prstGeom prst="rect">
            <a:avLst/>
          </a:prstGeom>
          <a:noFill/>
          <a:ln w="9525">
            <a:noFill/>
            <a:miter lim="800000"/>
            <a:headEnd/>
            <a:tailEnd/>
          </a:ln>
        </p:spPr>
      </p:pic>
      <p:sp>
        <p:nvSpPr>
          <p:cNvPr id="58369" name="Rectangle 1"/>
          <p:cNvSpPr>
            <a:spLocks noChangeArrowheads="1"/>
          </p:cNvSpPr>
          <p:nvPr/>
        </p:nvSpPr>
        <p:spPr bwMode="auto">
          <a:xfrm>
            <a:off x="395536" y="5553528"/>
            <a:ext cx="849694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7-сұрақ. Наурыз </a:t>
            </a:r>
            <a:r>
              <a:rPr kumimoji="0" lang="kk-KZ" sz="28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kk-KZ"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жыл  басы  өлеңінің  авторы  кім? </a:t>
            </a:r>
            <a:endParaRPr kumimoji="0" lang="kk-KZ" sz="3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checke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083584" cy="6858000"/>
          </a:xfrm>
          <a:prstGeom prst="rect">
            <a:avLst/>
          </a:prstGeom>
          <a:noFill/>
          <a:ln w="9525">
            <a:noFill/>
            <a:miter lim="800000"/>
            <a:headEnd/>
            <a:tailEnd/>
          </a:ln>
        </p:spPr>
      </p:pic>
      <p:sp>
        <p:nvSpPr>
          <p:cNvPr id="4" name="Содержимое 2"/>
          <p:cNvSpPr txBox="1">
            <a:spLocks/>
          </p:cNvSpPr>
          <p:nvPr/>
        </p:nvSpPr>
        <p:spPr>
          <a:xfrm>
            <a:off x="251520" y="332656"/>
            <a:ext cx="8568952" cy="6336704"/>
          </a:xfrm>
          <a:prstGeom prst="rect">
            <a:avLst/>
          </a:prstGeom>
        </p:spPr>
        <p:txBody>
          <a:bodyPr vert="horz">
            <a:normAutofit/>
          </a:bodyPr>
          <a:lstStyle/>
          <a:p>
            <a:r>
              <a:rPr kumimoji="0" lang="kk-KZ" sz="32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kk-KZ" sz="32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lang="kk-KZ" sz="3200" dirty="0" smtClean="0">
                <a:solidFill>
                  <a:schemeClr val="bg1"/>
                </a:solidFill>
                <a:latin typeface="Times New Roman" pitchFamily="18" charset="0"/>
                <a:cs typeface="Times New Roman" pitchFamily="18" charset="0"/>
              </a:rPr>
              <a:t>Сабақтың  мақсаты. </a:t>
            </a:r>
            <a:endParaRPr lang="ru-RU" sz="3200" dirty="0" smtClean="0">
              <a:solidFill>
                <a:schemeClr val="bg1"/>
              </a:solidFill>
              <a:latin typeface="Times New Roman" pitchFamily="18" charset="0"/>
              <a:cs typeface="Times New Roman" pitchFamily="18" charset="0"/>
            </a:endParaRPr>
          </a:p>
          <a:p>
            <a:r>
              <a:rPr lang="en-US" sz="3200" dirty="0" smtClean="0">
                <a:solidFill>
                  <a:schemeClr val="bg1"/>
                </a:solidFill>
                <a:latin typeface="Times New Roman" pitchFamily="18" charset="0"/>
                <a:cs typeface="Times New Roman" pitchFamily="18" charset="0"/>
              </a:rPr>
              <a:t>    </a:t>
            </a:r>
            <a:r>
              <a:rPr lang="kk-KZ" sz="3200" dirty="0" smtClean="0">
                <a:solidFill>
                  <a:schemeClr val="bg1"/>
                </a:solidFill>
                <a:latin typeface="Times New Roman" pitchFamily="18" charset="0"/>
                <a:cs typeface="Times New Roman" pitchFamily="18" charset="0"/>
              </a:rPr>
              <a:t>1.Жазушы  өмір  баянына  қысқаша  шолу  жасау,  өлеңді  мәнерлеп  оқу барысында  мазмұнымен  таныстыру.</a:t>
            </a:r>
            <a:endParaRPr lang="ru-RU" sz="3200" dirty="0" smtClean="0">
              <a:solidFill>
                <a:schemeClr val="bg1"/>
              </a:solidFill>
              <a:latin typeface="Times New Roman" pitchFamily="18" charset="0"/>
              <a:cs typeface="Times New Roman" pitchFamily="18" charset="0"/>
            </a:endParaRPr>
          </a:p>
          <a:p>
            <a:r>
              <a:rPr lang="en-US" sz="3200" dirty="0" smtClean="0">
                <a:solidFill>
                  <a:schemeClr val="bg1"/>
                </a:solidFill>
                <a:latin typeface="Times New Roman" pitchFamily="18" charset="0"/>
                <a:cs typeface="Times New Roman" pitchFamily="18" charset="0"/>
              </a:rPr>
              <a:t>  </a:t>
            </a:r>
            <a:r>
              <a:rPr lang="kk-KZ" sz="3200" dirty="0" smtClean="0">
                <a:solidFill>
                  <a:schemeClr val="bg1"/>
                </a:solidFill>
                <a:latin typeface="Times New Roman" pitchFamily="18" charset="0"/>
                <a:cs typeface="Times New Roman" pitchFamily="18" charset="0"/>
              </a:rPr>
              <a:t> </a:t>
            </a:r>
            <a:r>
              <a:rPr lang="en-US" sz="3200" dirty="0" smtClean="0">
                <a:solidFill>
                  <a:schemeClr val="bg1"/>
                </a:solidFill>
                <a:latin typeface="Times New Roman" pitchFamily="18" charset="0"/>
                <a:cs typeface="Times New Roman" pitchFamily="18" charset="0"/>
              </a:rPr>
              <a:t> </a:t>
            </a:r>
            <a:r>
              <a:rPr lang="kk-KZ" sz="3200" dirty="0" smtClean="0">
                <a:solidFill>
                  <a:schemeClr val="bg1"/>
                </a:solidFill>
                <a:latin typeface="Times New Roman" pitchFamily="18" charset="0"/>
                <a:cs typeface="Times New Roman" pitchFamily="18" charset="0"/>
              </a:rPr>
              <a:t>2.Түсініктерін  тереңдету  мақсатымен , сұрақтарға  нақты  жауап  алу  және  өз  ойын  еркін  жеткізе  білуге  қалыптастыру,  сөздік  қорын  молайту. </a:t>
            </a:r>
            <a:endParaRPr lang="ru-RU" sz="3200" dirty="0" smtClean="0">
              <a:solidFill>
                <a:schemeClr val="bg1"/>
              </a:solidFill>
              <a:latin typeface="Times New Roman" pitchFamily="18" charset="0"/>
              <a:cs typeface="Times New Roman" pitchFamily="18" charset="0"/>
            </a:endParaRPr>
          </a:p>
          <a:p>
            <a:r>
              <a:rPr lang="en-US" sz="3200" dirty="0" smtClean="0">
                <a:solidFill>
                  <a:schemeClr val="bg1"/>
                </a:solidFill>
                <a:latin typeface="Times New Roman" pitchFamily="18" charset="0"/>
                <a:cs typeface="Times New Roman" pitchFamily="18" charset="0"/>
              </a:rPr>
              <a:t> </a:t>
            </a:r>
            <a:r>
              <a:rPr lang="kk-KZ" sz="3200" dirty="0" smtClean="0">
                <a:solidFill>
                  <a:schemeClr val="bg1"/>
                </a:solidFill>
                <a:latin typeface="Times New Roman" pitchFamily="18" charset="0"/>
                <a:cs typeface="Times New Roman" pitchFamily="18" charset="0"/>
              </a:rPr>
              <a:t> </a:t>
            </a:r>
            <a:r>
              <a:rPr lang="en-US" sz="3200" dirty="0" smtClean="0">
                <a:solidFill>
                  <a:schemeClr val="bg1"/>
                </a:solidFill>
                <a:latin typeface="Times New Roman" pitchFamily="18" charset="0"/>
                <a:cs typeface="Times New Roman" pitchFamily="18" charset="0"/>
              </a:rPr>
              <a:t>  </a:t>
            </a:r>
            <a:r>
              <a:rPr lang="kk-KZ" sz="3200" dirty="0" smtClean="0">
                <a:solidFill>
                  <a:schemeClr val="bg1"/>
                </a:solidFill>
                <a:latin typeface="Times New Roman" pitchFamily="18" charset="0"/>
                <a:cs typeface="Times New Roman" pitchFamily="18" charset="0"/>
              </a:rPr>
              <a:t>3.Наурыз  туралы  түсініктерін  тереңдетіп,  ұлттық  дәстүрді  сүюге,  сақтауға,  ұлтжандылыққа  тәрбиелеу</a:t>
            </a:r>
            <a:endParaRPr kumimoji="0" lang="ru-RU" sz="32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3" descr="F:\f0dcb61c9305.jpg"/>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9393" name="Rectangle 1"/>
          <p:cNvSpPr>
            <a:spLocks noChangeArrowheads="1"/>
          </p:cNvSpPr>
          <p:nvPr/>
        </p:nvSpPr>
        <p:spPr bwMode="auto">
          <a:xfrm>
            <a:off x="179512" y="476672"/>
            <a:ext cx="850149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8-сұрақ. Наурыз  мейрамын сен қалай  қарсы  аласың?</a:t>
            </a:r>
            <a:endParaRPr kumimoji="0" lang="kk-KZ" sz="3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cover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ки\My Documents\Файлы Mail.Ru Агента\asdbar@mail.ru\serikzhan_74@mail.ru\Наурыз\Кыдыр ата.jpg"/>
          <p:cNvPicPr>
            <a:picLocks noChangeAspect="1" noChangeArrowheads="1"/>
          </p:cNvPicPr>
          <p:nvPr/>
        </p:nvPicPr>
        <p:blipFill>
          <a:blip r:embed="rId3" cstate="print"/>
          <a:srcRect/>
          <a:stretch>
            <a:fillRect/>
          </a:stretch>
        </p:blipFill>
        <p:spPr bwMode="auto">
          <a:xfrm>
            <a:off x="4572000" y="0"/>
            <a:ext cx="4601200" cy="6858000"/>
          </a:xfrm>
          <a:prstGeom prst="rect">
            <a:avLst/>
          </a:prstGeom>
          <a:noFill/>
        </p:spPr>
      </p:pic>
      <p:sp>
        <p:nvSpPr>
          <p:cNvPr id="3" name="TextBox 2"/>
          <p:cNvSpPr txBox="1"/>
          <p:nvPr/>
        </p:nvSpPr>
        <p:spPr>
          <a:xfrm>
            <a:off x="214283" y="-24"/>
            <a:ext cx="4286279" cy="6555641"/>
          </a:xfrm>
          <a:prstGeom prst="rect">
            <a:avLst/>
          </a:prstGeom>
          <a:noFill/>
        </p:spPr>
        <p:txBody>
          <a:bodyPr wrap="square" rtlCol="0" anchor="ctr">
            <a:spAutoFit/>
          </a:bodyPr>
          <a:lstStyle/>
          <a:p>
            <a:r>
              <a:rPr lang="kk-KZ" sz="2800" b="1" u="sng" dirty="0" smtClean="0">
                <a:solidFill>
                  <a:schemeClr val="bg1"/>
                </a:solidFill>
                <a:latin typeface="Times New Roman" pitchFamily="18" charset="0"/>
                <a:cs typeface="Times New Roman" pitchFamily="18" charset="0"/>
              </a:rPr>
              <a:t>      “Наурыз-бата” </a:t>
            </a:r>
          </a:p>
          <a:p>
            <a:endParaRPr lang="ru-RU" sz="2800" b="1" u="sng" dirty="0" smtClean="0">
              <a:solidFill>
                <a:srgbClr val="FF0000"/>
              </a:solidFill>
              <a:latin typeface="Times New Roman" pitchFamily="18" charset="0"/>
              <a:cs typeface="Times New Roman" pitchFamily="18" charset="0"/>
            </a:endParaRPr>
          </a:p>
          <a:p>
            <a:r>
              <a:rPr lang="ru-RU" sz="2800" b="1" i="1" dirty="0" smtClean="0">
                <a:solidFill>
                  <a:schemeClr val="bg1"/>
                </a:solidFill>
                <a:latin typeface="Times New Roman" pitchFamily="18" charset="0"/>
                <a:cs typeface="Times New Roman" pitchFamily="18" charset="0"/>
              </a:rPr>
              <a:t>Уа, </a:t>
            </a:r>
            <a:r>
              <a:rPr lang="ru-RU" sz="2800" b="1" i="1" dirty="0" err="1" smtClean="0">
                <a:solidFill>
                  <a:schemeClr val="bg1"/>
                </a:solidFill>
                <a:latin typeface="Times New Roman" pitchFamily="18" charset="0"/>
                <a:cs typeface="Times New Roman" pitchFamily="18" charset="0"/>
              </a:rPr>
              <a:t>құдайым, оңдасын, Жаманшылық болмасын</a:t>
            </a:r>
            <a:r>
              <a:rPr lang="ru-RU" sz="2800" b="1" i="1" dirty="0" smtClean="0">
                <a:solidFill>
                  <a:schemeClr val="bg1"/>
                </a:solidFill>
                <a:latin typeface="Times New Roman" pitchFamily="18" charset="0"/>
                <a:cs typeface="Times New Roman" pitchFamily="18" charset="0"/>
              </a:rPr>
              <a:t>. </a:t>
            </a:r>
          </a:p>
          <a:p>
            <a:pPr algn="just"/>
            <a:r>
              <a:rPr lang="ru-RU" sz="2800" b="1" i="1" dirty="0" err="1" smtClean="0">
                <a:solidFill>
                  <a:schemeClr val="bg1"/>
                </a:solidFill>
                <a:latin typeface="Times New Roman" pitchFamily="18" charset="0"/>
                <a:cs typeface="Times New Roman" pitchFamily="18" charset="0"/>
              </a:rPr>
              <a:t>Әруақ біткен</a:t>
            </a:r>
            <a:r>
              <a:rPr lang="ru-RU" sz="2800" b="1" i="1" dirty="0" smtClean="0">
                <a:solidFill>
                  <a:schemeClr val="bg1"/>
                </a:solidFill>
                <a:latin typeface="Times New Roman" pitchFamily="18" charset="0"/>
                <a:cs typeface="Times New Roman" pitchFamily="18" charset="0"/>
              </a:rPr>
              <a:t> жар </a:t>
            </a:r>
            <a:r>
              <a:rPr lang="ru-RU" sz="2800" b="1" i="1" dirty="0" err="1" smtClean="0">
                <a:solidFill>
                  <a:schemeClr val="bg1"/>
                </a:solidFill>
                <a:latin typeface="Times New Roman" pitchFamily="18" charset="0"/>
                <a:cs typeface="Times New Roman" pitchFamily="18" charset="0"/>
              </a:rPr>
              <a:t>болып</a:t>
            </a:r>
            <a:r>
              <a:rPr lang="ru-RU" sz="2800" b="1" i="1" dirty="0" smtClean="0">
                <a:solidFill>
                  <a:schemeClr val="bg1"/>
                </a:solidFill>
                <a:latin typeface="Times New Roman" pitchFamily="18" charset="0"/>
                <a:cs typeface="Times New Roman" pitchFamily="18" charset="0"/>
              </a:rPr>
              <a:t>,</a:t>
            </a:r>
          </a:p>
          <a:p>
            <a:pPr algn="just"/>
            <a:r>
              <a:rPr lang="ru-RU" sz="2800" b="1" i="1" dirty="0" err="1" smtClean="0">
                <a:solidFill>
                  <a:schemeClr val="bg1"/>
                </a:solidFill>
                <a:latin typeface="Times New Roman" pitchFamily="18" charset="0"/>
                <a:cs typeface="Times New Roman" pitchFamily="18" charset="0"/>
              </a:rPr>
              <a:t>Қызыр </a:t>
            </a:r>
            <a:r>
              <a:rPr lang="ru-RU" sz="2800" b="1" i="1" dirty="0" smtClean="0">
                <a:solidFill>
                  <a:schemeClr val="bg1"/>
                </a:solidFill>
                <a:latin typeface="Times New Roman" pitchFamily="18" charset="0"/>
                <a:cs typeface="Times New Roman" pitchFamily="18" charset="0"/>
              </a:rPr>
              <a:t>бабам </a:t>
            </a:r>
            <a:r>
              <a:rPr lang="ru-RU" sz="2800" b="1" i="1" dirty="0" err="1" smtClean="0">
                <a:solidFill>
                  <a:schemeClr val="bg1"/>
                </a:solidFill>
                <a:latin typeface="Times New Roman" pitchFamily="18" charset="0"/>
                <a:cs typeface="Times New Roman" pitchFamily="18" charset="0"/>
              </a:rPr>
              <a:t>қолдасын</a:t>
            </a:r>
            <a:r>
              <a:rPr lang="ru-RU" sz="2800" b="1" i="1" dirty="0" smtClean="0">
                <a:solidFill>
                  <a:schemeClr val="bg1"/>
                </a:solidFill>
                <a:latin typeface="Times New Roman" pitchFamily="18" charset="0"/>
                <a:cs typeface="Times New Roman" pitchFamily="18" charset="0"/>
              </a:rPr>
              <a:t>. </a:t>
            </a:r>
          </a:p>
          <a:p>
            <a:pPr algn="just"/>
            <a:r>
              <a:rPr lang="ru-RU" sz="2800" b="1" i="1" dirty="0" smtClean="0">
                <a:solidFill>
                  <a:schemeClr val="bg1"/>
                </a:solidFill>
                <a:latin typeface="Times New Roman" pitchFamily="18" charset="0"/>
                <a:cs typeface="Times New Roman" pitchFamily="18" charset="0"/>
              </a:rPr>
              <a:t>Аман </a:t>
            </a:r>
            <a:r>
              <a:rPr lang="ru-RU" sz="2800" b="1" i="1" dirty="0" err="1" smtClean="0">
                <a:solidFill>
                  <a:schemeClr val="bg1"/>
                </a:solidFill>
                <a:latin typeface="Times New Roman" pitchFamily="18" charset="0"/>
                <a:cs typeface="Times New Roman" pitchFamily="18" charset="0"/>
              </a:rPr>
              <a:t>сактап</a:t>
            </a:r>
            <a:r>
              <a:rPr lang="ru-RU" sz="2800" b="1" i="1" dirty="0" smtClean="0">
                <a:solidFill>
                  <a:schemeClr val="bg1"/>
                </a:solidFill>
                <a:latin typeface="Times New Roman" pitchFamily="18" charset="0"/>
                <a:cs typeface="Times New Roman" pitchFamily="18" charset="0"/>
              </a:rPr>
              <a:t>, </a:t>
            </a:r>
            <a:r>
              <a:rPr lang="ru-RU" sz="2800" b="1" i="1" dirty="0" err="1" smtClean="0">
                <a:solidFill>
                  <a:schemeClr val="bg1"/>
                </a:solidFill>
                <a:latin typeface="Times New Roman" pitchFamily="18" charset="0"/>
                <a:cs typeface="Times New Roman" pitchFamily="18" charset="0"/>
              </a:rPr>
              <a:t>төл басын</a:t>
            </a:r>
            <a:r>
              <a:rPr lang="ru-RU" sz="2800" b="1" i="1" dirty="0" smtClean="0">
                <a:solidFill>
                  <a:schemeClr val="bg1"/>
                </a:solidFill>
                <a:latin typeface="Times New Roman" pitchFamily="18" charset="0"/>
                <a:cs typeface="Times New Roman" pitchFamily="18" charset="0"/>
              </a:rPr>
              <a:t>, </a:t>
            </a:r>
          </a:p>
          <a:p>
            <a:pPr algn="just"/>
            <a:r>
              <a:rPr lang="ru-RU" sz="2800" b="1" i="1" dirty="0" err="1" smtClean="0">
                <a:solidFill>
                  <a:schemeClr val="bg1"/>
                </a:solidFill>
                <a:latin typeface="Times New Roman" pitchFamily="18" charset="0"/>
                <a:cs typeface="Times New Roman" pitchFamily="18" charset="0"/>
              </a:rPr>
              <a:t>Еккен</a:t>
            </a:r>
            <a:r>
              <a:rPr lang="ru-RU" sz="2800" b="1" i="1" dirty="0" smtClean="0">
                <a:solidFill>
                  <a:schemeClr val="bg1"/>
                </a:solidFill>
                <a:latin typeface="Times New Roman" pitchFamily="18" charset="0"/>
                <a:cs typeface="Times New Roman" pitchFamily="18" charset="0"/>
              </a:rPr>
              <a:t> </a:t>
            </a:r>
            <a:r>
              <a:rPr lang="ru-RU" sz="2800" b="1" i="1" dirty="0" err="1" smtClean="0">
                <a:solidFill>
                  <a:schemeClr val="bg1"/>
                </a:solidFill>
                <a:latin typeface="Times New Roman" pitchFamily="18" charset="0"/>
                <a:cs typeface="Times New Roman" pitchFamily="18" charset="0"/>
              </a:rPr>
              <a:t>егін</a:t>
            </a:r>
            <a:r>
              <a:rPr lang="ru-RU" sz="2800" b="1" i="1" dirty="0" smtClean="0">
                <a:solidFill>
                  <a:schemeClr val="bg1"/>
                </a:solidFill>
                <a:latin typeface="Times New Roman" pitchFamily="18" charset="0"/>
                <a:cs typeface="Times New Roman" pitchFamily="18" charset="0"/>
              </a:rPr>
              <a:t> </a:t>
            </a:r>
            <a:r>
              <a:rPr lang="ru-RU" sz="2800" b="1" i="1" dirty="0" err="1" smtClean="0">
                <a:solidFill>
                  <a:schemeClr val="bg1"/>
                </a:solidFill>
                <a:latin typeface="Times New Roman" pitchFamily="18" charset="0"/>
                <a:cs typeface="Times New Roman" pitchFamily="18" charset="0"/>
              </a:rPr>
              <a:t>солмасын</a:t>
            </a:r>
            <a:r>
              <a:rPr lang="ru-RU" sz="2800" b="1" i="1" dirty="0" smtClean="0">
                <a:solidFill>
                  <a:schemeClr val="bg1"/>
                </a:solidFill>
                <a:latin typeface="Times New Roman" pitchFamily="18" charset="0"/>
                <a:cs typeface="Times New Roman" pitchFamily="18" charset="0"/>
              </a:rPr>
              <a:t>.</a:t>
            </a:r>
          </a:p>
          <a:p>
            <a:pPr algn="just"/>
            <a:r>
              <a:rPr lang="ru-RU" sz="2800" b="1" i="1" dirty="0" smtClean="0">
                <a:solidFill>
                  <a:schemeClr val="bg1"/>
                </a:solidFill>
                <a:latin typeface="Times New Roman" pitchFamily="18" charset="0"/>
                <a:cs typeface="Times New Roman" pitchFamily="18" charset="0"/>
              </a:rPr>
              <a:t>Орта </a:t>
            </a:r>
            <a:r>
              <a:rPr lang="ru-RU" sz="2800" b="1" i="1" dirty="0" err="1" smtClean="0">
                <a:solidFill>
                  <a:schemeClr val="bg1"/>
                </a:solidFill>
                <a:latin typeface="Times New Roman" pitchFamily="18" charset="0"/>
                <a:cs typeface="Times New Roman" pitchFamily="18" charset="0"/>
              </a:rPr>
              <a:t>толып</a:t>
            </a:r>
            <a:r>
              <a:rPr lang="ru-RU" sz="2800" b="1" i="1" dirty="0" smtClean="0">
                <a:solidFill>
                  <a:schemeClr val="bg1"/>
                </a:solidFill>
                <a:latin typeface="Times New Roman" pitchFamily="18" charset="0"/>
                <a:cs typeface="Times New Roman" pitchFamily="18" charset="0"/>
              </a:rPr>
              <a:t> </a:t>
            </a:r>
            <a:r>
              <a:rPr lang="ru-RU" sz="2800" b="1" i="1" dirty="0" err="1" smtClean="0">
                <a:solidFill>
                  <a:schemeClr val="bg1"/>
                </a:solidFill>
                <a:latin typeface="Times New Roman" pitchFamily="18" charset="0"/>
                <a:cs typeface="Times New Roman" pitchFamily="18" charset="0"/>
              </a:rPr>
              <a:t>ырысқа</a:t>
            </a:r>
            <a:r>
              <a:rPr lang="ru-RU" sz="2800" b="1" i="1" dirty="0" smtClean="0">
                <a:solidFill>
                  <a:schemeClr val="bg1"/>
                </a:solidFill>
                <a:latin typeface="Times New Roman" pitchFamily="18" charset="0"/>
                <a:cs typeface="Times New Roman" pitchFamily="18" charset="0"/>
              </a:rPr>
              <a:t>,</a:t>
            </a:r>
          </a:p>
          <a:p>
            <a:pPr algn="just"/>
            <a:r>
              <a:rPr lang="ru-RU" sz="2800" b="1" i="1" dirty="0" err="1" smtClean="0">
                <a:solidFill>
                  <a:schemeClr val="bg1"/>
                </a:solidFill>
                <a:latin typeface="Times New Roman" pitchFamily="18" charset="0"/>
                <a:cs typeface="Times New Roman" pitchFamily="18" charset="0"/>
              </a:rPr>
              <a:t>Бейбіт</a:t>
            </a:r>
            <a:r>
              <a:rPr lang="ru-RU" sz="2800" b="1" i="1" dirty="0" smtClean="0">
                <a:solidFill>
                  <a:schemeClr val="bg1"/>
                </a:solidFill>
                <a:latin typeface="Times New Roman" pitchFamily="18" charset="0"/>
                <a:cs typeface="Times New Roman" pitchFamily="18" charset="0"/>
              </a:rPr>
              <a:t> </a:t>
            </a:r>
            <a:r>
              <a:rPr lang="ru-RU" sz="2800" b="1" i="1" dirty="0" err="1" smtClean="0">
                <a:solidFill>
                  <a:schemeClr val="bg1"/>
                </a:solidFill>
                <a:latin typeface="Times New Roman" pitchFamily="18" charset="0"/>
                <a:cs typeface="Times New Roman" pitchFamily="18" charset="0"/>
              </a:rPr>
              <a:t>өмір орнасын</a:t>
            </a:r>
            <a:r>
              <a:rPr lang="ru-RU" sz="2800" b="1" i="1" dirty="0" smtClean="0">
                <a:solidFill>
                  <a:schemeClr val="bg1"/>
                </a:solidFill>
                <a:latin typeface="Times New Roman" pitchFamily="18" charset="0"/>
                <a:cs typeface="Times New Roman" pitchFamily="18" charset="0"/>
              </a:rPr>
              <a:t>.</a:t>
            </a:r>
          </a:p>
          <a:p>
            <a:pPr algn="just"/>
            <a:r>
              <a:rPr lang="ru-RU" sz="2800" b="1" i="1" dirty="0" err="1" smtClean="0">
                <a:solidFill>
                  <a:schemeClr val="bg1"/>
                </a:solidFill>
                <a:latin typeface="Times New Roman" pitchFamily="18" charset="0"/>
                <a:cs typeface="Times New Roman" pitchFamily="18" charset="0"/>
              </a:rPr>
              <a:t>Бақыт ашып</a:t>
            </a:r>
            <a:r>
              <a:rPr lang="ru-RU" sz="2800" b="1" i="1" dirty="0" smtClean="0">
                <a:solidFill>
                  <a:schemeClr val="bg1"/>
                </a:solidFill>
                <a:latin typeface="Times New Roman" pitchFamily="18" charset="0"/>
                <a:cs typeface="Times New Roman" pitchFamily="18" charset="0"/>
              </a:rPr>
              <a:t> </a:t>
            </a:r>
            <a:r>
              <a:rPr lang="ru-RU" sz="2800" b="1" i="1" dirty="0" err="1" smtClean="0">
                <a:solidFill>
                  <a:schemeClr val="bg1"/>
                </a:solidFill>
                <a:latin typeface="Times New Roman" pitchFamily="18" charset="0"/>
                <a:cs typeface="Times New Roman" pitchFamily="18" charset="0"/>
              </a:rPr>
              <a:t>қақпасын,</a:t>
            </a:r>
            <a:endParaRPr lang="ru-RU" sz="2800" b="1" i="1" dirty="0" smtClean="0">
              <a:solidFill>
                <a:schemeClr val="bg1"/>
              </a:solidFill>
              <a:latin typeface="Times New Roman" pitchFamily="18" charset="0"/>
              <a:cs typeface="Times New Roman" pitchFamily="18" charset="0"/>
            </a:endParaRPr>
          </a:p>
          <a:p>
            <a:pPr algn="just"/>
            <a:r>
              <a:rPr lang="ru-RU" sz="2800" b="1" i="1" dirty="0" err="1" smtClean="0">
                <a:solidFill>
                  <a:schemeClr val="bg1"/>
                </a:solidFill>
                <a:latin typeface="Times New Roman" pitchFamily="18" charset="0"/>
                <a:cs typeface="Times New Roman" pitchFamily="18" charset="0"/>
              </a:rPr>
              <a:t>Мәңгі бақи жаппасын</a:t>
            </a:r>
            <a:r>
              <a:rPr lang="ru-RU" sz="2800" b="1" i="1" dirty="0" smtClean="0">
                <a:solidFill>
                  <a:schemeClr val="bg1"/>
                </a:solidFill>
                <a:latin typeface="Times New Roman" pitchFamily="18" charset="0"/>
                <a:cs typeface="Times New Roman" pitchFamily="18" charset="0"/>
              </a:rPr>
              <a:t>.</a:t>
            </a:r>
          </a:p>
          <a:p>
            <a:pPr algn="just"/>
            <a:r>
              <a:rPr lang="ru-RU" sz="2800" b="1" i="1" dirty="0" err="1" smtClean="0">
                <a:solidFill>
                  <a:schemeClr val="bg1"/>
                </a:solidFill>
                <a:latin typeface="Times New Roman" pitchFamily="18" charset="0"/>
                <a:cs typeface="Times New Roman" pitchFamily="18" charset="0"/>
              </a:rPr>
              <a:t>Пәле-жала қазақты,</a:t>
            </a:r>
            <a:endParaRPr lang="ru-RU" sz="2800" b="1" i="1" dirty="0" smtClean="0">
              <a:solidFill>
                <a:schemeClr val="bg1"/>
              </a:solidFill>
              <a:latin typeface="Times New Roman" pitchFamily="18" charset="0"/>
              <a:cs typeface="Times New Roman" pitchFamily="18" charset="0"/>
            </a:endParaRPr>
          </a:p>
          <a:p>
            <a:r>
              <a:rPr lang="ru-RU" sz="2800" b="1" i="1" dirty="0" smtClean="0">
                <a:solidFill>
                  <a:schemeClr val="bg1"/>
                </a:solidFill>
                <a:latin typeface="Times New Roman" pitchFamily="18" charset="0"/>
                <a:cs typeface="Times New Roman" pitchFamily="18" charset="0"/>
              </a:rPr>
              <a:t> </a:t>
            </a:r>
            <a:r>
              <a:rPr lang="ru-RU" sz="2800" b="1" i="1" dirty="0" err="1" smtClean="0">
                <a:solidFill>
                  <a:schemeClr val="bg1"/>
                </a:solidFill>
                <a:latin typeface="Times New Roman" pitchFamily="18" charset="0"/>
                <a:cs typeface="Times New Roman" pitchFamily="18" charset="0"/>
              </a:rPr>
              <a:t>Іздесе</a:t>
            </a:r>
            <a:r>
              <a:rPr lang="ru-RU" sz="2800" b="1" i="1" dirty="0" smtClean="0">
                <a:solidFill>
                  <a:schemeClr val="bg1"/>
                </a:solidFill>
                <a:latin typeface="Times New Roman" pitchFamily="18" charset="0"/>
                <a:cs typeface="Times New Roman" pitchFamily="18" charset="0"/>
              </a:rPr>
              <a:t> де </a:t>
            </a:r>
            <a:r>
              <a:rPr lang="ru-RU" sz="2800" b="1" i="1" dirty="0" err="1" smtClean="0">
                <a:solidFill>
                  <a:schemeClr val="bg1"/>
                </a:solidFill>
                <a:latin typeface="Times New Roman" pitchFamily="18" charset="0"/>
                <a:cs typeface="Times New Roman" pitchFamily="18" charset="0"/>
              </a:rPr>
              <a:t>таппасын</a:t>
            </a:r>
            <a:r>
              <a:rPr lang="ru-RU" sz="2800" b="1" i="1" dirty="0" smtClean="0">
                <a:solidFill>
                  <a:schemeClr val="bg1"/>
                </a:solidFill>
                <a:latin typeface="Times New Roman" pitchFamily="18" charset="0"/>
                <a:cs typeface="Times New Roman" pitchFamily="18" charset="0"/>
              </a:rPr>
              <a:t>.          </a:t>
            </a:r>
          </a:p>
          <a:p>
            <a:r>
              <a:rPr lang="ru-RU" sz="2800" b="1" i="1" dirty="0" smtClean="0">
                <a:solidFill>
                  <a:schemeClr val="bg1"/>
                </a:solidFill>
                <a:latin typeface="Times New Roman" pitchFamily="18" charset="0"/>
                <a:cs typeface="Times New Roman" pitchFamily="18" charset="0"/>
              </a:rPr>
              <a:t>                            </a:t>
            </a:r>
            <a:r>
              <a:rPr lang="ru-RU" sz="2800" b="1" i="1" dirty="0" err="1" smtClean="0">
                <a:solidFill>
                  <a:schemeClr val="bg1"/>
                </a:solidFill>
                <a:latin typeface="Times New Roman" pitchFamily="18" charset="0"/>
                <a:cs typeface="Times New Roman" pitchFamily="18" charset="0"/>
              </a:rPr>
              <a:t>Әумин!</a:t>
            </a:r>
            <a:endParaRPr lang="ru-RU" sz="2800" b="1" dirty="0">
              <a:solidFill>
                <a:schemeClr val="bg1"/>
              </a:solidFill>
            </a:endParaRPr>
          </a:p>
        </p:txBody>
      </p:sp>
      <p:sp>
        <p:nvSpPr>
          <p:cNvPr id="4" name="TextBox 3"/>
          <p:cNvSpPr txBox="1"/>
          <p:nvPr/>
        </p:nvSpPr>
        <p:spPr>
          <a:xfrm>
            <a:off x="5214942" y="5357826"/>
            <a:ext cx="3147015" cy="646331"/>
          </a:xfrm>
          <a:prstGeom prst="rect">
            <a:avLst/>
          </a:prstGeom>
          <a:noFill/>
        </p:spPr>
        <p:txBody>
          <a:bodyPr wrap="none" rtlCol="0">
            <a:spAutoFit/>
          </a:bodyPr>
          <a:lstStyle/>
          <a:p>
            <a:r>
              <a:rPr lang="kk-KZ" sz="3600" dirty="0" smtClean="0">
                <a:solidFill>
                  <a:srgbClr val="FFFF00"/>
                </a:solidFill>
              </a:rPr>
              <a:t>Наурыз-бата</a:t>
            </a:r>
            <a:endParaRPr lang="ru-RU" sz="3600" dirty="0">
              <a:solidFill>
                <a:srgbClr val="FFFF00"/>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Доки\My Documents\Файлы Mail.Ru Агента\asdbar@mail.ru\serikzhan_74@mail.ru\Наурыз\(1236145923)_standart-bol.jpg"/>
          <p:cNvPicPr>
            <a:picLocks noChangeAspect="1" noChangeArrowheads="1"/>
          </p:cNvPicPr>
          <p:nvPr/>
        </p:nvPicPr>
        <p:blipFill>
          <a:blip r:embed="rId2" cstate="print"/>
          <a:srcRect/>
          <a:stretch>
            <a:fillRect/>
          </a:stretch>
        </p:blipFill>
        <p:spPr bwMode="auto">
          <a:xfrm>
            <a:off x="-517120" y="-285776"/>
            <a:ext cx="10161217" cy="7367500"/>
          </a:xfrm>
          <a:prstGeom prst="rect">
            <a:avLst/>
          </a:prstGeom>
          <a:noFill/>
        </p:spPr>
      </p:pic>
      <p:sp>
        <p:nvSpPr>
          <p:cNvPr id="3" name="Прямоугольник 2"/>
          <p:cNvSpPr/>
          <p:nvPr/>
        </p:nvSpPr>
        <p:spPr>
          <a:xfrm>
            <a:off x="1428728" y="71414"/>
            <a:ext cx="595868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Ұлыс оң болсын,</a:t>
            </a:r>
          </a:p>
          <a:p>
            <a:pPr algn="ctr"/>
            <a:r>
              <a:rPr lang="kk-KZ"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Ақ мол болсын!</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616849" y="3852826"/>
            <a:ext cx="6455613" cy="2862322"/>
          </a:xfrm>
          <a:prstGeom prst="rect">
            <a:avLst/>
          </a:prstGeom>
          <a:noFill/>
        </p:spPr>
        <p:txBody>
          <a:bodyPr wrap="none" rtlCol="0">
            <a:spAutoFit/>
          </a:bodyPr>
          <a:lstStyle/>
          <a:p>
            <a:r>
              <a:rPr lang="kk-KZ" sz="45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Ниеттерің ақболсын!</a:t>
            </a:r>
            <a:endParaRPr lang="ru-RU" sz="45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r>
              <a:rPr lang="kk-KZ" sz="45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Бастарыңа бақ қонсын!</a:t>
            </a:r>
            <a:endParaRPr lang="ru-RU" sz="45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r>
              <a:rPr lang="kk-KZ" sz="45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Тыныш болсын еліміз!</a:t>
            </a:r>
            <a:endParaRPr lang="ru-RU" sz="45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r>
              <a:rPr lang="kk-KZ" sz="45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Гүл жайнасын жеріміз!</a:t>
            </a:r>
            <a:endParaRPr lang="ru-RU" sz="45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5" name="Picture 2" descr="D:\Доки\My Documents\Файлы Mail.Ru Агента\asdbar@mail.ru\serikzhan_74@mail.ru\Наурыз\(1236145923)_standart-bol.jpg"/>
          <p:cNvPicPr>
            <a:picLocks noChangeAspect="1" noChangeArrowheads="1"/>
          </p:cNvPicPr>
          <p:nvPr/>
        </p:nvPicPr>
        <p:blipFill>
          <a:blip r:embed="rId2" cstate="print"/>
          <a:srcRect/>
          <a:stretch>
            <a:fillRect/>
          </a:stretch>
        </p:blipFill>
        <p:spPr bwMode="auto">
          <a:xfrm>
            <a:off x="-500098" y="-285776"/>
            <a:ext cx="10161217" cy="73675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heel(4)">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style.rotation</p:attrName>
                                        </p:attrNameLst>
                                      </p:cBhvr>
                                      <p:tavLst>
                                        <p:tav tm="0">
                                          <p:val>
                                            <p:fltVal val="720"/>
                                          </p:val>
                                        </p:tav>
                                        <p:tav tm="100000">
                                          <p:val>
                                            <p:fltVal val="0"/>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ppt_w</p:attrName>
                                        </p:attrNameLst>
                                      </p:cBhvr>
                                      <p:tavLst>
                                        <p:tav tm="0">
                                          <p:val>
                                            <p:fltVal val="0"/>
                                          </p:val>
                                        </p:tav>
                                        <p:tav tm="100000">
                                          <p:val>
                                            <p:strVal val="#ppt_w"/>
                                          </p:val>
                                        </p:tav>
                                      </p:tavLst>
                                    </p:anim>
                                  </p:childTnLst>
                                </p:cTn>
                              </p:par>
                              <p:par>
                                <p:cTn id="16" presetID="35"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style.rotation</p:attrName>
                                        </p:attrNameLst>
                                      </p:cBhvr>
                                      <p:tavLst>
                                        <p:tav tm="0">
                                          <p:val>
                                            <p:fltVal val="720"/>
                                          </p:val>
                                        </p:tav>
                                        <p:tav tm="100000">
                                          <p:val>
                                            <p:fltVal val="0"/>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4)">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cstate="print"/>
          <a:srcRect/>
          <a:stretch>
            <a:fillRect/>
          </a:stretch>
        </p:blipFill>
        <p:spPr bwMode="auto">
          <a:xfrm>
            <a:off x="0" y="-1"/>
            <a:ext cx="9144000" cy="6822831"/>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80942" cy="6858000"/>
          </a:xfrm>
          <a:prstGeom prst="rect">
            <a:avLst/>
          </a:prstGeom>
          <a:noFill/>
          <a:ln w="9525">
            <a:noFill/>
            <a:miter lim="800000"/>
            <a:headEnd/>
            <a:tailEnd/>
          </a:ln>
        </p:spPr>
      </p:pic>
      <p:sp>
        <p:nvSpPr>
          <p:cNvPr id="5" name="Прямоугольник 4"/>
          <p:cNvSpPr/>
          <p:nvPr/>
        </p:nvSpPr>
        <p:spPr>
          <a:xfrm>
            <a:off x="1259632" y="1484784"/>
            <a:ext cx="5400600" cy="2062103"/>
          </a:xfrm>
          <a:prstGeom prst="rect">
            <a:avLst/>
          </a:prstGeom>
        </p:spPr>
        <p:txBody>
          <a:bodyPr wrap="square">
            <a:spAutoFit/>
          </a:bodyPr>
          <a:lstStyle/>
          <a:p>
            <a:r>
              <a:rPr lang="kk-KZ" sz="3200" dirty="0" smtClean="0">
                <a:solidFill>
                  <a:srgbClr val="FF0000"/>
                </a:solidFill>
              </a:rPr>
              <a:t>Кел,  балалар,  ойнайық,                                                                                                          Наурыз  тойын  тойлайық.                                                                                                             Баянды  боп  мереке,                                                                                                                             Қыр  гүліндей  жайнайық.</a:t>
            </a:r>
            <a:endParaRPr lang="ru-RU" sz="3200" dirty="0">
              <a:solidFill>
                <a:srgbClr val="FF0000"/>
              </a:solidFill>
            </a:endParaRPr>
          </a:p>
        </p:txBody>
      </p:sp>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78" y="404664"/>
            <a:ext cx="8020306"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kk-KZ" sz="5400" b="1" dirty="0" smtClean="0">
                <a:ln w="50800"/>
                <a:solidFill>
                  <a:schemeClr val="bg1">
                    <a:shade val="50000"/>
                  </a:schemeClr>
                </a:solidFill>
              </a:rPr>
              <a:t>Үйге берілген  тапсырама</a:t>
            </a:r>
            <a:endParaRPr lang="ru-RU" sz="5400" b="1" cap="none" spc="0" dirty="0">
              <a:ln w="50800"/>
              <a:solidFill>
                <a:schemeClr val="bg1">
                  <a:shade val="50000"/>
                </a:schemeClr>
              </a:solidFill>
              <a:effectLst/>
            </a:endParaRPr>
          </a:p>
        </p:txBody>
      </p:sp>
      <p:sp>
        <p:nvSpPr>
          <p:cNvPr id="5" name="Содержимое 4"/>
          <p:cNvSpPr>
            <a:spLocks noGrp="1"/>
          </p:cNvSpPr>
          <p:nvPr>
            <p:ph idx="1"/>
          </p:nvPr>
        </p:nvSpPr>
        <p:spPr>
          <a:xfrm>
            <a:off x="611560" y="2564904"/>
            <a:ext cx="7488832" cy="3528392"/>
          </a:xfrm>
        </p:spPr>
        <p:txBody>
          <a:bodyPr>
            <a:normAutofit/>
          </a:bodyPr>
          <a:lstStyle/>
          <a:p>
            <a:pPr>
              <a:buNone/>
            </a:pPr>
            <a:r>
              <a:rPr lang="kk-KZ" dirty="0" smtClean="0"/>
              <a:t>        </a:t>
            </a:r>
            <a:r>
              <a:rPr lang="kk-KZ" sz="3200" dirty="0" smtClean="0">
                <a:latin typeface="Times New Roman" pitchFamily="18" charset="0"/>
                <a:cs typeface="Times New Roman" pitchFamily="18" charset="0"/>
              </a:rPr>
              <a:t>           Наурыздағы тілек</a:t>
            </a:r>
          </a:p>
          <a:p>
            <a:r>
              <a:rPr lang="kk-KZ" sz="3200" dirty="0" smtClean="0">
                <a:latin typeface="Times New Roman" pitchFamily="18" charset="0"/>
                <a:cs typeface="Times New Roman" pitchFamily="18" charset="0"/>
              </a:rPr>
              <a:t>Тілек  өлеңді   жаттап келу</a:t>
            </a:r>
          </a:p>
          <a:p>
            <a:r>
              <a:rPr lang="kk-KZ" sz="3200" dirty="0" smtClean="0">
                <a:latin typeface="Times New Roman" pitchFamily="18" charset="0"/>
                <a:cs typeface="Times New Roman" pitchFamily="18" charset="0"/>
              </a:rPr>
              <a:t>Ата-анаңа,  әжелеріңе, достарыңа  арнап   тілек   білдіріп,  құттықтау хат   жазыңдар</a:t>
            </a:r>
          </a:p>
        </p:txBody>
      </p:sp>
    </p:spTree>
  </p:cSld>
  <p:clrMapOvr>
    <a:masterClrMapping/>
  </p:clrMapOvr>
  <p:transition>
    <p:diamond/>
  </p:transition>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4752528"/>
          </a:xfrm>
        </p:spPr>
        <p:txBody>
          <a:bodyPr>
            <a:normAutofit/>
          </a:bodyPr>
          <a:lstStyle/>
          <a:p>
            <a:pPr indent="530225"/>
            <a:r>
              <a:rPr lang="ru-RU" sz="2800" dirty="0" smtClean="0">
                <a:ln>
                  <a:solidFill>
                    <a:schemeClr val="tx1"/>
                  </a:solidFill>
                </a:ln>
                <a:latin typeface="Times New Roman" pitchFamily="18" charset="0"/>
                <a:cs typeface="Times New Roman" pitchFamily="18" charset="0"/>
              </a:rPr>
              <a:t>Н</a:t>
            </a:r>
            <a:r>
              <a:rPr lang="kk-KZ" sz="2800" dirty="0" smtClean="0">
                <a:ln>
                  <a:solidFill>
                    <a:schemeClr val="tx1"/>
                  </a:solidFill>
                </a:ln>
                <a:latin typeface="Times New Roman" pitchFamily="18" charset="0"/>
                <a:cs typeface="Times New Roman" pitchFamily="18" charset="0"/>
              </a:rPr>
              <a:t>АУРЫЗ </a:t>
            </a:r>
            <a:r>
              <a:rPr lang="ru-RU" sz="2800" dirty="0" smtClean="0">
                <a:ln>
                  <a:solidFill>
                    <a:schemeClr val="tx1"/>
                  </a:solidFill>
                </a:ln>
                <a:latin typeface="Times New Roman" pitchFamily="18" charset="0"/>
                <a:cs typeface="Times New Roman" pitchFamily="18" charset="0"/>
              </a:rPr>
              <a:t>- </a:t>
            </a:r>
            <a:r>
              <a:rPr lang="ru-RU" sz="2800" dirty="0" err="1" smtClean="0">
                <a:ln>
                  <a:solidFill>
                    <a:schemeClr val="tx1"/>
                  </a:solidFill>
                </a:ln>
                <a:latin typeface="Times New Roman" pitchFamily="18" charset="0"/>
                <a:cs typeface="Times New Roman" pitchFamily="18" charset="0"/>
              </a:rPr>
              <a:t>жыл</a:t>
            </a:r>
            <a:r>
              <a:rPr lang="ru-RU" sz="2800" dirty="0" smtClean="0">
                <a:ln>
                  <a:solidFill>
                    <a:schemeClr val="tx1"/>
                  </a:solidFill>
                </a:ln>
                <a:latin typeface="Times New Roman" pitchFamily="18" charset="0"/>
                <a:cs typeface="Times New Roman" pitchFamily="18" charset="0"/>
              </a:rPr>
              <a:t> басы, </a:t>
            </a:r>
            <a:r>
              <a:rPr lang="ru-RU" sz="2800" dirty="0" err="1" smtClean="0">
                <a:ln>
                  <a:solidFill>
                    <a:schemeClr val="tx1"/>
                  </a:solidFill>
                </a:ln>
                <a:latin typeface="Times New Roman" pitchFamily="18" charset="0"/>
                <a:cs typeface="Times New Roman" pitchFamily="18" charset="0"/>
              </a:rPr>
              <a:t>ұлыстың </a:t>
            </a:r>
            <a:r>
              <a:rPr lang="ru-RU" sz="2800" dirty="0" err="1" smtClean="0">
                <a:ln>
                  <a:solidFill>
                    <a:schemeClr val="tx1"/>
                  </a:solidFill>
                </a:ln>
                <a:latin typeface="Times New Roman" pitchFamily="18" charset="0"/>
                <a:cs typeface="Times New Roman" pitchFamily="18" charset="0"/>
              </a:rPr>
              <a:t>ұлы күні.</a:t>
            </a:r>
            <a:r>
              <a:rPr lang="ru-RU" sz="2800" dirty="0" smtClean="0">
                <a:ln>
                  <a:solidFill>
                    <a:schemeClr val="tx1"/>
                  </a:solidFill>
                </a:ln>
                <a:latin typeface="Times New Roman" pitchFamily="18" charset="0"/>
                <a:cs typeface="Times New Roman" pitchFamily="18" charset="0"/>
              </a:rPr>
              <a:t> </a:t>
            </a:r>
            <a:r>
              <a:rPr lang="ru-RU" sz="2800" dirty="0" err="1" smtClean="0">
                <a:ln>
                  <a:solidFill>
                    <a:schemeClr val="tx1"/>
                  </a:solidFill>
                </a:ln>
                <a:latin typeface="Times New Roman" pitchFamily="18" charset="0"/>
                <a:cs typeface="Times New Roman" pitchFamily="18" charset="0"/>
              </a:rPr>
              <a:t>Күн </a:t>
            </a:r>
            <a:r>
              <a:rPr lang="ru-RU" sz="2800" dirty="0" smtClean="0">
                <a:ln>
                  <a:solidFill>
                    <a:schemeClr val="tx1"/>
                  </a:solidFill>
                </a:ln>
                <a:latin typeface="Times New Roman" pitchFamily="18" charset="0"/>
                <a:cs typeface="Times New Roman" pitchFamily="18" charset="0"/>
              </a:rPr>
              <a:t>мен </a:t>
            </a:r>
            <a:r>
              <a:rPr lang="ru-RU" sz="2800" dirty="0" err="1" smtClean="0">
                <a:ln>
                  <a:solidFill>
                    <a:schemeClr val="tx1"/>
                  </a:solidFill>
                </a:ln>
                <a:latin typeface="Times New Roman" pitchFamily="18" charset="0"/>
                <a:cs typeface="Times New Roman" pitchFamily="18" charset="0"/>
              </a:rPr>
              <a:t>түннің</a:t>
            </a:r>
            <a:r>
              <a:rPr lang="ru-RU" sz="2800" dirty="0" smtClean="0">
                <a:ln>
                  <a:solidFill>
                    <a:schemeClr val="tx1"/>
                  </a:solidFill>
                </a:ln>
                <a:latin typeface="Times New Roman" pitchFamily="18" charset="0"/>
                <a:cs typeface="Times New Roman" pitchFamily="18" charset="0"/>
              </a:rPr>
              <a:t>, </a:t>
            </a:r>
            <a:r>
              <a:rPr lang="ru-RU" sz="2800" dirty="0" err="1" smtClean="0">
                <a:ln>
                  <a:solidFill>
                    <a:schemeClr val="tx1"/>
                  </a:solidFill>
                </a:ln>
                <a:latin typeface="Times New Roman" pitchFamily="18" charset="0"/>
                <a:cs typeface="Times New Roman" pitchFamily="18" charset="0"/>
              </a:rPr>
              <a:t>ыстық </a:t>
            </a:r>
            <a:r>
              <a:rPr lang="ru-RU" sz="2800" dirty="0" smtClean="0">
                <a:ln>
                  <a:solidFill>
                    <a:schemeClr val="tx1"/>
                  </a:solidFill>
                </a:ln>
                <a:latin typeface="Times New Roman" pitchFamily="18" charset="0"/>
                <a:cs typeface="Times New Roman" pitchFamily="18" charset="0"/>
              </a:rPr>
              <a:t>пен </a:t>
            </a:r>
            <a:r>
              <a:rPr lang="ru-RU" sz="2800" dirty="0" err="1" smtClean="0">
                <a:ln>
                  <a:solidFill>
                    <a:schemeClr val="tx1"/>
                  </a:solidFill>
                </a:ln>
                <a:latin typeface="Times New Roman" pitchFamily="18" charset="0"/>
                <a:cs typeface="Times New Roman" pitchFamily="18" charset="0"/>
              </a:rPr>
              <a:t>суықтың</a:t>
            </a:r>
            <a:r>
              <a:rPr lang="ru-RU" sz="2800" dirty="0" smtClean="0">
                <a:ln>
                  <a:solidFill>
                    <a:schemeClr val="tx1"/>
                  </a:solidFill>
                </a:ln>
                <a:latin typeface="Times New Roman" pitchFamily="18" charset="0"/>
                <a:cs typeface="Times New Roman" pitchFamily="18" charset="0"/>
              </a:rPr>
              <a:t>, </a:t>
            </a:r>
            <a:r>
              <a:rPr lang="ru-RU" sz="2800" dirty="0" err="1" smtClean="0">
                <a:ln>
                  <a:solidFill>
                    <a:schemeClr val="tx1"/>
                  </a:solidFill>
                </a:ln>
                <a:latin typeface="Times New Roman" pitchFamily="18" charset="0"/>
                <a:cs typeface="Times New Roman" pitchFamily="18" charset="0"/>
              </a:rPr>
              <a:t>қыс пен</a:t>
            </a:r>
            <a:r>
              <a:rPr lang="ru-RU" sz="2800" dirty="0" smtClean="0">
                <a:ln>
                  <a:solidFill>
                    <a:schemeClr val="tx1"/>
                  </a:solidFill>
                </a:ln>
                <a:latin typeface="Times New Roman" pitchFamily="18" charset="0"/>
                <a:cs typeface="Times New Roman" pitchFamily="18" charset="0"/>
              </a:rPr>
              <a:t> </a:t>
            </a:r>
            <a:r>
              <a:rPr lang="ru-RU" sz="2800" dirty="0" err="1" smtClean="0">
                <a:ln>
                  <a:solidFill>
                    <a:schemeClr val="tx1"/>
                  </a:solidFill>
                </a:ln>
                <a:latin typeface="Times New Roman" pitchFamily="18" charset="0"/>
                <a:cs typeface="Times New Roman" pitchFamily="18" charset="0"/>
              </a:rPr>
              <a:t>жаздың</a:t>
            </a:r>
            <a:r>
              <a:rPr lang="ru-RU" sz="2800" dirty="0" smtClean="0">
                <a:ln>
                  <a:solidFill>
                    <a:schemeClr val="tx1"/>
                  </a:solidFill>
                </a:ln>
                <a:latin typeface="Times New Roman" pitchFamily="18" charset="0"/>
                <a:cs typeface="Times New Roman" pitchFamily="18" charset="0"/>
              </a:rPr>
              <a:t>, </a:t>
            </a:r>
            <a:r>
              <a:rPr lang="ru-RU" sz="2800" dirty="0" err="1" smtClean="0">
                <a:ln>
                  <a:solidFill>
                    <a:schemeClr val="tx1"/>
                  </a:solidFill>
                </a:ln>
                <a:latin typeface="Times New Roman" pitchFamily="18" charset="0"/>
                <a:cs typeface="Times New Roman" pitchFamily="18" charset="0"/>
              </a:rPr>
              <a:t>қараңғы </a:t>
            </a:r>
            <a:r>
              <a:rPr lang="ru-RU" sz="2800" dirty="0" smtClean="0">
                <a:ln>
                  <a:solidFill>
                    <a:schemeClr val="tx1"/>
                  </a:solidFill>
                </a:ln>
                <a:latin typeface="Times New Roman" pitchFamily="18" charset="0"/>
                <a:cs typeface="Times New Roman" pitchFamily="18" charset="0"/>
              </a:rPr>
              <a:t>мен </a:t>
            </a:r>
            <a:r>
              <a:rPr lang="ru-RU" sz="2800" dirty="0" err="1" smtClean="0">
                <a:ln>
                  <a:solidFill>
                    <a:schemeClr val="tx1"/>
                  </a:solidFill>
                </a:ln>
                <a:latin typeface="Times New Roman" pitchFamily="18" charset="0"/>
                <a:cs typeface="Times New Roman" pitchFamily="18" charset="0"/>
              </a:rPr>
              <a:t>жарық тың </a:t>
            </a:r>
            <a:r>
              <a:rPr lang="ru-RU" sz="2800" dirty="0" err="1" smtClean="0">
                <a:ln>
                  <a:solidFill>
                    <a:schemeClr val="tx1"/>
                  </a:solidFill>
                </a:ln>
                <a:latin typeface="Times New Roman" pitchFamily="18" charset="0"/>
                <a:cs typeface="Times New Roman" pitchFamily="18" charset="0"/>
              </a:rPr>
              <a:t>теңеліп</a:t>
            </a:r>
            <a:r>
              <a:rPr lang="ru-RU" sz="2800" dirty="0" smtClean="0">
                <a:ln>
                  <a:solidFill>
                    <a:schemeClr val="tx1"/>
                  </a:solidFill>
                </a:ln>
                <a:latin typeface="Times New Roman" pitchFamily="18" charset="0"/>
                <a:cs typeface="Times New Roman" pitchFamily="18" charset="0"/>
              </a:rPr>
              <a:t>, </a:t>
            </a:r>
            <a:r>
              <a:rPr lang="ru-RU" sz="2800" dirty="0" err="1" smtClean="0">
                <a:ln>
                  <a:solidFill>
                    <a:schemeClr val="tx1"/>
                  </a:solidFill>
                </a:ln>
                <a:latin typeface="Times New Roman" pitchFamily="18" charset="0"/>
                <a:cs typeface="Times New Roman" pitchFamily="18" charset="0"/>
              </a:rPr>
              <a:t>жер</a:t>
            </a:r>
            <a:r>
              <a:rPr lang="ru-RU" sz="2800" dirty="0" smtClean="0">
                <a:ln>
                  <a:solidFill>
                    <a:schemeClr val="tx1"/>
                  </a:solidFill>
                </a:ln>
                <a:latin typeface="Times New Roman" pitchFamily="18" charset="0"/>
                <a:cs typeface="Times New Roman" pitchFamily="18" charset="0"/>
              </a:rPr>
              <a:t> </a:t>
            </a:r>
            <a:r>
              <a:rPr lang="ru-RU" sz="2800" dirty="0" err="1" smtClean="0">
                <a:ln>
                  <a:solidFill>
                    <a:schemeClr val="tx1"/>
                  </a:solidFill>
                </a:ln>
                <a:latin typeface="Times New Roman" pitchFamily="18" charset="0"/>
                <a:cs typeface="Times New Roman" pitchFamily="18" charset="0"/>
              </a:rPr>
              <a:t>арқасы кеңіп</a:t>
            </a:r>
            <a:r>
              <a:rPr lang="ru-RU" sz="2800" dirty="0" smtClean="0">
                <a:ln>
                  <a:solidFill>
                    <a:schemeClr val="tx1"/>
                  </a:solidFill>
                </a:ln>
                <a:latin typeface="Times New Roman" pitchFamily="18" charset="0"/>
                <a:cs typeface="Times New Roman" pitchFamily="18" charset="0"/>
              </a:rPr>
              <a:t>, </a:t>
            </a:r>
            <a:r>
              <a:rPr lang="ru-RU" sz="2800" dirty="0" err="1" smtClean="0">
                <a:ln>
                  <a:solidFill>
                    <a:schemeClr val="tx1"/>
                  </a:solidFill>
                </a:ln>
                <a:latin typeface="Times New Roman" pitchFamily="18" charset="0"/>
                <a:cs typeface="Times New Roman" pitchFamily="18" charset="0"/>
              </a:rPr>
              <a:t>жан-жануарлар</a:t>
            </a:r>
            <a:r>
              <a:rPr lang="ru-RU" sz="2800" dirty="0" smtClean="0">
                <a:ln>
                  <a:solidFill>
                    <a:schemeClr val="tx1"/>
                  </a:solidFill>
                </a:ln>
                <a:latin typeface="Times New Roman" pitchFamily="18" charset="0"/>
                <a:cs typeface="Times New Roman" pitchFamily="18" charset="0"/>
              </a:rPr>
              <a:t>, </a:t>
            </a:r>
            <a:r>
              <a:rPr lang="ru-RU" sz="2800" dirty="0" err="1" smtClean="0">
                <a:ln>
                  <a:solidFill>
                    <a:schemeClr val="tx1"/>
                  </a:solidFill>
                </a:ln>
                <a:latin typeface="Times New Roman" pitchFamily="18" charset="0"/>
                <a:cs typeface="Times New Roman" pitchFamily="18" charset="0"/>
              </a:rPr>
              <a:t>өсімдік дүниесі</a:t>
            </a:r>
            <a:r>
              <a:rPr lang="ru-RU" sz="2800" dirty="0" smtClean="0">
                <a:ln>
                  <a:solidFill>
                    <a:schemeClr val="tx1"/>
                  </a:solidFill>
                </a:ln>
                <a:latin typeface="Times New Roman" pitchFamily="18" charset="0"/>
                <a:cs typeface="Times New Roman" pitchFamily="18" charset="0"/>
              </a:rPr>
              <a:t>, </a:t>
            </a:r>
            <a:r>
              <a:rPr lang="ru-RU" sz="2800" dirty="0" err="1" smtClean="0">
                <a:ln>
                  <a:solidFill>
                    <a:schemeClr val="tx1"/>
                  </a:solidFill>
                </a:ln>
                <a:latin typeface="Times New Roman" pitchFamily="18" charset="0"/>
                <a:cs typeface="Times New Roman" pitchFamily="18" charset="0"/>
              </a:rPr>
              <a:t>күллі тіршілік</a:t>
            </a:r>
            <a:r>
              <a:rPr lang="ru-RU" sz="2800" dirty="0" smtClean="0">
                <a:ln>
                  <a:solidFill>
                    <a:schemeClr val="tx1"/>
                  </a:solidFill>
                </a:ln>
                <a:latin typeface="Times New Roman" pitchFamily="18" charset="0"/>
                <a:cs typeface="Times New Roman" pitchFamily="18" charset="0"/>
              </a:rPr>
              <a:t> </a:t>
            </a:r>
            <a:r>
              <a:rPr lang="ru-RU" sz="2800" dirty="0" err="1" smtClean="0">
                <a:ln>
                  <a:solidFill>
                    <a:schemeClr val="tx1"/>
                  </a:solidFill>
                </a:ln>
                <a:latin typeface="Times New Roman" pitchFamily="18" charset="0"/>
                <a:cs typeface="Times New Roman" pitchFamily="18" charset="0"/>
              </a:rPr>
              <a:t>әлемі жан</a:t>
            </a:r>
            <a:r>
              <a:rPr lang="ru-RU" sz="2800" dirty="0" smtClean="0">
                <a:ln>
                  <a:solidFill>
                    <a:schemeClr val="tx1"/>
                  </a:solidFill>
                </a:ln>
                <a:latin typeface="Times New Roman" pitchFamily="18" charset="0"/>
                <a:cs typeface="Times New Roman" pitchFamily="18" charset="0"/>
              </a:rPr>
              <a:t> </a:t>
            </a:r>
            <a:r>
              <a:rPr lang="ru-RU" sz="2800" dirty="0" err="1" smtClean="0">
                <a:ln>
                  <a:solidFill>
                    <a:schemeClr val="tx1"/>
                  </a:solidFill>
                </a:ln>
                <a:latin typeface="Times New Roman" pitchFamily="18" charset="0"/>
                <a:cs typeface="Times New Roman" pitchFamily="18" charset="0"/>
              </a:rPr>
              <a:t>алып</a:t>
            </a:r>
            <a:r>
              <a:rPr lang="ru-RU" sz="2800" dirty="0" smtClean="0">
                <a:ln>
                  <a:solidFill>
                    <a:schemeClr val="tx1"/>
                  </a:solidFill>
                </a:ln>
                <a:latin typeface="Times New Roman" pitchFamily="18" charset="0"/>
                <a:cs typeface="Times New Roman" pitchFamily="18" charset="0"/>
              </a:rPr>
              <a:t>, </a:t>
            </a:r>
            <a:r>
              <a:rPr lang="ru-RU" sz="2800" dirty="0" err="1" smtClean="0">
                <a:ln>
                  <a:solidFill>
                    <a:schemeClr val="tx1"/>
                  </a:solidFill>
                </a:ln>
                <a:latin typeface="Times New Roman" pitchFamily="18" charset="0"/>
                <a:cs typeface="Times New Roman" pitchFamily="18" charset="0"/>
              </a:rPr>
              <a:t>қайта түлейтін </a:t>
            </a:r>
            <a:r>
              <a:rPr lang="ru-RU" sz="2800" dirty="0" err="1" smtClean="0">
                <a:ln>
                  <a:solidFill>
                    <a:schemeClr val="tx1"/>
                  </a:solidFill>
                </a:ln>
                <a:latin typeface="Times New Roman" pitchFamily="18" charset="0"/>
                <a:cs typeface="Times New Roman" pitchFamily="18" charset="0"/>
              </a:rPr>
              <a:t>-табиғат  мерекесі</a:t>
            </a:r>
            <a:r>
              <a:rPr lang="ru-RU" sz="2800" dirty="0" smtClean="0">
                <a:latin typeface="Times New Roman" pitchFamily="18" charset="0"/>
                <a:cs typeface="Times New Roman" pitchFamily="18" charset="0"/>
              </a:rPr>
              <a:t>.</a:t>
            </a:r>
            <a:r>
              <a:rPr lang="kk-KZ" sz="2800" dirty="0" smtClean="0">
                <a:latin typeface="Times New Roman" pitchFamily="18" charset="0"/>
                <a:cs typeface="Times New Roman" pitchFamily="18" charset="0"/>
              </a:rPr>
              <a:t> </a:t>
            </a:r>
            <a:r>
              <a:rPr lang="kk-KZ" sz="2800" dirty="0" smtClean="0">
                <a:ln>
                  <a:solidFill>
                    <a:schemeClr val="tx1"/>
                  </a:solidFill>
                </a:ln>
                <a:latin typeface="Times New Roman" pitchFamily="18" charset="0"/>
                <a:cs typeface="Times New Roman" pitchFamily="18" charset="0"/>
              </a:rPr>
              <a:t>Әр адам отбасы  мүшелерін немесе туыс-туғандары мен дос-жарандарын Ұлыстың ұлы күнімен құттықтап, жақсы тілек тілейді. Наурыз көжеден дәм татады</a:t>
            </a:r>
            <a:r>
              <a:rPr lang="kk-KZ" sz="3200" dirty="0" smtClean="0">
                <a:ln>
                  <a:solidFill>
                    <a:schemeClr val="tx1"/>
                  </a:solidFill>
                </a:ln>
                <a:latin typeface="Times New Roman" pitchFamily="18" charset="0"/>
                <a:cs typeface="Times New Roman" pitchFamily="18" charset="0"/>
              </a:rPr>
              <a:t>.</a:t>
            </a:r>
            <a:endParaRPr lang="ru-RU" sz="3200" dirty="0" smtClean="0">
              <a:ln>
                <a:solidFill>
                  <a:schemeClr val="tx1"/>
                </a:solidFill>
              </a:ln>
              <a:latin typeface="Times New Roman" pitchFamily="18" charset="0"/>
              <a:cs typeface="Times New Roman" pitchFamily="18" charset="0"/>
            </a:endParaRPr>
          </a:p>
          <a:p>
            <a:pPr indent="530225" algn="just"/>
            <a:endParaRPr lang="ru-RU" sz="2800" dirty="0" smtClean="0">
              <a:ln w="10541" cmpd="sng">
                <a:solidFill>
                  <a:schemeClr val="accent1">
                    <a:shade val="88000"/>
                    <a:satMod val="110000"/>
                  </a:schemeClr>
                </a:solidFill>
                <a:prstDash val="solid"/>
              </a:ln>
              <a:latin typeface="Times New Roman" pitchFamily="18" charset="0"/>
              <a:cs typeface="Times New Roman" pitchFamily="18" charset="0"/>
            </a:endParaRPr>
          </a:p>
          <a:p>
            <a:endParaRPr lang="ru-RU" dirty="0"/>
          </a:p>
        </p:txBody>
      </p:sp>
    </p:spTree>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56332" y="3244334"/>
            <a:ext cx="530915" cy="369332"/>
          </a:xfrm>
          <a:prstGeom prst="rect">
            <a:avLst/>
          </a:prstGeom>
        </p:spPr>
        <p:txBody>
          <a:bodyPr wrap="none">
            <a:spAutoFit/>
          </a:bodyPr>
          <a:lstStyle/>
          <a:p>
            <a:pPr marL="342900" indent="-342900">
              <a:buAutoNum type="arabicPeriod"/>
            </a:pPr>
            <a:endParaRPr lang="kk-KZ"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Picture 2" descr="C:\Documents and Settings\Nuraly and Eraly\Рабочий стол\жанат\весна\111933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 name="TextBox 9"/>
          <p:cNvSpPr txBox="1"/>
          <p:nvPr/>
        </p:nvSpPr>
        <p:spPr>
          <a:xfrm>
            <a:off x="214282" y="500042"/>
            <a:ext cx="8715436" cy="4524315"/>
          </a:xfrm>
          <a:prstGeom prst="rect">
            <a:avLst/>
          </a:prstGeom>
          <a:noFill/>
        </p:spPr>
        <p:txBody>
          <a:bodyPr wrap="square" rtlCol="0">
            <a:spAutoFit/>
          </a:bodyPr>
          <a:lstStyle/>
          <a:p>
            <a:pPr algn="ctr"/>
            <a:endParaRPr lang="kk-KZ" sz="3200" dirty="0" smtClean="0">
              <a:solidFill>
                <a:srgbClr val="FF0000"/>
              </a:solidFill>
              <a:latin typeface="Book Antiqua" pitchFamily="18" charset="0"/>
            </a:endParaRPr>
          </a:p>
          <a:p>
            <a:r>
              <a:rPr lang="kk-KZ" sz="3200" b="1" u="sng" dirty="0" smtClean="0">
                <a:solidFill>
                  <a:srgbClr val="FFFF00"/>
                </a:solidFill>
                <a:latin typeface="Century" pitchFamily="18" charset="0"/>
              </a:rPr>
              <a:t>Наурыз-көк. </a:t>
            </a:r>
            <a:r>
              <a:rPr lang="kk-KZ" sz="3200" b="1" dirty="0" smtClean="0">
                <a:solidFill>
                  <a:srgbClr val="FFFF00"/>
                </a:solidFill>
                <a:latin typeface="Century" pitchFamily="18" charset="0"/>
              </a:rPr>
              <a:t>Күн жылысымен қардың арасынан жарып шығатын көктемнің алғашқы көгі.  Ол - </a:t>
            </a:r>
            <a:r>
              <a:rPr lang="kk-KZ" sz="3200" b="1" u="sng" dirty="0" smtClean="0">
                <a:solidFill>
                  <a:srgbClr val="FFFF00"/>
                </a:solidFill>
                <a:latin typeface="Century" pitchFamily="18" charset="0"/>
              </a:rPr>
              <a:t>бәйшешек</a:t>
            </a:r>
            <a:r>
              <a:rPr lang="kk-KZ" sz="3200" b="1" dirty="0" smtClean="0">
                <a:solidFill>
                  <a:srgbClr val="FFFF00"/>
                </a:solidFill>
                <a:latin typeface="Century" pitchFamily="18" charset="0"/>
              </a:rPr>
              <a:t> гүлі. Содан соң, жауқазын  (қызғалдақ) өсіп шығады.</a:t>
            </a:r>
          </a:p>
          <a:p>
            <a:endParaRPr lang="kk-KZ" sz="3200" b="1" dirty="0" smtClean="0">
              <a:solidFill>
                <a:srgbClr val="FFFF00"/>
              </a:solidFill>
              <a:latin typeface="Century" pitchFamily="18" charset="0"/>
            </a:endParaRPr>
          </a:p>
          <a:p>
            <a:r>
              <a:rPr lang="kk-KZ" sz="3200" b="1" u="sng" dirty="0" smtClean="0">
                <a:solidFill>
                  <a:srgbClr val="FFFF00"/>
                </a:solidFill>
                <a:latin typeface="Century" pitchFamily="18" charset="0"/>
              </a:rPr>
              <a:t>Наурыз-құсы. </a:t>
            </a:r>
            <a:r>
              <a:rPr lang="kk-KZ" sz="3200" b="1" dirty="0" smtClean="0">
                <a:solidFill>
                  <a:srgbClr val="FFFF00"/>
                </a:solidFill>
                <a:latin typeface="Century" pitchFamily="18" charset="0"/>
              </a:rPr>
              <a:t>Көктемде бірінші болып  көрінетін жыл құстарының бірі. </a:t>
            </a:r>
          </a:p>
          <a:p>
            <a:r>
              <a:rPr lang="kk-KZ" sz="3200" b="1" dirty="0" smtClean="0">
                <a:solidFill>
                  <a:srgbClr val="FFFF00"/>
                </a:solidFill>
                <a:latin typeface="Century" pitchFamily="18" charset="0"/>
              </a:rPr>
              <a:t>Ол құс - </a:t>
            </a:r>
            <a:r>
              <a:rPr lang="kk-KZ" sz="3200" b="1" u="sng" dirty="0" smtClean="0">
                <a:solidFill>
                  <a:srgbClr val="FFFF00"/>
                </a:solidFill>
                <a:latin typeface="Century" pitchFamily="18" charset="0"/>
              </a:rPr>
              <a:t>Нәурізек</a:t>
            </a:r>
            <a:r>
              <a:rPr lang="kk-KZ" sz="3200" b="1" dirty="0" smtClean="0">
                <a:solidFill>
                  <a:srgbClr val="FFFF00"/>
                </a:solidFill>
                <a:latin typeface="Century" pitchFamily="18" charset="0"/>
              </a:rPr>
              <a:t> деп аталады</a:t>
            </a:r>
            <a:endParaRPr lang="ru-RU" sz="3200" b="1" dirty="0">
              <a:solidFill>
                <a:srgbClr val="FFFF00"/>
              </a:solidFill>
              <a:latin typeface="Century" pitchFamily="18" charset="0"/>
            </a:endParaRPr>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descr="naz1"/>
          <p:cNvPicPr>
            <a:picLocks noGrp="1" noChangeAspect="1" noChangeArrowheads="1"/>
          </p:cNvPicPr>
          <p:nvPr>
            <p:ph idx="1"/>
          </p:nvPr>
        </p:nvPicPr>
        <p:blipFill>
          <a:blip r:embed="rId2" cstate="print"/>
          <a:srcRect/>
          <a:stretch>
            <a:fillRect/>
          </a:stretch>
        </p:blipFill>
        <p:spPr>
          <a:xfrm>
            <a:off x="0" y="0"/>
            <a:ext cx="4860032" cy="6858000"/>
          </a:xfrm>
        </p:spPr>
      </p:pic>
      <p:sp>
        <p:nvSpPr>
          <p:cNvPr id="8" name="Прямоугольник 7"/>
          <p:cNvSpPr/>
          <p:nvPr/>
        </p:nvSpPr>
        <p:spPr>
          <a:xfrm>
            <a:off x="4932040" y="548680"/>
            <a:ext cx="3960440" cy="2677656"/>
          </a:xfrm>
          <a:prstGeom prst="rect">
            <a:avLst/>
          </a:prstGeom>
        </p:spPr>
        <p:txBody>
          <a:bodyPr wrap="square">
            <a:spAutoFit/>
          </a:bodyPr>
          <a:lstStyle/>
          <a:p>
            <a:pPr lvl="0" fontAlgn="base">
              <a:spcBef>
                <a:spcPct val="0"/>
              </a:spcBef>
              <a:spcAft>
                <a:spcPct val="0"/>
              </a:spcAft>
            </a:pPr>
            <a:r>
              <a:rPr lang="kk-KZ" sz="2400" dirty="0" smtClean="0">
                <a:solidFill>
                  <a:schemeClr val="bg1"/>
                </a:solidFill>
                <a:latin typeface="Times New Roman" pitchFamily="18" charset="0"/>
                <a:ea typeface="Calibri" pitchFamily="34" charset="0"/>
                <a:cs typeface="Times New Roman" pitchFamily="18" charset="0"/>
              </a:rPr>
              <a:t>Уа,  құдайым  оңдасын</a:t>
            </a:r>
            <a:endParaRPr lang="ru-RU" sz="2400"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kk-KZ" sz="2400" dirty="0" smtClean="0">
                <a:solidFill>
                  <a:schemeClr val="bg1"/>
                </a:solidFill>
                <a:latin typeface="Times New Roman" pitchFamily="18" charset="0"/>
                <a:ea typeface="Calibri" pitchFamily="34" charset="0"/>
                <a:cs typeface="Times New Roman" pitchFamily="18" charset="0"/>
              </a:rPr>
              <a:t>Жаманшылық  болмасын</a:t>
            </a:r>
            <a:endParaRPr lang="ru-RU" sz="2400"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kk-KZ" sz="2400" dirty="0" smtClean="0">
                <a:solidFill>
                  <a:schemeClr val="bg1"/>
                </a:solidFill>
                <a:latin typeface="Times New Roman" pitchFamily="18" charset="0"/>
                <a:ea typeface="Calibri" pitchFamily="34" charset="0"/>
                <a:cs typeface="Times New Roman" pitchFamily="18" charset="0"/>
              </a:rPr>
              <a:t>Ұлыс  оң  болсын!</a:t>
            </a:r>
            <a:endParaRPr lang="ru-RU" sz="2400"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kk-KZ" sz="2400" dirty="0" smtClean="0">
                <a:solidFill>
                  <a:schemeClr val="bg1"/>
                </a:solidFill>
                <a:latin typeface="Times New Roman" pitchFamily="18" charset="0"/>
                <a:ea typeface="Calibri" pitchFamily="34" charset="0"/>
                <a:cs typeface="Times New Roman" pitchFamily="18" charset="0"/>
              </a:rPr>
              <a:t>Ақ  мол  болсын! </a:t>
            </a:r>
            <a:endParaRPr lang="ru-RU" sz="2400"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kk-KZ" sz="2400" dirty="0" smtClean="0">
                <a:solidFill>
                  <a:schemeClr val="bg1"/>
                </a:solidFill>
                <a:latin typeface="Times New Roman" pitchFamily="18" charset="0"/>
                <a:ea typeface="Calibri" pitchFamily="34" charset="0"/>
                <a:cs typeface="Times New Roman" pitchFamily="18" charset="0"/>
              </a:rPr>
              <a:t>Қыдыр  баба  қолдасын, </a:t>
            </a:r>
            <a:endParaRPr lang="ru-RU" sz="2400"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kk-KZ" sz="2400" dirty="0" smtClean="0">
                <a:solidFill>
                  <a:schemeClr val="bg1"/>
                </a:solidFill>
                <a:latin typeface="Times New Roman" pitchFamily="18" charset="0"/>
                <a:ea typeface="Calibri" pitchFamily="34" charset="0"/>
                <a:cs typeface="Times New Roman" pitchFamily="18" charset="0"/>
              </a:rPr>
              <a:t>Аман  сақтап  мал  басын, </a:t>
            </a:r>
            <a:endParaRPr lang="ru-RU" sz="2400"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kk-KZ" sz="2400" dirty="0" smtClean="0">
                <a:solidFill>
                  <a:schemeClr val="bg1"/>
                </a:solidFill>
                <a:latin typeface="Times New Roman" pitchFamily="18" charset="0"/>
                <a:ea typeface="Calibri" pitchFamily="34" charset="0"/>
                <a:cs typeface="Times New Roman" pitchFamily="18" charset="0"/>
              </a:rPr>
              <a:t>Еккен  егін  солмасын</a:t>
            </a:r>
            <a:r>
              <a:rPr lang="kk-KZ" sz="2400" dirty="0" smtClean="0">
                <a:latin typeface="Times New Roman" pitchFamily="18" charset="0"/>
                <a:ea typeface="Calibri" pitchFamily="34" charset="0"/>
                <a:cs typeface="Times New Roman" pitchFamily="18" charset="0"/>
              </a:rPr>
              <a:t>. </a:t>
            </a:r>
            <a:endParaRPr lang="ru-RU" sz="2400" dirty="0"/>
          </a:p>
        </p:txBody>
      </p:sp>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writers.kz/medialibrary/images/707126_481480339_036_Akipbekov_O.jpg"/>
          <p:cNvPicPr>
            <a:picLocks noGrp="1"/>
          </p:cNvPicPr>
          <p:nvPr>
            <p:ph idx="1"/>
          </p:nvPr>
        </p:nvPicPr>
        <p:blipFill>
          <a:blip r:embed="rId2" cstate="print"/>
          <a:srcRect/>
          <a:stretch>
            <a:fillRect/>
          </a:stretch>
        </p:blipFill>
        <p:spPr bwMode="auto">
          <a:xfrm>
            <a:off x="1979712" y="188640"/>
            <a:ext cx="4752528" cy="5805264"/>
          </a:xfrm>
          <a:prstGeom prst="rect">
            <a:avLst/>
          </a:prstGeom>
          <a:noFill/>
          <a:ln w="9525">
            <a:noFill/>
            <a:miter lim="800000"/>
            <a:headEnd/>
            <a:tailEnd/>
          </a:ln>
        </p:spPr>
      </p:pic>
      <p:sp>
        <p:nvSpPr>
          <p:cNvPr id="5" name="Прямоугольник 4"/>
          <p:cNvSpPr/>
          <p:nvPr/>
        </p:nvSpPr>
        <p:spPr>
          <a:xfrm>
            <a:off x="1835696" y="6021288"/>
            <a:ext cx="4572000" cy="646331"/>
          </a:xfrm>
          <a:prstGeom prst="rect">
            <a:avLst/>
          </a:prstGeom>
        </p:spPr>
        <p:txBody>
          <a:bodyPr>
            <a:spAutoFit/>
          </a:bodyPr>
          <a:lstStyle/>
          <a:p>
            <a:pPr>
              <a:buNone/>
            </a:pPr>
            <a:r>
              <a:rPr lang="kk-KZ" dirty="0" smtClean="0"/>
              <a:t>                     </a:t>
            </a:r>
            <a:r>
              <a:rPr lang="kk-KZ" dirty="0" smtClean="0">
                <a:solidFill>
                  <a:schemeClr val="bg1"/>
                </a:solidFill>
              </a:rPr>
              <a:t>Өтепберген  </a:t>
            </a:r>
            <a:r>
              <a:rPr lang="kk-KZ" dirty="0" smtClean="0">
                <a:solidFill>
                  <a:schemeClr val="bg1"/>
                </a:solidFill>
              </a:rPr>
              <a:t>Ақыпбеков</a:t>
            </a:r>
            <a:endParaRPr lang="ru-RU" dirty="0" smtClean="0">
              <a:solidFill>
                <a:schemeClr val="bg1"/>
              </a:solidFill>
            </a:endParaRPr>
          </a:p>
          <a:p>
            <a:pPr>
              <a:buNone/>
            </a:pPr>
            <a:r>
              <a:rPr lang="kk-KZ" dirty="0" smtClean="0">
                <a:solidFill>
                  <a:schemeClr val="bg1"/>
                </a:solidFill>
              </a:rPr>
              <a:t>                                    (1950–2007)</a:t>
            </a:r>
            <a:endParaRPr lang="ru-RU" dirty="0" smtClean="0">
              <a:solidFill>
                <a:schemeClr val="bg1"/>
              </a:solidFill>
            </a:endParaRPr>
          </a:p>
        </p:txBody>
      </p:sp>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915816" y="4869160"/>
            <a:ext cx="360040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11560" y="3284984"/>
            <a:ext cx="381642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004048" y="3284984"/>
            <a:ext cx="338437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2411760" y="1268760"/>
            <a:ext cx="410445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457200" y="260648"/>
            <a:ext cx="8229600" cy="6063952"/>
          </a:xfrm>
        </p:spPr>
        <p:txBody>
          <a:bodyPr>
            <a:normAutofit lnSpcReduction="10000"/>
          </a:bodyPr>
          <a:lstStyle/>
          <a:p>
            <a:endParaRPr lang="kk-KZ" dirty="0" smtClean="0"/>
          </a:p>
          <a:p>
            <a:r>
              <a:rPr lang="kk-KZ" dirty="0" smtClean="0">
                <a:solidFill>
                  <a:schemeClr val="bg1"/>
                </a:solidFill>
              </a:rPr>
              <a:t>Автор  </a:t>
            </a:r>
            <a:r>
              <a:rPr lang="kk-KZ" dirty="0" smtClean="0">
                <a:solidFill>
                  <a:schemeClr val="bg1"/>
                </a:solidFill>
              </a:rPr>
              <a:t>туралы  мәлімет. </a:t>
            </a:r>
            <a:endParaRPr lang="ru-RU" dirty="0" smtClean="0">
              <a:solidFill>
                <a:schemeClr val="bg1"/>
              </a:solidFill>
            </a:endParaRPr>
          </a:p>
          <a:p>
            <a:pPr>
              <a:buNone/>
            </a:pPr>
            <a:r>
              <a:rPr lang="kk-KZ" dirty="0" smtClean="0">
                <a:solidFill>
                  <a:schemeClr val="bg1"/>
                </a:solidFill>
              </a:rPr>
              <a:t> </a:t>
            </a:r>
            <a:endParaRPr lang="ru-RU" dirty="0" smtClean="0">
              <a:solidFill>
                <a:schemeClr val="bg1"/>
              </a:solidFill>
            </a:endParaRPr>
          </a:p>
          <a:p>
            <a:pPr>
              <a:buNone/>
            </a:pPr>
            <a:r>
              <a:rPr lang="kk-KZ" dirty="0" smtClean="0">
                <a:solidFill>
                  <a:schemeClr val="bg1"/>
                </a:solidFill>
              </a:rPr>
              <a:t>                       </a:t>
            </a:r>
            <a:r>
              <a:rPr lang="kk-KZ" dirty="0" smtClean="0">
                <a:solidFill>
                  <a:schemeClr val="bg1"/>
                </a:solidFill>
              </a:rPr>
              <a:t>    </a:t>
            </a:r>
            <a:r>
              <a:rPr lang="kk-KZ" dirty="0" smtClean="0">
                <a:solidFill>
                  <a:schemeClr val="bg1"/>
                </a:solidFill>
              </a:rPr>
              <a:t>Өтепберген  Ақыпбеков</a:t>
            </a:r>
            <a:endParaRPr lang="ru-RU" dirty="0" smtClean="0">
              <a:solidFill>
                <a:schemeClr val="bg1"/>
              </a:solidFill>
            </a:endParaRPr>
          </a:p>
          <a:p>
            <a:pPr>
              <a:buNone/>
            </a:pPr>
            <a:r>
              <a:rPr lang="kk-KZ" dirty="0" smtClean="0">
                <a:solidFill>
                  <a:schemeClr val="bg1"/>
                </a:solidFill>
              </a:rPr>
              <a:t>                       </a:t>
            </a:r>
            <a:r>
              <a:rPr lang="kk-KZ" dirty="0" smtClean="0">
                <a:solidFill>
                  <a:schemeClr val="bg1"/>
                </a:solidFill>
              </a:rPr>
              <a:t>             </a:t>
            </a:r>
            <a:r>
              <a:rPr lang="kk-KZ" dirty="0" smtClean="0">
                <a:solidFill>
                  <a:schemeClr val="bg1"/>
                </a:solidFill>
              </a:rPr>
              <a:t>(1950–2007)</a:t>
            </a:r>
            <a:endParaRPr lang="ru-RU" dirty="0" smtClean="0">
              <a:solidFill>
                <a:schemeClr val="bg1"/>
              </a:solidFill>
            </a:endParaRPr>
          </a:p>
          <a:p>
            <a:pPr>
              <a:buNone/>
            </a:pPr>
            <a:r>
              <a:rPr lang="ru-RU" dirty="0" smtClean="0">
                <a:solidFill>
                  <a:schemeClr val="bg1"/>
                </a:solidFill>
              </a:rPr>
              <a:t/>
            </a:r>
            <a:br>
              <a:rPr lang="ru-RU" dirty="0" smtClean="0">
                <a:solidFill>
                  <a:schemeClr val="bg1"/>
                </a:solidFill>
              </a:rPr>
            </a:br>
            <a:endParaRPr lang="ru-RU" dirty="0" smtClean="0">
              <a:solidFill>
                <a:schemeClr val="bg1"/>
              </a:solidFill>
            </a:endParaRPr>
          </a:p>
          <a:p>
            <a:pPr>
              <a:buNone/>
            </a:pPr>
            <a:r>
              <a:rPr lang="kk-KZ" dirty="0" smtClean="0">
                <a:solidFill>
                  <a:schemeClr val="bg1"/>
                </a:solidFill>
              </a:rPr>
              <a:t> </a:t>
            </a:r>
            <a:r>
              <a:rPr lang="kk-KZ" sz="2400" dirty="0" smtClean="0">
                <a:solidFill>
                  <a:schemeClr val="bg1"/>
                </a:solidFill>
              </a:rPr>
              <a:t>Алматы  </a:t>
            </a:r>
            <a:r>
              <a:rPr lang="kk-KZ" sz="2400" dirty="0" smtClean="0">
                <a:solidFill>
                  <a:schemeClr val="bg1"/>
                </a:solidFill>
              </a:rPr>
              <a:t>облысында </a:t>
            </a:r>
            <a:r>
              <a:rPr lang="kk-KZ" sz="2400" dirty="0" smtClean="0">
                <a:solidFill>
                  <a:schemeClr val="bg1"/>
                </a:solidFill>
              </a:rPr>
              <a:t>туған             </a:t>
            </a:r>
            <a:r>
              <a:rPr lang="kk-KZ" sz="2400" dirty="0" smtClean="0">
                <a:solidFill>
                  <a:schemeClr val="bg1"/>
                </a:solidFill>
              </a:rPr>
              <a:t> </a:t>
            </a:r>
            <a:r>
              <a:rPr lang="kk-KZ" sz="2400" dirty="0" smtClean="0">
                <a:solidFill>
                  <a:schemeClr val="bg1"/>
                </a:solidFill>
              </a:rPr>
              <a:t>Балаларға  </a:t>
            </a:r>
            <a:r>
              <a:rPr lang="kk-KZ" sz="2400" dirty="0" smtClean="0">
                <a:solidFill>
                  <a:schemeClr val="bg1"/>
                </a:solidFill>
              </a:rPr>
              <a:t>арналған </a:t>
            </a:r>
            <a:endParaRPr lang="ru-RU" sz="2400" dirty="0" smtClean="0">
              <a:solidFill>
                <a:schemeClr val="bg1"/>
              </a:solidFill>
            </a:endParaRPr>
          </a:p>
          <a:p>
            <a:pPr>
              <a:buNone/>
            </a:pPr>
            <a:r>
              <a:rPr lang="kk-KZ" sz="2400" dirty="0" smtClean="0">
                <a:solidFill>
                  <a:schemeClr val="bg1"/>
                </a:solidFill>
              </a:rPr>
              <a:t>                                                            өлең </a:t>
            </a:r>
            <a:r>
              <a:rPr lang="kk-KZ" sz="2400" dirty="0" smtClean="0">
                <a:solidFill>
                  <a:schemeClr val="bg1"/>
                </a:solidFill>
              </a:rPr>
              <a:t>кітаптары </a:t>
            </a:r>
            <a:r>
              <a:rPr lang="kk-KZ" sz="2400" dirty="0" smtClean="0">
                <a:solidFill>
                  <a:schemeClr val="bg1"/>
                </a:solidFill>
              </a:rPr>
              <a:t>жарық                                                                        </a:t>
            </a:r>
          </a:p>
          <a:p>
            <a:pPr>
              <a:buNone/>
            </a:pPr>
            <a:r>
              <a:rPr lang="kk-KZ" sz="2400" dirty="0" smtClean="0">
                <a:solidFill>
                  <a:schemeClr val="bg1"/>
                </a:solidFill>
              </a:rPr>
              <a:t>                                                                       көрген</a:t>
            </a:r>
            <a:endParaRPr lang="kk-KZ" sz="2400" dirty="0" smtClean="0">
              <a:solidFill>
                <a:schemeClr val="bg1"/>
              </a:solidFill>
            </a:endParaRPr>
          </a:p>
          <a:p>
            <a:pPr>
              <a:buNone/>
            </a:pPr>
            <a:r>
              <a:rPr lang="kk-KZ" sz="2400" dirty="0" smtClean="0">
                <a:solidFill>
                  <a:schemeClr val="bg1"/>
                </a:solidFill>
              </a:rPr>
              <a:t>                                </a:t>
            </a:r>
          </a:p>
          <a:p>
            <a:pPr>
              <a:buNone/>
            </a:pPr>
            <a:r>
              <a:rPr lang="kk-KZ" sz="2400" dirty="0" smtClean="0">
                <a:solidFill>
                  <a:schemeClr val="bg1"/>
                </a:solidFill>
              </a:rPr>
              <a:t> </a:t>
            </a:r>
            <a:r>
              <a:rPr lang="kk-KZ" sz="2400" dirty="0" smtClean="0">
                <a:solidFill>
                  <a:schemeClr val="bg1"/>
                </a:solidFill>
              </a:rPr>
              <a:t>                                 Қазақстан </a:t>
            </a:r>
            <a:r>
              <a:rPr lang="kk-KZ" sz="2400" dirty="0" smtClean="0">
                <a:solidFill>
                  <a:schemeClr val="bg1"/>
                </a:solidFill>
              </a:rPr>
              <a:t>жазушылар </a:t>
            </a:r>
            <a:endParaRPr lang="ru-RU" sz="2400" dirty="0" smtClean="0">
              <a:solidFill>
                <a:schemeClr val="bg1"/>
              </a:solidFill>
            </a:endParaRPr>
          </a:p>
          <a:p>
            <a:pPr>
              <a:buNone/>
            </a:pPr>
            <a:r>
              <a:rPr lang="kk-KZ" sz="2400" dirty="0" smtClean="0">
                <a:solidFill>
                  <a:schemeClr val="bg1"/>
                </a:solidFill>
              </a:rPr>
              <a:t>                            </a:t>
            </a:r>
            <a:r>
              <a:rPr lang="kk-KZ" sz="2400" dirty="0" smtClean="0">
                <a:solidFill>
                  <a:schemeClr val="bg1"/>
                </a:solidFill>
              </a:rPr>
              <a:t>         </a:t>
            </a:r>
            <a:r>
              <a:rPr lang="kk-KZ" sz="2400" dirty="0" smtClean="0">
                <a:solidFill>
                  <a:schemeClr val="bg1"/>
                </a:solidFill>
              </a:rPr>
              <a:t>одағының мүшесі           </a:t>
            </a:r>
            <a:r>
              <a:rPr lang="kk-KZ" sz="2400" dirty="0" smtClean="0"/>
              <a:t>    </a:t>
            </a:r>
            <a:endParaRPr lang="ru-RU" sz="2400" dirty="0" smtClean="0"/>
          </a:p>
          <a:p>
            <a:pPr>
              <a:buNone/>
            </a:pPr>
            <a:r>
              <a:rPr lang="kk-KZ" sz="2400" dirty="0" smtClean="0"/>
              <a:t> </a:t>
            </a:r>
            <a:endParaRPr lang="ru-RU" sz="2400" dirty="0" smtClean="0"/>
          </a:p>
          <a:p>
            <a:pPr>
              <a:buNone/>
            </a:pPr>
            <a:endParaRPr lang="ru-RU" dirty="0" smtClean="0"/>
          </a:p>
          <a:p>
            <a:endParaRPr lang="ru-RU" dirty="0"/>
          </a:p>
        </p:txBody>
      </p:sp>
      <p:cxnSp>
        <p:nvCxnSpPr>
          <p:cNvPr id="12" name="Прямая со стрелкой 11"/>
          <p:cNvCxnSpPr/>
          <p:nvPr/>
        </p:nvCxnSpPr>
        <p:spPr>
          <a:xfrm flipH="1">
            <a:off x="1691680" y="2492896"/>
            <a:ext cx="86409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644008" y="3068960"/>
            <a:ext cx="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6372200" y="2492896"/>
            <a:ext cx="86409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274</TotalTime>
  <Words>508</Words>
  <Application>Microsoft Office PowerPoint</Application>
  <PresentationFormat>Экран (4:3)</PresentationFormat>
  <Paragraphs>79</Paragraphs>
  <Slides>23</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23</vt:i4>
      </vt:variant>
    </vt:vector>
  </HeadingPairs>
  <TitlesOfParts>
    <vt:vector size="25" baseType="lpstr">
      <vt:lpstr>Поток</vt:lpstr>
      <vt:lpstr>1_Поток</vt:lpstr>
      <vt:lpstr>Слайд 1</vt:lpstr>
      <vt:lpstr>Слайд 2</vt:lpstr>
      <vt:lpstr>Слайд 3</vt:lpstr>
      <vt:lpstr>Слайд 4</vt:lpstr>
      <vt:lpstr>Слайд 5</vt:lpstr>
      <vt:lpstr>Слайд 6</vt:lpstr>
      <vt:lpstr>Слайд 7</vt:lpstr>
      <vt:lpstr>Слайд 8</vt:lpstr>
      <vt:lpstr>Слайд 9</vt:lpstr>
      <vt:lpstr>            Жыр жинақтары  </vt:lpstr>
      <vt:lpstr>Слайд 11</vt:lpstr>
      <vt:lpstr>Слайд 12</vt:lpstr>
      <vt:lpstr>  </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Windows</cp:lastModifiedBy>
  <cp:revision>53</cp:revision>
  <dcterms:created xsi:type="dcterms:W3CDTF">2012-03-10T09:39:14Z</dcterms:created>
  <dcterms:modified xsi:type="dcterms:W3CDTF">2012-03-11T15:41:42Z</dcterms:modified>
</cp:coreProperties>
</file>