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105E-4197-4411-99A9-3A580BDA5EBC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4665-2DD8-4BC9-9D2A-31A5BDB062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105E-4197-4411-99A9-3A580BDA5EBC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4665-2DD8-4BC9-9D2A-31A5BDB062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105E-4197-4411-99A9-3A580BDA5EBC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4665-2DD8-4BC9-9D2A-31A5BDB062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105E-4197-4411-99A9-3A580BDA5EBC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4665-2DD8-4BC9-9D2A-31A5BDB062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105E-4197-4411-99A9-3A580BDA5EBC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4665-2DD8-4BC9-9D2A-31A5BDB062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105E-4197-4411-99A9-3A580BDA5EBC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4665-2DD8-4BC9-9D2A-31A5BDB062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105E-4197-4411-99A9-3A580BDA5EBC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4665-2DD8-4BC9-9D2A-31A5BDB062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105E-4197-4411-99A9-3A580BDA5EBC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4665-2DD8-4BC9-9D2A-31A5BDB062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105E-4197-4411-99A9-3A580BDA5EBC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4665-2DD8-4BC9-9D2A-31A5BDB062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105E-4197-4411-99A9-3A580BDA5EBC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4665-2DD8-4BC9-9D2A-31A5BDB062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105E-4197-4411-99A9-3A580BDA5EBC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4665-2DD8-4BC9-9D2A-31A5BDB062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C105E-4197-4411-99A9-3A580BDA5EBC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64665-2DD8-4BC9-9D2A-31A5BDB0627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85786" y="357166"/>
            <a:ext cx="7358114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KZ Times New Roman" pitchFamily="18" charset="0"/>
              </a:rPr>
              <a:t>Анам және мен</a:t>
            </a:r>
            <a:endParaRPr lang="ru-RU" sz="5400" b="1" cap="all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KZ Times New Roman" pitchFamily="18" charset="0"/>
            </a:endParaRPr>
          </a:p>
        </p:txBody>
      </p:sp>
      <p:pic>
        <p:nvPicPr>
          <p:cNvPr id="22550" name="Рисунок 14" descr="ptah98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57688"/>
            <a:ext cx="2786063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1" name="Рисунок 17" descr="ptah98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38" y="1857375"/>
            <a:ext cx="13208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2" name="Рисунок 18" descr="ptah98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50" y="3714750"/>
            <a:ext cx="1392238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3" name="Рисунок 19" descr="ptah98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928938"/>
            <a:ext cx="1320800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4" name="Рисунок 20" descr="ptah98a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8" y="1357313"/>
            <a:ext cx="1035050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5" name="Рисунок 21" descr="ptah98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572000" y="1357313"/>
            <a:ext cx="1071563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6" name="Рисунок 22" descr="ptah98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5500688" y="3000375"/>
            <a:ext cx="1357312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7" name="Рисунок 23" descr="ptah98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643438" y="3643313"/>
            <a:ext cx="1357312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8" name="Рисунок 24" descr="ptah98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5572125" y="1928813"/>
            <a:ext cx="1285875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9" name="Рисунок 25" descr="ptah98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500813" y="4429125"/>
            <a:ext cx="2643187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Стрелка вправо с вырезом 26">
            <a:hlinkClick r:id="rId4" action="ppaction://hlinksldjump"/>
          </p:cNvPr>
          <p:cNvSpPr/>
          <p:nvPr/>
        </p:nvSpPr>
        <p:spPr>
          <a:xfrm>
            <a:off x="4286250" y="6357938"/>
            <a:ext cx="714375" cy="50006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2" name="Рисунок 21" descr="й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3071802" y="2143116"/>
            <a:ext cx="2857520" cy="20717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000240"/>
            <a:ext cx="7500990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Аналардың сайысы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714348" y="2571744"/>
            <a:ext cx="7000924" cy="1928826"/>
          </a:xfrm>
          <a:prstGeom prst="flowChartAlternateProcess">
            <a:avLst/>
          </a:prstGeom>
          <a:gradFill rotWithShape="0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/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Атасыз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 батасыз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…               </a:t>
            </a:r>
            <a:endParaRPr lang="kk-KZ" sz="3600" b="1" u="sng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15" name="AutoShape 31"/>
          <p:cNvSpPr>
            <a:spLocks noChangeArrowheads="1"/>
          </p:cNvSpPr>
          <p:nvPr/>
        </p:nvSpPr>
        <p:spPr bwMode="auto">
          <a:xfrm>
            <a:off x="0" y="1500174"/>
            <a:ext cx="647700" cy="576263"/>
          </a:xfrm>
          <a:prstGeom prst="wedgeRoundRectCallout">
            <a:avLst>
              <a:gd name="adj1" fmla="val 39949"/>
              <a:gd name="adj2" fmla="val 41185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kk-KZ" sz="29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endParaRPr lang="ru-RU" sz="29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29652" y="17859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3" name="Picture 7" descr="AN08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429388" y="4000504"/>
            <a:ext cx="1725093" cy="2132737"/>
          </a:xfrm>
          <a:prstGeom prst="rect">
            <a:avLst/>
          </a:prstGeom>
          <a:noFill/>
          <a:ln/>
        </p:spPr>
      </p:pic>
      <p:sp>
        <p:nvSpPr>
          <p:cNvPr id="14" name="AutoShape 10">
            <a:hlinkClick r:id="" action="ppaction://noaction">
              <a:snd r:embed="rId3" name="chimes.wav"/>
            </a:hlinkClick>
            <a:hlinkHover r:id="" action="ppaction://noaction">
              <a:snd r:embed="rId3" name="chimes.wav"/>
            </a:hlinkHover>
          </p:cNvPr>
          <p:cNvSpPr>
            <a:spLocks noChangeArrowheads="1"/>
          </p:cNvSpPr>
          <p:nvPr/>
        </p:nvSpPr>
        <p:spPr bwMode="auto">
          <a:xfrm>
            <a:off x="571472" y="642918"/>
            <a:ext cx="7715304" cy="1214470"/>
          </a:xfrm>
          <a:prstGeom prst="cloudCallout">
            <a:avLst>
              <a:gd name="adj1" fmla="val 47009"/>
              <a:gd name="adj2" fmla="val 114176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>
            <a:prstTxWarp prst="textPlain">
              <a:avLst/>
            </a:prstTxWarp>
          </a:bodyPr>
          <a:lstStyle/>
          <a:p>
            <a:pPr marL="342900" indent="-342900"/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Мақалдың жалғасын табыңыз.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20"/>
          <p:cNvGrpSpPr/>
          <p:nvPr/>
        </p:nvGrpSpPr>
        <p:grpSpPr>
          <a:xfrm>
            <a:off x="1357290" y="4643446"/>
            <a:ext cx="4572000" cy="2014539"/>
            <a:chOff x="1357290" y="4643446"/>
            <a:chExt cx="4572000" cy="2014539"/>
          </a:xfrm>
        </p:grpSpPr>
        <p:sp>
          <p:nvSpPr>
            <p:cNvPr id="18" name="AutoShape 5"/>
            <p:cNvSpPr>
              <a:spLocks noChangeArrowheads="1"/>
            </p:cNvSpPr>
            <p:nvPr/>
          </p:nvSpPr>
          <p:spPr bwMode="auto">
            <a:xfrm>
              <a:off x="1357290" y="4643446"/>
              <a:ext cx="4572000" cy="2014539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 sz="6500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0" name="WordArt 6">
              <a:hlinkClick r:id="" action="ppaction://hlinkshowjump?jump=nextslide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428860" y="5357826"/>
              <a:ext cx="2790829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b="1" kern="10" spc="0" dirty="0" err="1" smtClean="0">
                  <a:ln w="9525">
                    <a:noFill/>
                    <a:round/>
                    <a:headEnd/>
                    <a:tailEnd/>
                  </a:ln>
                  <a:solidFill>
                    <a:srgbClr val="FF0000"/>
                  </a:solidFill>
                  <a:effectLst/>
                  <a:latin typeface="Times New Roman"/>
                  <a:cs typeface="Times New Roman"/>
                </a:rPr>
                <a:t>Дұрыс жауабы</a:t>
              </a:r>
              <a:endParaRPr lang="ru-RU" sz="3600" b="1" kern="10" spc="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Магжан\Рабочий стол\семинар\ТИТУЛ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4500562" y="6143644"/>
            <a:ext cx="3071834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i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rPr>
              <a:t>Дұрыс  жауабы</a:t>
            </a:r>
            <a:endParaRPr lang="ru-RU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2643182"/>
            <a:ext cx="18473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7200" b="1" u="sng" dirty="0">
              <a:solidFill>
                <a:srgbClr val="8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00166" y="2786058"/>
            <a:ext cx="69606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Анасыз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 панасыз</a:t>
            </a:r>
            <a:r>
              <a:rPr lang="ru-RU" sz="7200" dirty="0" smtClean="0">
                <a:solidFill>
                  <a:srgbClr val="002060"/>
                </a:solidFill>
              </a:rPr>
              <a:t>.</a:t>
            </a:r>
            <a:endParaRPr lang="ru-RU" sz="7200" b="1" u="sng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1071538" y="2357430"/>
            <a:ext cx="6643734" cy="1428760"/>
          </a:xfrm>
          <a:prstGeom prst="flowChartAlternateProcess">
            <a:avLst/>
          </a:prstGeom>
          <a:gradFill rotWithShape="0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/>
            <a:r>
              <a:rPr lang="kk-KZ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kk-KZ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Ит көйлек дегеніміз не?</a:t>
            </a:r>
            <a:endParaRPr lang="kk-KZ" sz="44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15" name="AutoShape 31"/>
          <p:cNvSpPr>
            <a:spLocks noChangeArrowheads="1"/>
          </p:cNvSpPr>
          <p:nvPr/>
        </p:nvSpPr>
        <p:spPr bwMode="auto">
          <a:xfrm>
            <a:off x="428596" y="3357562"/>
            <a:ext cx="647700" cy="576263"/>
          </a:xfrm>
          <a:prstGeom prst="wedgeRoundRectCallout">
            <a:avLst>
              <a:gd name="adj1" fmla="val 39949"/>
              <a:gd name="adj2" fmla="val 41185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kk-KZ" sz="29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endParaRPr lang="ru-RU" sz="29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29652" y="17859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3" name="Picture 7" descr="AN08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429388" y="4000504"/>
            <a:ext cx="1725093" cy="2132737"/>
          </a:xfrm>
          <a:prstGeom prst="rect">
            <a:avLst/>
          </a:prstGeom>
          <a:noFill/>
          <a:ln/>
        </p:spPr>
      </p:pic>
      <p:sp>
        <p:nvSpPr>
          <p:cNvPr id="14" name="AutoShape 10">
            <a:hlinkClick r:id="" action="ppaction://noaction">
              <a:snd r:embed="rId3" name="chimes.wav"/>
            </a:hlinkClick>
            <a:hlinkHover r:id="" action="ppaction://noaction">
              <a:snd r:embed="rId3" name="chimes.wav"/>
            </a:hlinkHover>
          </p:cNvPr>
          <p:cNvSpPr>
            <a:spLocks noChangeArrowheads="1"/>
          </p:cNvSpPr>
          <p:nvPr/>
        </p:nvSpPr>
        <p:spPr bwMode="auto">
          <a:xfrm>
            <a:off x="1000100" y="714356"/>
            <a:ext cx="6715172" cy="1214470"/>
          </a:xfrm>
          <a:prstGeom prst="cloudCallout">
            <a:avLst>
              <a:gd name="adj1" fmla="val 47009"/>
              <a:gd name="adj2" fmla="val 114176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lang="kk-K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сұрақ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20"/>
          <p:cNvGrpSpPr/>
          <p:nvPr/>
        </p:nvGrpSpPr>
        <p:grpSpPr>
          <a:xfrm>
            <a:off x="1357290" y="4643446"/>
            <a:ext cx="4572000" cy="2014539"/>
            <a:chOff x="1357290" y="4643446"/>
            <a:chExt cx="4572000" cy="2014539"/>
          </a:xfrm>
        </p:grpSpPr>
        <p:sp>
          <p:nvSpPr>
            <p:cNvPr id="18" name="AutoShape 5"/>
            <p:cNvSpPr>
              <a:spLocks noChangeArrowheads="1"/>
            </p:cNvSpPr>
            <p:nvPr/>
          </p:nvSpPr>
          <p:spPr bwMode="auto">
            <a:xfrm>
              <a:off x="1357290" y="4643446"/>
              <a:ext cx="4572000" cy="2014539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 sz="6500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0" name="WordArt 6">
              <a:hlinkClick r:id="" action="ppaction://hlinkshowjump?jump=nextslide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428860" y="5357826"/>
              <a:ext cx="2790829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b="1" kern="10" spc="0" dirty="0" err="1" smtClean="0">
                  <a:ln w="9525">
                    <a:noFill/>
                    <a:round/>
                    <a:headEnd/>
                    <a:tailEnd/>
                  </a:ln>
                  <a:solidFill>
                    <a:srgbClr val="FF0000"/>
                  </a:solidFill>
                  <a:effectLst/>
                  <a:latin typeface="Times New Roman"/>
                  <a:cs typeface="Times New Roman"/>
                </a:rPr>
                <a:t>Дұрыс жауабы</a:t>
              </a:r>
              <a:endParaRPr lang="ru-RU" sz="3600" b="1" kern="10" spc="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Магжан\Рабочий стол\семинар\ТИТУЛ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4500562" y="6143644"/>
            <a:ext cx="3071834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i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rPr>
              <a:t>Дұрыс  жауабы</a:t>
            </a:r>
            <a:endParaRPr lang="ru-RU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2643182"/>
            <a:ext cx="18473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7200" b="1" u="sng" dirty="0">
              <a:solidFill>
                <a:srgbClr val="8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00167" y="2857497"/>
            <a:ext cx="671517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Жаңа туған нәрестенің алғашқы көйлегі</a:t>
            </a:r>
            <a:endParaRPr lang="ru-RU" sz="4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7200" b="1" u="sng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1285852" y="2643182"/>
            <a:ext cx="6786610" cy="1428760"/>
          </a:xfrm>
          <a:prstGeom prst="flowChartAlternateProcess">
            <a:avLst/>
          </a:prstGeom>
          <a:gradFill rotWithShape="0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/>
            <a:r>
              <a:rPr lang="kk-KZ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Ана сүтін ақтамағанды, ...</a:t>
            </a:r>
            <a:endParaRPr lang="kk-KZ" sz="3600" b="1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15" name="AutoShape 31"/>
          <p:cNvSpPr>
            <a:spLocks noChangeArrowheads="1"/>
          </p:cNvSpPr>
          <p:nvPr/>
        </p:nvSpPr>
        <p:spPr bwMode="auto">
          <a:xfrm>
            <a:off x="428596" y="3357562"/>
            <a:ext cx="647700" cy="576263"/>
          </a:xfrm>
          <a:prstGeom prst="wedgeRoundRectCallout">
            <a:avLst>
              <a:gd name="adj1" fmla="val 39949"/>
              <a:gd name="adj2" fmla="val 41185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kk-KZ" sz="29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endParaRPr lang="ru-RU" sz="29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29652" y="17859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3" name="Picture 7" descr="AN08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429388" y="4000504"/>
            <a:ext cx="1725093" cy="2132737"/>
          </a:xfrm>
          <a:prstGeom prst="rect">
            <a:avLst/>
          </a:prstGeom>
          <a:noFill/>
          <a:ln/>
        </p:spPr>
      </p:pic>
      <p:sp>
        <p:nvSpPr>
          <p:cNvPr id="14" name="AutoShape 10">
            <a:hlinkClick r:id="" action="ppaction://noaction">
              <a:snd r:embed="rId3" name="chimes.wav"/>
            </a:hlinkClick>
            <a:hlinkHover r:id="" action="ppaction://noaction">
              <a:snd r:embed="rId3" name="chimes.wav"/>
            </a:hlinkHover>
          </p:cNvPr>
          <p:cNvSpPr>
            <a:spLocks noChangeArrowheads="1"/>
          </p:cNvSpPr>
          <p:nvPr/>
        </p:nvSpPr>
        <p:spPr bwMode="auto">
          <a:xfrm>
            <a:off x="1000100" y="642918"/>
            <a:ext cx="6858048" cy="1214470"/>
          </a:xfrm>
          <a:prstGeom prst="cloudCallout">
            <a:avLst>
              <a:gd name="adj1" fmla="val 47009"/>
              <a:gd name="adj2" fmla="val 114176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>
            <a:prstTxWarp prst="textPlain">
              <a:avLst/>
            </a:prstTxWarp>
          </a:bodyPr>
          <a:lstStyle/>
          <a:p>
            <a:pPr marL="342900" indent="-342900"/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Мақалдың жалғасын табыңыз.</a:t>
            </a:r>
          </a:p>
        </p:txBody>
      </p:sp>
      <p:grpSp>
        <p:nvGrpSpPr>
          <p:cNvPr id="2" name="Группа 20"/>
          <p:cNvGrpSpPr/>
          <p:nvPr/>
        </p:nvGrpSpPr>
        <p:grpSpPr>
          <a:xfrm>
            <a:off x="1357290" y="4643446"/>
            <a:ext cx="4572000" cy="2014539"/>
            <a:chOff x="1357290" y="4643446"/>
            <a:chExt cx="4572000" cy="2014539"/>
          </a:xfrm>
        </p:grpSpPr>
        <p:sp>
          <p:nvSpPr>
            <p:cNvPr id="18" name="AutoShape 5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1357290" y="4643446"/>
              <a:ext cx="4572000" cy="2014539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 sz="6500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0" name="WordArt 6">
              <a:hlinkClick r:id="rId4" action="ppaction://hlinksldjump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357422" y="5357826"/>
              <a:ext cx="2790829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b="1" kern="10" spc="0" dirty="0" err="1" smtClean="0">
                  <a:ln w="9525">
                    <a:noFill/>
                    <a:round/>
                    <a:headEnd/>
                    <a:tailEnd/>
                  </a:ln>
                  <a:solidFill>
                    <a:srgbClr val="FF0000"/>
                  </a:solidFill>
                  <a:effectLst/>
                  <a:latin typeface="Times New Roman"/>
                  <a:cs typeface="Times New Roman"/>
                </a:rPr>
                <a:t>Дұрыс жауабы</a:t>
              </a:r>
              <a:endParaRPr lang="ru-RU" sz="3600" b="1" kern="10" spc="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Магжан\Рабочий стол\семинар\ТИТУЛ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4500562" y="6143644"/>
            <a:ext cx="3071834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i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rPr>
              <a:t>Дұрыс  жауабы</a:t>
            </a:r>
            <a:endParaRPr lang="ru-RU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2357430"/>
            <a:ext cx="66437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400" b="1" u="sng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Ешкім мақтамайды</a:t>
            </a:r>
            <a:endParaRPr lang="ru-RU" sz="5400" b="1" u="sng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1000100" y="2857496"/>
            <a:ext cx="6929486" cy="1428760"/>
          </a:xfrm>
          <a:prstGeom prst="flowChartAlternateProcess">
            <a:avLst/>
          </a:prstGeom>
          <a:gradFill rotWithShape="0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kk-KZ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Қазақ халқының ұлттық </a:t>
            </a:r>
          </a:p>
          <a:p>
            <a:pPr marL="342900" indent="-342900" algn="ctr"/>
            <a:r>
              <a:rPr lang="kk-KZ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ойындарын атап беріңіз.</a:t>
            </a:r>
            <a:endParaRPr lang="kk-KZ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15" name="AutoShape 31"/>
          <p:cNvSpPr>
            <a:spLocks noChangeArrowheads="1"/>
          </p:cNvSpPr>
          <p:nvPr/>
        </p:nvSpPr>
        <p:spPr bwMode="auto">
          <a:xfrm>
            <a:off x="285720" y="3357562"/>
            <a:ext cx="647700" cy="576263"/>
          </a:xfrm>
          <a:prstGeom prst="wedgeRoundRectCallout">
            <a:avLst>
              <a:gd name="adj1" fmla="val 39949"/>
              <a:gd name="adj2" fmla="val 41185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kk-KZ" sz="29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  <a:endParaRPr lang="ru-RU" sz="29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29652" y="17859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3" name="Picture 7" descr="AN08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429388" y="4000504"/>
            <a:ext cx="1725093" cy="2132737"/>
          </a:xfrm>
          <a:prstGeom prst="rect">
            <a:avLst/>
          </a:prstGeom>
          <a:noFill/>
          <a:ln/>
        </p:spPr>
      </p:pic>
      <p:sp>
        <p:nvSpPr>
          <p:cNvPr id="14" name="AutoShape 10">
            <a:hlinkClick r:id="" action="ppaction://noaction">
              <a:snd r:embed="rId3" name="chimes.wav"/>
            </a:hlinkClick>
            <a:hlinkHover r:id="" action="ppaction://noaction">
              <a:snd r:embed="rId3" name="chimes.wav"/>
            </a:hlinkHover>
          </p:cNvPr>
          <p:cNvSpPr>
            <a:spLocks noChangeArrowheads="1"/>
          </p:cNvSpPr>
          <p:nvPr/>
        </p:nvSpPr>
        <p:spPr bwMode="auto">
          <a:xfrm>
            <a:off x="1000100" y="571480"/>
            <a:ext cx="6715172" cy="1214470"/>
          </a:xfrm>
          <a:prstGeom prst="cloudCallout">
            <a:avLst>
              <a:gd name="adj1" fmla="val 47009"/>
              <a:gd name="adj2" fmla="val 114176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lang="kk-K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сұрақ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20"/>
          <p:cNvGrpSpPr/>
          <p:nvPr/>
        </p:nvGrpSpPr>
        <p:grpSpPr>
          <a:xfrm>
            <a:off x="1357290" y="4643446"/>
            <a:ext cx="4572000" cy="2014539"/>
            <a:chOff x="1357290" y="4643446"/>
            <a:chExt cx="4572000" cy="2014539"/>
          </a:xfrm>
        </p:grpSpPr>
        <p:sp>
          <p:nvSpPr>
            <p:cNvPr id="18" name="AutoShape 5"/>
            <p:cNvSpPr>
              <a:spLocks noChangeArrowheads="1"/>
            </p:cNvSpPr>
            <p:nvPr/>
          </p:nvSpPr>
          <p:spPr bwMode="auto">
            <a:xfrm>
              <a:off x="1357290" y="4643446"/>
              <a:ext cx="4572000" cy="2014539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 sz="6500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0" name="WordArt 6">
              <a:hlinkClick r:id="" action="ppaction://hlinkshowjump?jump=nextslide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428860" y="5357826"/>
              <a:ext cx="2790829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b="1" kern="10" spc="0" dirty="0" err="1" smtClean="0">
                  <a:ln w="9525">
                    <a:noFill/>
                    <a:round/>
                    <a:headEnd/>
                    <a:tailEnd/>
                  </a:ln>
                  <a:solidFill>
                    <a:srgbClr val="FF0000"/>
                  </a:solidFill>
                  <a:effectLst/>
                  <a:latin typeface="Times New Roman"/>
                  <a:cs typeface="Times New Roman"/>
                </a:rPr>
                <a:t>Дұрыс жауабы</a:t>
              </a:r>
              <a:endParaRPr lang="ru-RU" sz="3600" b="1" kern="10" spc="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Магжан\Рабочий стол\семинар\ТИТУЛ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4500562" y="6143644"/>
            <a:ext cx="3071834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i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rPr>
              <a:t>Дұрыс  жауабы</a:t>
            </a:r>
            <a:endParaRPr lang="ru-RU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1928802"/>
            <a:ext cx="721523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Тоғызқұмалақ,қыз қуу,ат жарыс,бәйге, көкпар,хан талапай, ақсүйек,</a:t>
            </a:r>
          </a:p>
          <a:p>
            <a:r>
              <a:rPr lang="kk-KZ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аударыспақ,  теңге алу</a:t>
            </a:r>
            <a:endParaRPr lang="ru-RU" sz="4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7200" b="1" u="sng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857224" y="2786058"/>
            <a:ext cx="6643734" cy="1428760"/>
          </a:xfrm>
          <a:prstGeom prst="flowChartAlternateProcess">
            <a:avLst/>
          </a:prstGeom>
          <a:gradFill rotWithShape="0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.Қазақ әйелдерінің ішінен шыққан тұңғыш </a:t>
            </a:r>
          </a:p>
          <a:p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профессионал бишіні атаңыз</a:t>
            </a:r>
            <a:endParaRPr lang="kk-KZ" sz="2200" b="1" dirty="0">
              <a:solidFill>
                <a:srgbClr val="7030A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15" name="AutoShape 31"/>
          <p:cNvSpPr>
            <a:spLocks noChangeArrowheads="1"/>
          </p:cNvSpPr>
          <p:nvPr/>
        </p:nvSpPr>
        <p:spPr bwMode="auto">
          <a:xfrm>
            <a:off x="428596" y="3357562"/>
            <a:ext cx="647700" cy="576263"/>
          </a:xfrm>
          <a:prstGeom prst="wedgeRoundRectCallout">
            <a:avLst>
              <a:gd name="adj1" fmla="val 39949"/>
              <a:gd name="adj2" fmla="val 41185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kk-KZ" sz="29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endParaRPr lang="ru-RU" sz="29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29652" y="17859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3" name="Picture 7" descr="AN08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429388" y="4000504"/>
            <a:ext cx="1725093" cy="2132737"/>
          </a:xfrm>
          <a:prstGeom prst="rect">
            <a:avLst/>
          </a:prstGeom>
          <a:noFill/>
          <a:ln/>
        </p:spPr>
      </p:pic>
      <p:sp>
        <p:nvSpPr>
          <p:cNvPr id="14" name="AutoShape 10">
            <a:hlinkClick r:id="" action="ppaction://noaction">
              <a:snd r:embed="rId3" name="chimes.wav"/>
            </a:hlinkClick>
            <a:hlinkHover r:id="" action="ppaction://noaction">
              <a:snd r:embed="rId3" name="chimes.wav"/>
            </a:hlinkHover>
          </p:cNvPr>
          <p:cNvSpPr>
            <a:spLocks noChangeArrowheads="1"/>
          </p:cNvSpPr>
          <p:nvPr/>
        </p:nvSpPr>
        <p:spPr bwMode="auto">
          <a:xfrm>
            <a:off x="1071538" y="714356"/>
            <a:ext cx="6715172" cy="1214470"/>
          </a:xfrm>
          <a:prstGeom prst="cloudCallout">
            <a:avLst>
              <a:gd name="adj1" fmla="val 47009"/>
              <a:gd name="adj2" fmla="val 114176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lang="kk-K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сұрақ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20"/>
          <p:cNvGrpSpPr/>
          <p:nvPr/>
        </p:nvGrpSpPr>
        <p:grpSpPr>
          <a:xfrm>
            <a:off x="1357290" y="4643446"/>
            <a:ext cx="4572000" cy="2014539"/>
            <a:chOff x="1357290" y="4643446"/>
            <a:chExt cx="4572000" cy="2014539"/>
          </a:xfrm>
        </p:grpSpPr>
        <p:sp>
          <p:nvSpPr>
            <p:cNvPr id="18" name="AutoShape 5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1357290" y="4643446"/>
              <a:ext cx="4572000" cy="2014539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 sz="6500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0" name="WordArt 6">
              <a:hlinkClick r:id="rId4" action="ppaction://hlinksldjump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428860" y="5357826"/>
              <a:ext cx="2790829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b="1" kern="10" spc="0" dirty="0" err="1" smtClean="0">
                  <a:ln w="9525">
                    <a:noFill/>
                    <a:round/>
                    <a:headEnd/>
                    <a:tailEnd/>
                  </a:ln>
                  <a:solidFill>
                    <a:srgbClr val="FF0000"/>
                  </a:solidFill>
                  <a:effectLst/>
                  <a:latin typeface="Times New Roman"/>
                  <a:cs typeface="Times New Roman"/>
                </a:rPr>
                <a:t>Дұрыс жауабы</a:t>
              </a:r>
              <a:endParaRPr lang="ru-RU" sz="3600" b="1" kern="10" spc="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Магжан\Рабочий стол\семинар\ТИТУЛ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4500562" y="6143644"/>
            <a:ext cx="3071834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i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rPr>
              <a:t>Дұрыс  жауабы</a:t>
            </a:r>
            <a:endParaRPr lang="ru-RU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2428868"/>
            <a:ext cx="678891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Шара </a:t>
            </a:r>
            <a:r>
              <a:rPr lang="ru-RU" sz="60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6000" b="1" cap="none" spc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иенқұлова</a:t>
            </a:r>
            <a:endParaRPr lang="ru-RU" sz="6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00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1214414" y="2428868"/>
            <a:ext cx="7000924" cy="2000264"/>
          </a:xfrm>
          <a:prstGeom prst="flowChartAlternateProcess">
            <a:avLst/>
          </a:prstGeom>
          <a:gradFill rotWithShape="0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”Алпамыс батыр”операсындағы </a:t>
            </a:r>
          </a:p>
          <a:p>
            <a:pPr algn="ctr"/>
            <a:r>
              <a:rPr lang="kk-KZ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Гүлбаршын ролінде алғаш рет </a:t>
            </a:r>
          </a:p>
          <a:p>
            <a:pPr algn="ctr"/>
            <a:r>
              <a:rPr lang="kk-KZ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ойнаған кім?</a:t>
            </a:r>
            <a:endParaRPr lang="kk-KZ" sz="2800" b="1" dirty="0">
              <a:solidFill>
                <a:srgbClr val="0000FF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15" name="AutoShape 31"/>
          <p:cNvSpPr>
            <a:spLocks noChangeArrowheads="1"/>
          </p:cNvSpPr>
          <p:nvPr/>
        </p:nvSpPr>
        <p:spPr bwMode="auto">
          <a:xfrm>
            <a:off x="428596" y="3357562"/>
            <a:ext cx="647700" cy="576263"/>
          </a:xfrm>
          <a:prstGeom prst="wedgeRoundRectCallout">
            <a:avLst>
              <a:gd name="adj1" fmla="val 39949"/>
              <a:gd name="adj2" fmla="val 41185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kk-KZ" sz="29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endParaRPr lang="ru-RU" sz="29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29652" y="17859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4" name="AutoShape 10">
            <a:hlinkClick r:id="" action="ppaction://noaction">
              <a:snd r:embed="rId2" name="chimes.wav"/>
            </a:hlinkClick>
            <a:hlinkHover r:id="" action="ppaction://noaction">
              <a:snd r:embed="rId2" name="chimes.wav"/>
            </a:hlinkHover>
          </p:cNvPr>
          <p:cNvSpPr>
            <a:spLocks noChangeArrowheads="1"/>
          </p:cNvSpPr>
          <p:nvPr/>
        </p:nvSpPr>
        <p:spPr bwMode="auto">
          <a:xfrm>
            <a:off x="1142976" y="714356"/>
            <a:ext cx="6715172" cy="1214470"/>
          </a:xfrm>
          <a:prstGeom prst="cloudCallout">
            <a:avLst>
              <a:gd name="adj1" fmla="val 47009"/>
              <a:gd name="adj2" fmla="val 114176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lang="kk-K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Сұрақ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20"/>
          <p:cNvGrpSpPr/>
          <p:nvPr/>
        </p:nvGrpSpPr>
        <p:grpSpPr>
          <a:xfrm>
            <a:off x="2643174" y="4429132"/>
            <a:ext cx="4572000" cy="2014539"/>
            <a:chOff x="1357290" y="4643446"/>
            <a:chExt cx="4572000" cy="2014539"/>
          </a:xfrm>
        </p:grpSpPr>
        <p:sp>
          <p:nvSpPr>
            <p:cNvPr id="18" name="AutoShape 5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1357290" y="4643446"/>
              <a:ext cx="4572000" cy="2014539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 sz="6500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0" name="WordArt 6"/>
            <p:cNvSpPr>
              <a:spLocks noChangeArrowheads="1" noChangeShapeType="1" noTextEdit="1"/>
            </p:cNvSpPr>
            <p:nvPr/>
          </p:nvSpPr>
          <p:spPr bwMode="auto">
            <a:xfrm>
              <a:off x="2428860" y="5357826"/>
              <a:ext cx="2790829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b="1" kern="10" spc="0" dirty="0" err="1" smtClean="0">
                  <a:ln w="9525">
                    <a:noFill/>
                    <a:round/>
                    <a:headEnd/>
                    <a:tailEnd/>
                  </a:ln>
                  <a:solidFill>
                    <a:srgbClr val="FF0000"/>
                  </a:solidFill>
                  <a:effectLst/>
                  <a:latin typeface="Times New Roman"/>
                  <a:cs typeface="Times New Roman"/>
                </a:rPr>
                <a:t>Дұрыс жауабы</a:t>
              </a:r>
              <a:endParaRPr lang="ru-RU" sz="3600" b="1" kern="10" spc="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endParaRPr>
            </a:p>
          </p:txBody>
        </p:sp>
      </p:grpSp>
      <p:pic>
        <p:nvPicPr>
          <p:cNvPr id="13" name="Picture 7" descr="AN08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429388" y="4000504"/>
            <a:ext cx="1725093" cy="2132737"/>
          </a:xfrm>
          <a:prstGeom prst="rect">
            <a:avLst/>
          </a:prstGeo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Магжан\Рабочий стол\семинар\ТИТУЛ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4500562" y="6143644"/>
            <a:ext cx="3071834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i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rPr>
              <a:t>Дұрыс  жауабы</a:t>
            </a:r>
            <a:endParaRPr lang="ru-RU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728" y="2643182"/>
            <a:ext cx="65722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Бибигүл Төлегенова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1214414" y="3000372"/>
            <a:ext cx="6643734" cy="1428760"/>
          </a:xfrm>
          <a:prstGeom prst="flowChartAlternateProcess">
            <a:avLst/>
          </a:prstGeom>
          <a:gradFill rotWithShape="0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defRPr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Мемлекеттік тудың авторы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кім?</a:t>
            </a:r>
            <a:endParaRPr lang="kk-KZ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15" name="AutoShape 31"/>
          <p:cNvSpPr>
            <a:spLocks noChangeArrowheads="1"/>
          </p:cNvSpPr>
          <p:nvPr/>
        </p:nvSpPr>
        <p:spPr bwMode="auto">
          <a:xfrm>
            <a:off x="428596" y="3357562"/>
            <a:ext cx="647700" cy="576263"/>
          </a:xfrm>
          <a:prstGeom prst="wedgeRoundRectCallout">
            <a:avLst>
              <a:gd name="adj1" fmla="val 39949"/>
              <a:gd name="adj2" fmla="val 41185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kk-KZ" sz="29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endParaRPr lang="ru-RU" sz="29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29652" y="17859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3" name="Picture 7" descr="AN08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429388" y="4000504"/>
            <a:ext cx="1725093" cy="2132737"/>
          </a:xfrm>
          <a:prstGeom prst="rect">
            <a:avLst/>
          </a:prstGeom>
          <a:noFill/>
          <a:ln/>
        </p:spPr>
      </p:pic>
      <p:sp>
        <p:nvSpPr>
          <p:cNvPr id="14" name="AutoShape 10">
            <a:hlinkClick r:id="" action="ppaction://noaction">
              <a:snd r:embed="rId3" name="chimes.wav"/>
            </a:hlinkClick>
            <a:hlinkHover r:id="" action="ppaction://noaction">
              <a:snd r:embed="rId3" name="chimes.wav"/>
            </a:hlinkHover>
          </p:cNvPr>
          <p:cNvSpPr>
            <a:spLocks noChangeArrowheads="1"/>
          </p:cNvSpPr>
          <p:nvPr/>
        </p:nvSpPr>
        <p:spPr bwMode="auto">
          <a:xfrm>
            <a:off x="1142976" y="1214422"/>
            <a:ext cx="6715172" cy="1214470"/>
          </a:xfrm>
          <a:prstGeom prst="cloudCallout">
            <a:avLst>
              <a:gd name="adj1" fmla="val 47009"/>
              <a:gd name="adj2" fmla="val 114176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lang="kk-K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Менің   жауабым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20"/>
          <p:cNvGrpSpPr/>
          <p:nvPr/>
        </p:nvGrpSpPr>
        <p:grpSpPr>
          <a:xfrm>
            <a:off x="1357290" y="4643446"/>
            <a:ext cx="4572000" cy="2014539"/>
            <a:chOff x="1357290" y="4643446"/>
            <a:chExt cx="4572000" cy="2014539"/>
          </a:xfrm>
        </p:grpSpPr>
        <p:sp>
          <p:nvSpPr>
            <p:cNvPr id="18" name="AutoShape 5"/>
            <p:cNvSpPr>
              <a:spLocks noChangeArrowheads="1"/>
            </p:cNvSpPr>
            <p:nvPr/>
          </p:nvSpPr>
          <p:spPr bwMode="auto">
            <a:xfrm>
              <a:off x="1357290" y="4643446"/>
              <a:ext cx="4572000" cy="2014539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 sz="6500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0" name="WordArt 6">
              <a:hlinkClick r:id="" action="ppaction://hlinkshowjump?jump=nextslide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428860" y="5357826"/>
              <a:ext cx="2790829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b="1" kern="10" spc="0" dirty="0" err="1" smtClean="0">
                  <a:ln w="9525">
                    <a:noFill/>
                    <a:round/>
                    <a:headEnd/>
                    <a:tailEnd/>
                  </a:ln>
                  <a:solidFill>
                    <a:srgbClr val="FF0000"/>
                  </a:solidFill>
                  <a:effectLst/>
                  <a:latin typeface="Times New Roman"/>
                  <a:cs typeface="Times New Roman"/>
                </a:rPr>
                <a:t>Дұрыс жауабы</a:t>
              </a:r>
              <a:endParaRPr lang="ru-RU" sz="3600" b="1" kern="10" spc="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Магжан\Рабочий стол\семинар\ТИТУЛ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4500562" y="6143644"/>
            <a:ext cx="3071834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i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rPr>
              <a:t>Дұрыс  жауабы</a:t>
            </a:r>
            <a:endParaRPr lang="ru-RU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3244334"/>
            <a:ext cx="55007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Шәкен Ниязбеков</a:t>
            </a:r>
            <a:endParaRPr lang="ru-RU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1214414" y="3000372"/>
            <a:ext cx="6643734" cy="1428760"/>
          </a:xfrm>
          <a:prstGeom prst="flowChartAlternateProcess">
            <a:avLst/>
          </a:prstGeom>
          <a:gradFill rotWithShape="0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/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</a:rPr>
              <a:t>Абай атаның өлеңіндегі бес асыл</a:t>
            </a:r>
          </a:p>
          <a:p>
            <a:pPr marL="342900" indent="-342900"/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</a:rPr>
              <a:t> мен бес дұшпанды атаңыз.</a:t>
            </a:r>
            <a:endParaRPr lang="kk-KZ" sz="32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42015" name="AutoShape 31"/>
          <p:cNvSpPr>
            <a:spLocks noChangeArrowheads="1"/>
          </p:cNvSpPr>
          <p:nvPr/>
        </p:nvSpPr>
        <p:spPr bwMode="auto">
          <a:xfrm>
            <a:off x="428596" y="3357562"/>
            <a:ext cx="647700" cy="576263"/>
          </a:xfrm>
          <a:prstGeom prst="wedgeRoundRectCallout">
            <a:avLst>
              <a:gd name="adj1" fmla="val 39949"/>
              <a:gd name="adj2" fmla="val 41185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kk-KZ" sz="29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  <a:endParaRPr lang="ru-RU" sz="29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29652" y="17859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3" name="Picture 7" descr="AN08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429388" y="4000504"/>
            <a:ext cx="1725093" cy="2132737"/>
          </a:xfrm>
          <a:prstGeom prst="rect">
            <a:avLst/>
          </a:prstGeom>
          <a:noFill/>
          <a:ln/>
        </p:spPr>
      </p:pic>
      <p:sp>
        <p:nvSpPr>
          <p:cNvPr id="14" name="AutoShape 10">
            <a:hlinkClick r:id="" action="ppaction://noaction">
              <a:snd r:embed="rId3" name="chimes.wav"/>
            </a:hlinkClick>
            <a:hlinkHover r:id="" action="ppaction://noaction">
              <a:snd r:embed="rId3" name="chimes.wav"/>
            </a:hlinkHover>
          </p:cNvPr>
          <p:cNvSpPr>
            <a:spLocks noChangeArrowheads="1"/>
          </p:cNvSpPr>
          <p:nvPr/>
        </p:nvSpPr>
        <p:spPr bwMode="auto">
          <a:xfrm>
            <a:off x="1142976" y="1214422"/>
            <a:ext cx="6715172" cy="1214470"/>
          </a:xfrm>
          <a:prstGeom prst="cloudCallout">
            <a:avLst>
              <a:gd name="adj1" fmla="val 47009"/>
              <a:gd name="adj2" fmla="val 114176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lang="kk-K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Менің   жауабым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20"/>
          <p:cNvGrpSpPr/>
          <p:nvPr/>
        </p:nvGrpSpPr>
        <p:grpSpPr>
          <a:xfrm>
            <a:off x="1357290" y="4643446"/>
            <a:ext cx="4572000" cy="2014539"/>
            <a:chOff x="1357290" y="4643446"/>
            <a:chExt cx="4572000" cy="2014539"/>
          </a:xfrm>
        </p:grpSpPr>
        <p:sp>
          <p:nvSpPr>
            <p:cNvPr id="18" name="AutoShape 5"/>
            <p:cNvSpPr>
              <a:spLocks noChangeArrowheads="1"/>
            </p:cNvSpPr>
            <p:nvPr/>
          </p:nvSpPr>
          <p:spPr bwMode="auto">
            <a:xfrm>
              <a:off x="1357290" y="4643446"/>
              <a:ext cx="4572000" cy="2014539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 sz="6500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0" name="WordArt 6">
              <a:hlinkClick r:id="" action="ppaction://hlinkshowjump?jump=nextslide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428860" y="5357826"/>
              <a:ext cx="2790829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b="1" kern="10" spc="0" dirty="0" err="1" smtClean="0">
                  <a:ln w="9525">
                    <a:noFill/>
                    <a:round/>
                    <a:headEnd/>
                    <a:tailEnd/>
                  </a:ln>
                  <a:solidFill>
                    <a:srgbClr val="FF0000"/>
                  </a:solidFill>
                  <a:effectLst/>
                  <a:latin typeface="Times New Roman"/>
                  <a:cs typeface="Times New Roman"/>
                </a:rPr>
                <a:t>Дұрыс жауабы</a:t>
              </a:r>
              <a:endParaRPr lang="ru-RU" sz="3600" b="1" kern="10" spc="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Магжан\Рабочий стол\семинар\ТИТУЛ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4500562" y="6143644"/>
            <a:ext cx="3071834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i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rPr>
              <a:t>Дұрыс  жауабы</a:t>
            </a:r>
            <a:endParaRPr lang="ru-RU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2643182"/>
            <a:ext cx="18473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7200" b="1" u="sng" dirty="0">
              <a:solidFill>
                <a:srgbClr val="8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2000240"/>
            <a:ext cx="70009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Бес асыл</a:t>
            </a:r>
            <a:r>
              <a:rPr lang="kk-KZ" sz="3600" b="1" u="sng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 талап,еңбек,терең ой, қанағат,рақым</a:t>
            </a:r>
          </a:p>
          <a:p>
            <a:endParaRPr lang="kk-KZ" sz="3600" b="1" u="sng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Бес дұшпан</a:t>
            </a:r>
            <a:r>
              <a:rPr lang="kk-KZ" sz="3600" b="1" u="sng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 өсек,өтірік,мақтаншақ, еріншек, бекер мал шашпақ</a:t>
            </a:r>
            <a:endParaRPr lang="ru-RU" sz="3600" b="1" u="sng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Экран (4:3)</PresentationFormat>
  <Paragraphs>58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ученик</dc:creator>
  <cp:lastModifiedBy>ученик</cp:lastModifiedBy>
  <cp:revision>1</cp:revision>
  <dcterms:created xsi:type="dcterms:W3CDTF">2012-03-14T04:21:40Z</dcterms:created>
  <dcterms:modified xsi:type="dcterms:W3CDTF">2012-03-14T04:22:13Z</dcterms:modified>
</cp:coreProperties>
</file>