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5" r:id="rId4"/>
    <p:sldId id="266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72AFD5-A698-4BFD-8BCE-98157CD137A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03CBE2-DD6B-4342-AD1B-384EDAEE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142984"/>
            <a:ext cx="7351800" cy="442915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№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30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Жалпы білім беретін орта мектебінің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2011-2012 оқу жылына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бастауыш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сыныптар әдістемелік бірлестігінің жылдық жоспары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214950"/>
            <a:ext cx="4994346" cy="598928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32"/>
            <a:ext cx="3969038" cy="4429156"/>
          </a:xfrm>
        </p:spPr>
        <p:txBody>
          <a:bodyPr/>
          <a:lstStyle/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    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    Базарова Ж.М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Білімі:</a:t>
            </a:r>
            <a:r>
              <a:rPr lang="kk-KZ" b="1" i="1" dirty="0" smtClean="0">
                <a:solidFill>
                  <a:srgbClr val="7030A0"/>
                </a:solidFill>
              </a:rPr>
              <a:t>жоғары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Еңбек жолы</a:t>
            </a:r>
            <a:r>
              <a:rPr lang="ru-RU" b="1" dirty="0" smtClean="0">
                <a:solidFill>
                  <a:srgbClr val="7030A0"/>
                </a:solidFill>
              </a:rPr>
              <a:t> :</a:t>
            </a:r>
            <a:r>
              <a:rPr lang="ru-RU" b="1" i="1" dirty="0" smtClean="0">
                <a:solidFill>
                  <a:srgbClr val="7030A0"/>
                </a:solidFill>
              </a:rPr>
              <a:t>2 </a:t>
            </a:r>
            <a:r>
              <a:rPr lang="ru-RU" b="1" i="1" dirty="0" err="1" smtClean="0">
                <a:solidFill>
                  <a:srgbClr val="7030A0"/>
                </a:solidFill>
              </a:rPr>
              <a:t>жыл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Дәріс беретін сыныбы: 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         3 “А”сынып</a:t>
            </a:r>
            <a:endParaRPr lang="ru-RU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30352"/>
            <a:ext cx="4043362" cy="4898912"/>
          </a:xfrm>
        </p:spPr>
        <p:txBody>
          <a:bodyPr/>
          <a:lstStyle/>
          <a:p>
            <a:pPr>
              <a:buNone/>
            </a:pPr>
            <a:endParaRPr lang="kk-KZ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   Мырзалиева Г.С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Білімі:</a:t>
            </a:r>
            <a:r>
              <a:rPr lang="kk-KZ" b="1" i="1" dirty="0" smtClean="0">
                <a:solidFill>
                  <a:srgbClr val="7030A0"/>
                </a:solidFill>
              </a:rPr>
              <a:t>жоғары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Еңбек жолы</a:t>
            </a:r>
            <a:r>
              <a:rPr lang="ru-RU" b="1" dirty="0" smtClean="0">
                <a:solidFill>
                  <a:srgbClr val="7030A0"/>
                </a:solidFill>
              </a:rPr>
              <a:t> :</a:t>
            </a:r>
            <a:r>
              <a:rPr lang="ru-RU" b="1" i="1" dirty="0" smtClean="0">
                <a:solidFill>
                  <a:srgbClr val="7030A0"/>
                </a:solidFill>
              </a:rPr>
              <a:t>2 </a:t>
            </a:r>
            <a:r>
              <a:rPr lang="ru-RU" b="1" i="1" dirty="0" err="1" smtClean="0">
                <a:solidFill>
                  <a:srgbClr val="7030A0"/>
                </a:solidFill>
              </a:rPr>
              <a:t>жыл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Дәріс беретін сыныбы: 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    дайындық тобы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3214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kk-KZ" b="1" dirty="0" smtClean="0"/>
          </a:p>
          <a:p>
            <a:pPr algn="ctr">
              <a:buNone/>
            </a:pPr>
            <a:endParaRPr lang="kk-KZ" b="1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</a:rPr>
              <a:t>Бастауыш сыныптар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</a:rPr>
              <a:t>әдістемелік  бірлестігінің  тақырыбы: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k-KZ" sz="3200" b="1" i="1" dirty="0" smtClean="0">
                <a:solidFill>
                  <a:schemeClr val="accent5">
                    <a:lumMod val="75000"/>
                  </a:schemeClr>
                </a:solidFill>
              </a:rPr>
              <a:t>Бастауыш сатыда оқу-тәрбие жұмысын ұйымдастыру арқылы оқу үрдісін </a:t>
            </a:r>
            <a:r>
              <a:rPr lang="kk-KZ" sz="3200" b="1" i="1" dirty="0" smtClean="0">
                <a:solidFill>
                  <a:schemeClr val="accent5">
                    <a:lumMod val="75000"/>
                  </a:schemeClr>
                </a:solidFill>
              </a:rPr>
              <a:t>әлеуметтендіру </a:t>
            </a:r>
            <a:r>
              <a:rPr lang="kk-KZ" sz="3200" b="1" i="1" dirty="0" smtClean="0">
                <a:solidFill>
                  <a:schemeClr val="accent5">
                    <a:lumMod val="75000"/>
                  </a:schemeClr>
                </a:solidFill>
              </a:rPr>
              <a:t>және ізгілендіру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703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sz="3500" b="1" dirty="0" smtClean="0">
                <a:solidFill>
                  <a:schemeClr val="accent5">
                    <a:lumMod val="75000"/>
                  </a:schemeClr>
                </a:solidFill>
              </a:rPr>
              <a:t>Бастауыш сыныптар </a:t>
            </a:r>
            <a:r>
              <a:rPr lang="kk-KZ" sz="3500" b="1" dirty="0" smtClean="0">
                <a:solidFill>
                  <a:schemeClr val="accent5">
                    <a:lumMod val="75000"/>
                  </a:schemeClr>
                </a:solidFill>
              </a:rPr>
              <a:t>әдістемелік бірлестік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k-KZ" sz="3500" b="1" dirty="0" smtClean="0">
                <a:solidFill>
                  <a:schemeClr val="accent5">
                    <a:lumMod val="75000"/>
                  </a:schemeClr>
                </a:solidFill>
              </a:rPr>
              <a:t>жұмысының мақсаты: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k-KZ" sz="3500" b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k-KZ" sz="3500" b="1" i="1" dirty="0" smtClean="0">
                <a:solidFill>
                  <a:schemeClr val="accent5">
                    <a:lumMod val="75000"/>
                  </a:schemeClr>
                </a:solidFill>
              </a:rPr>
              <a:t>Бастауыш </a:t>
            </a:r>
            <a:r>
              <a:rPr lang="kk-KZ" sz="3500" b="1" i="1" dirty="0" smtClean="0">
                <a:solidFill>
                  <a:schemeClr val="accent5">
                    <a:lumMod val="75000"/>
                  </a:schemeClr>
                </a:solidFill>
              </a:rPr>
              <a:t>сыныптарда оқу-тәрбие үрдісін тиімді ұйымдастыру арқылы оқушылардың танымдық қабілеттерін арттыру,өзіндік ,еркіндік беріп,өздік дамуын қалыптастыра отырып,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k-KZ" sz="3500" b="1" i="1" dirty="0" smtClean="0">
                <a:solidFill>
                  <a:schemeClr val="accent5">
                    <a:lumMod val="75000"/>
                  </a:schemeClr>
                </a:solidFill>
              </a:rPr>
              <a:t>жан-жақты дамыған тұлға ретінде қалыптастыру.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1600" b="1" dirty="0" smtClean="0">
                <a:solidFill>
                  <a:schemeClr val="accent5">
                    <a:lumMod val="75000"/>
                  </a:schemeClr>
                </a:solidFill>
              </a:rPr>
              <a:t>2011-2012 оқу жылының міндеттері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sz="1600" b="1" dirty="0" smtClean="0"/>
              <a:t> </a:t>
            </a:r>
            <a:endParaRPr lang="ru-RU" sz="1600" b="1" dirty="0" smtClean="0"/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Әр мұғалім өз жұмысында және бүкіл техникалық тізбекте технологияның үздіксіз өзгерістеріне бейімделу.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Бастауыш сыныптарда инновациялық технологияларды сынау арқылы тиімділігін арттыру,мектеп жағдайын бейімделу.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Жан-жақты тәрбие негіздерін сіңіру.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Ана тілін қастерлеу, қадірлеу, мемлекеттік                    тіл дәрежесін жоғары көтеру.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Оқу,ойын,еңбек.қарым-қатынас сияқты әрекет түрлерін қажетті деңгейде меңгерту.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Салауатты өмір салтының берік негіздерін қалыптастыру.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Оқушы бойындағы шығармашылық қабілетін ашу. 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4-5 сыныптар арасында өзара сабақтастық байланыс орнату.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Мектепалды жастағы балалардың танымдық белсенділігін арттыру.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Мемлекеттік аралық бақылауға дайындық жұмысын жүргізу.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kk-KZ" sz="1600" b="1" i="1" dirty="0" smtClean="0">
                <a:solidFill>
                  <a:schemeClr val="accent5">
                    <a:lumMod val="75000"/>
                  </a:schemeClr>
                </a:solidFill>
              </a:rPr>
              <a:t>12 жылдық білім беру тұжырымдамасын басшылыққа ала отыры баланың жас ерекшелігіне сәйкес өз әрекетін,мінез-құлқын қалыптастыратын дара тұлға ретінде дамыту.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142984"/>
            <a:ext cx="7351800" cy="442915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7030A0"/>
                </a:solidFill>
              </a:rPr>
              <a:t>№ 30 жалпы білім беретін орта мектебінің  2011-2012  оқу жылында бастауыш сыныптарына сабақ беретін мұғалімдер туралы мәлімет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214950"/>
            <a:ext cx="4994346" cy="598928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530352"/>
            <a:ext cx="3971924" cy="4827474"/>
          </a:xfrm>
        </p:spPr>
        <p:txBody>
          <a:bodyPr/>
          <a:lstStyle/>
          <a:p>
            <a:pPr>
              <a:buNone/>
            </a:pPr>
            <a:r>
              <a:rPr lang="kk-KZ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kk-KZ" b="1" dirty="0" smtClean="0">
                <a:solidFill>
                  <a:srgbClr val="002060"/>
                </a:solidFill>
              </a:rPr>
              <a:t>    </a:t>
            </a:r>
            <a:r>
              <a:rPr lang="kk-KZ" b="1" dirty="0" smtClean="0">
                <a:solidFill>
                  <a:srgbClr val="7030A0"/>
                </a:solidFill>
              </a:rPr>
              <a:t>Досымханова М.М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Білімі:</a:t>
            </a:r>
            <a:r>
              <a:rPr lang="kk-KZ" b="1" i="1" dirty="0" smtClean="0">
                <a:solidFill>
                  <a:srgbClr val="7030A0"/>
                </a:solidFill>
              </a:rPr>
              <a:t>орта арнаулы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Санаты:   </a:t>
            </a:r>
            <a:r>
              <a:rPr lang="kk-KZ" b="1" i="1" dirty="0" smtClean="0">
                <a:solidFill>
                  <a:srgbClr val="7030A0"/>
                </a:solidFill>
              </a:rPr>
              <a:t>ІІ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Еңбек жолы</a:t>
            </a:r>
            <a:r>
              <a:rPr lang="ru-RU" b="1" dirty="0" smtClean="0">
                <a:solidFill>
                  <a:srgbClr val="7030A0"/>
                </a:solidFill>
              </a:rPr>
              <a:t> :</a:t>
            </a:r>
            <a:r>
              <a:rPr lang="ru-RU" b="1" i="1" dirty="0" smtClean="0">
                <a:solidFill>
                  <a:srgbClr val="7030A0"/>
                </a:solidFill>
              </a:rPr>
              <a:t>15 </a:t>
            </a:r>
            <a:r>
              <a:rPr lang="ru-RU" b="1" i="1" dirty="0" err="1" smtClean="0">
                <a:solidFill>
                  <a:srgbClr val="7030A0"/>
                </a:solidFill>
              </a:rPr>
              <a:t>жыл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Дәріс беретін сыныбы: </a:t>
            </a:r>
            <a:r>
              <a:rPr lang="kk-KZ" b="1" i="1" dirty="0" smtClean="0">
                <a:solidFill>
                  <a:srgbClr val="7030A0"/>
                </a:solidFill>
              </a:rPr>
              <a:t>1 “А”сынып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7687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571480"/>
            <a:ext cx="3971924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kk-KZ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    Миртемирова Г.Ш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Білімі:</a:t>
            </a:r>
            <a:r>
              <a:rPr lang="kk-KZ" b="1" i="1" dirty="0" smtClean="0">
                <a:solidFill>
                  <a:srgbClr val="7030A0"/>
                </a:solidFill>
              </a:rPr>
              <a:t>жоғары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Міндеті:</a:t>
            </a:r>
            <a:r>
              <a:rPr lang="kk-KZ" dirty="0" smtClean="0">
                <a:solidFill>
                  <a:srgbClr val="7030A0"/>
                </a:solidFill>
              </a:rPr>
              <a:t> </a:t>
            </a:r>
            <a:r>
              <a:rPr lang="kk-KZ" b="1" i="1" dirty="0" smtClean="0">
                <a:solidFill>
                  <a:srgbClr val="7030A0"/>
                </a:solidFill>
              </a:rPr>
              <a:t>директор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дың оқу жөніндегі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орынбасары</a:t>
            </a:r>
            <a:r>
              <a:rPr lang="kk-KZ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Санаты:   </a:t>
            </a:r>
            <a:r>
              <a:rPr lang="kk-KZ" b="1" i="1" dirty="0" smtClean="0">
                <a:solidFill>
                  <a:srgbClr val="7030A0"/>
                </a:solidFill>
              </a:rPr>
              <a:t>ІІ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Еңбек жолы</a:t>
            </a:r>
            <a:r>
              <a:rPr lang="ru-RU" b="1" dirty="0" smtClean="0">
                <a:solidFill>
                  <a:srgbClr val="7030A0"/>
                </a:solidFill>
              </a:rPr>
              <a:t> : </a:t>
            </a:r>
            <a:r>
              <a:rPr lang="ru-RU" b="1" i="1" dirty="0" smtClean="0">
                <a:solidFill>
                  <a:srgbClr val="7030A0"/>
                </a:solidFill>
              </a:rPr>
              <a:t>3 </a:t>
            </a:r>
            <a:r>
              <a:rPr lang="ru-RU" b="1" i="1" dirty="0" err="1" smtClean="0">
                <a:solidFill>
                  <a:srgbClr val="7030A0"/>
                </a:solidFill>
              </a:rPr>
              <a:t>жыл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Дәріс беретін сыныбы: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 4 “А” сынып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40719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642918"/>
            <a:ext cx="4043362" cy="5072098"/>
          </a:xfrm>
        </p:spPr>
        <p:txBody>
          <a:bodyPr/>
          <a:lstStyle/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   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     Кузембаева Л.Д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Білімі:</a:t>
            </a:r>
            <a:r>
              <a:rPr lang="kk-KZ" b="1" i="1" dirty="0" smtClean="0">
                <a:solidFill>
                  <a:srgbClr val="7030A0"/>
                </a:solidFill>
              </a:rPr>
              <a:t>жоғары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Міндеті:</a:t>
            </a:r>
            <a:r>
              <a:rPr lang="kk-KZ" b="1" i="1" dirty="0" smtClean="0">
                <a:solidFill>
                  <a:srgbClr val="7030A0"/>
                </a:solidFill>
              </a:rPr>
              <a:t>бастауыш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сыныптар бірлестік</a:t>
            </a:r>
          </a:p>
          <a:p>
            <a:pPr>
              <a:buNone/>
            </a:pPr>
            <a:r>
              <a:rPr lang="kk-KZ" b="1" i="1" dirty="0" smtClean="0">
                <a:solidFill>
                  <a:srgbClr val="7030A0"/>
                </a:solidFill>
              </a:rPr>
              <a:t>жетекшісі</a:t>
            </a:r>
            <a:r>
              <a:rPr lang="kk-KZ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Санаты:   </a:t>
            </a:r>
            <a:r>
              <a:rPr lang="kk-KZ" b="1" i="1" dirty="0" smtClean="0">
                <a:solidFill>
                  <a:srgbClr val="7030A0"/>
                </a:solidFill>
              </a:rPr>
              <a:t>І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Еңбек жолы</a:t>
            </a:r>
            <a:r>
              <a:rPr lang="ru-RU" b="1" dirty="0" smtClean="0">
                <a:solidFill>
                  <a:srgbClr val="7030A0"/>
                </a:solidFill>
              </a:rPr>
              <a:t> : </a:t>
            </a:r>
            <a:r>
              <a:rPr lang="ru-RU" b="1" i="1" dirty="0" smtClean="0">
                <a:solidFill>
                  <a:srgbClr val="7030A0"/>
                </a:solidFill>
              </a:rPr>
              <a:t>12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жыл</a:t>
            </a:r>
            <a:endParaRPr lang="ru-RU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Дәріс беретін сыныбы: </a:t>
            </a:r>
            <a:r>
              <a:rPr lang="kk-KZ" b="1" i="1" dirty="0" smtClean="0">
                <a:solidFill>
                  <a:srgbClr val="7030A0"/>
                </a:solidFill>
              </a:rPr>
              <a:t>2“Ә” сынып</a:t>
            </a:r>
            <a:endParaRPr lang="ru-RU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69"/>
            <a:ext cx="3429024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30352"/>
            <a:ext cx="4114800" cy="4187952"/>
          </a:xfrm>
        </p:spPr>
        <p:txBody>
          <a:bodyPr/>
          <a:lstStyle/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    Мамурбаева  А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Білімі:</a:t>
            </a:r>
            <a:r>
              <a:rPr lang="kk-KZ" b="1" i="1" dirty="0" smtClean="0">
                <a:solidFill>
                  <a:srgbClr val="7030A0"/>
                </a:solidFill>
              </a:rPr>
              <a:t>орта арнаулы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Еңбек жолы</a:t>
            </a:r>
            <a:r>
              <a:rPr lang="ru-RU" b="1" dirty="0" smtClean="0">
                <a:solidFill>
                  <a:srgbClr val="7030A0"/>
                </a:solidFill>
              </a:rPr>
              <a:t> :</a:t>
            </a:r>
            <a:r>
              <a:rPr lang="ru-RU" b="1" i="1" dirty="0" smtClean="0">
                <a:solidFill>
                  <a:srgbClr val="7030A0"/>
                </a:solidFill>
              </a:rPr>
              <a:t>1 </a:t>
            </a:r>
            <a:r>
              <a:rPr lang="ru-RU" b="1" i="1" dirty="0" err="1" smtClean="0">
                <a:solidFill>
                  <a:srgbClr val="7030A0"/>
                </a:solidFill>
              </a:rPr>
              <a:t>жыл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Дәріс беретін сыныбы: </a:t>
            </a:r>
            <a:r>
              <a:rPr lang="kk-KZ" b="1" i="1" dirty="0" smtClean="0">
                <a:solidFill>
                  <a:srgbClr val="7030A0"/>
                </a:solidFill>
              </a:rPr>
              <a:t>2 “А”сынып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176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№30Жалпы білім беретін орта мектебінің 2011-2012 оқу жылына бастауыш сыныптар әдістемелік бірлестігінің жылдық жоспары </vt:lpstr>
      <vt:lpstr>Слайд 2</vt:lpstr>
      <vt:lpstr>Слайд 3</vt:lpstr>
      <vt:lpstr>Слайд 4</vt:lpstr>
      <vt:lpstr>№ 30 жалпы білім беретін орта мектебінің  2011-2012  оқу жылында бастауыш сыныптарына сабақ беретін мұғалімдер туралы мәлімет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 30 жалпы білім беретін орта мектебінің  2011-2012  оқу жылында бастауыш сыныптарына сабақ беретін мұғалімдер туралы мәлімет </dc:title>
  <dc:creator>Admin</dc:creator>
  <cp:lastModifiedBy>Баглан</cp:lastModifiedBy>
  <cp:revision>17</cp:revision>
  <dcterms:created xsi:type="dcterms:W3CDTF">2012-01-14T19:43:50Z</dcterms:created>
  <dcterms:modified xsi:type="dcterms:W3CDTF">2012-02-14T05:41:54Z</dcterms:modified>
</cp:coreProperties>
</file>