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3" r:id="rId3"/>
    <p:sldId id="265" r:id="rId4"/>
    <p:sldId id="266" r:id="rId5"/>
    <p:sldId id="264" r:id="rId6"/>
    <p:sldId id="257" r:id="rId7"/>
    <p:sldId id="258" r:id="rId8"/>
    <p:sldId id="259" r:id="rId9"/>
    <p:sldId id="260" r:id="rId10"/>
    <p:sldId id="261" r:id="rId11"/>
    <p:sldId id="262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72AFD5-A698-4BFD-8BCE-98157CD137AA}" type="datetimeFigureOut">
              <a:rPr lang="ru-RU" smtClean="0"/>
              <a:pPr/>
              <a:t>14.02.2012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03CBE2-DD6B-4342-AD1B-384EDAEEC5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72AFD5-A698-4BFD-8BCE-98157CD137AA}" type="datetimeFigureOut">
              <a:rPr lang="ru-RU" smtClean="0"/>
              <a:pPr/>
              <a:t>14.02.2012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03CBE2-DD6B-4342-AD1B-384EDAEEC5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72AFD5-A698-4BFD-8BCE-98157CD137AA}" type="datetimeFigureOut">
              <a:rPr lang="ru-RU" smtClean="0"/>
              <a:pPr/>
              <a:t>14.02.2012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03CBE2-DD6B-4342-AD1B-384EDAEEC5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72AFD5-A698-4BFD-8BCE-98157CD137AA}" type="datetimeFigureOut">
              <a:rPr lang="ru-RU" smtClean="0"/>
              <a:pPr/>
              <a:t>14.02.2012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03CBE2-DD6B-4342-AD1B-384EDAEEC5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72AFD5-A698-4BFD-8BCE-98157CD137AA}" type="datetimeFigureOut">
              <a:rPr lang="ru-RU" smtClean="0"/>
              <a:pPr/>
              <a:t>14.02.2012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03CBE2-DD6B-4342-AD1B-384EDAEEC5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72AFD5-A698-4BFD-8BCE-98157CD137AA}" type="datetimeFigureOut">
              <a:rPr lang="ru-RU" smtClean="0"/>
              <a:pPr/>
              <a:t>14.02.2012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03CBE2-DD6B-4342-AD1B-384EDAEEC5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72AFD5-A698-4BFD-8BCE-98157CD137AA}" type="datetimeFigureOut">
              <a:rPr lang="ru-RU" smtClean="0"/>
              <a:pPr/>
              <a:t>14.02.2012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03CBE2-DD6B-4342-AD1B-384EDAEEC5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72AFD5-A698-4BFD-8BCE-98157CD137AA}" type="datetimeFigureOut">
              <a:rPr lang="ru-RU" smtClean="0"/>
              <a:pPr/>
              <a:t>14.02.2012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03CBE2-DD6B-4342-AD1B-384EDAEEC5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72AFD5-A698-4BFD-8BCE-98157CD137AA}" type="datetimeFigureOut">
              <a:rPr lang="ru-RU" smtClean="0"/>
              <a:pPr/>
              <a:t>14.02.2012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03CBE2-DD6B-4342-AD1B-384EDAEEC5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72AFD5-A698-4BFD-8BCE-98157CD137AA}" type="datetimeFigureOut">
              <a:rPr lang="ru-RU" smtClean="0"/>
              <a:pPr/>
              <a:t>14.02.2012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03CBE2-DD6B-4342-AD1B-384EDAEEC5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72AFD5-A698-4BFD-8BCE-98157CD137AA}" type="datetimeFigureOut">
              <a:rPr lang="ru-RU" smtClean="0"/>
              <a:pPr/>
              <a:t>14.02.2012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03CBE2-DD6B-4342-AD1B-384EDAEEC5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372AFD5-A698-4BFD-8BCE-98157CD137AA}" type="datetimeFigureOut">
              <a:rPr lang="ru-RU" smtClean="0"/>
              <a:pPr/>
              <a:t>14.02.2012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B03CBE2-DD6B-4342-AD1B-384EDAEEC59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1142984"/>
            <a:ext cx="7351800" cy="4429156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solidFill>
                  <a:schemeClr val="accent5">
                    <a:lumMod val="75000"/>
                  </a:schemeClr>
                </a:solidFill>
              </a:rPr>
              <a:t>№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30</a:t>
            </a:r>
            <a:r>
              <a:rPr lang="kk-KZ" dirty="0" smtClean="0">
                <a:solidFill>
                  <a:schemeClr val="accent5">
                    <a:lumMod val="75000"/>
                  </a:schemeClr>
                </a:solidFill>
              </a:rPr>
              <a:t>Жалпы білім беретін орта мектебінің </a:t>
            </a:r>
            <a:r>
              <a:rPr lang="kk-KZ" dirty="0" smtClean="0">
                <a:solidFill>
                  <a:schemeClr val="accent5">
                    <a:lumMod val="75000"/>
                  </a:schemeClr>
                </a:solidFill>
              </a:rPr>
              <a:t>2011-2012 оқу жылына </a:t>
            </a:r>
            <a:r>
              <a:rPr lang="kk-KZ" dirty="0" smtClean="0">
                <a:solidFill>
                  <a:schemeClr val="accent5">
                    <a:lumMod val="75000"/>
                  </a:schemeClr>
                </a:solidFill>
              </a:rPr>
              <a:t>бастауыш </a:t>
            </a:r>
            <a:r>
              <a:rPr lang="kk-KZ" dirty="0" smtClean="0">
                <a:solidFill>
                  <a:schemeClr val="accent5">
                    <a:lumMod val="75000"/>
                  </a:schemeClr>
                </a:solidFill>
              </a:rPr>
              <a:t>сыныптар әдістемелік бірлестігінің жылдық жоспары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</a:b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5214950"/>
            <a:ext cx="4994346" cy="598928"/>
          </a:xfrm>
        </p:spPr>
        <p:txBody>
          <a:bodyPr/>
          <a:lstStyle/>
          <a:p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3438" y="857232"/>
            <a:ext cx="3969038" cy="4429156"/>
          </a:xfrm>
        </p:spPr>
        <p:txBody>
          <a:bodyPr/>
          <a:lstStyle/>
          <a:p>
            <a:pPr>
              <a:buNone/>
            </a:pPr>
            <a:r>
              <a:rPr lang="kk-KZ" b="1" dirty="0" smtClean="0">
                <a:solidFill>
                  <a:srgbClr val="7030A0"/>
                </a:solidFill>
              </a:rPr>
              <a:t>    </a:t>
            </a:r>
          </a:p>
          <a:p>
            <a:pPr>
              <a:buNone/>
            </a:pPr>
            <a:r>
              <a:rPr lang="kk-KZ" b="1" dirty="0" smtClean="0">
                <a:solidFill>
                  <a:srgbClr val="7030A0"/>
                </a:solidFill>
              </a:rPr>
              <a:t>    Базарова Ж.М</a:t>
            </a:r>
            <a:endParaRPr lang="ru-RU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kk-KZ" b="1" dirty="0" smtClean="0">
                <a:solidFill>
                  <a:srgbClr val="7030A0"/>
                </a:solidFill>
              </a:rPr>
              <a:t>Білімі:</a:t>
            </a:r>
            <a:r>
              <a:rPr lang="kk-KZ" b="1" i="1" dirty="0" smtClean="0">
                <a:solidFill>
                  <a:srgbClr val="7030A0"/>
                </a:solidFill>
              </a:rPr>
              <a:t>жоғары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7030A0"/>
                </a:solidFill>
              </a:rPr>
              <a:t>Еңбек жолы</a:t>
            </a:r>
            <a:r>
              <a:rPr lang="ru-RU" b="1" dirty="0" smtClean="0">
                <a:solidFill>
                  <a:srgbClr val="7030A0"/>
                </a:solidFill>
              </a:rPr>
              <a:t> :</a:t>
            </a:r>
            <a:r>
              <a:rPr lang="ru-RU" b="1" i="1" dirty="0" smtClean="0">
                <a:solidFill>
                  <a:srgbClr val="7030A0"/>
                </a:solidFill>
              </a:rPr>
              <a:t>2 </a:t>
            </a:r>
            <a:r>
              <a:rPr lang="ru-RU" b="1" i="1" dirty="0" err="1" smtClean="0">
                <a:solidFill>
                  <a:srgbClr val="7030A0"/>
                </a:solidFill>
              </a:rPr>
              <a:t>жыл</a:t>
            </a:r>
            <a:endParaRPr lang="ru-RU" b="1" i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kk-KZ" b="1" dirty="0" smtClean="0">
                <a:solidFill>
                  <a:srgbClr val="7030A0"/>
                </a:solidFill>
              </a:rPr>
              <a:t>Дәріс беретін сыныбы: </a:t>
            </a:r>
          </a:p>
          <a:p>
            <a:pPr>
              <a:buNone/>
            </a:pPr>
            <a:r>
              <a:rPr lang="kk-KZ" b="1" i="1" dirty="0" smtClean="0">
                <a:solidFill>
                  <a:srgbClr val="7030A0"/>
                </a:solidFill>
              </a:rPr>
              <a:t>         3 “А”сынып</a:t>
            </a:r>
            <a:endParaRPr lang="ru-RU" b="1" i="1" dirty="0" smtClean="0">
              <a:solidFill>
                <a:srgbClr val="7030A0"/>
              </a:solidFill>
            </a:endParaRP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857232"/>
            <a:ext cx="3857652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3438" y="530352"/>
            <a:ext cx="4043362" cy="4898912"/>
          </a:xfrm>
        </p:spPr>
        <p:txBody>
          <a:bodyPr/>
          <a:lstStyle/>
          <a:p>
            <a:pPr>
              <a:buNone/>
            </a:pPr>
            <a:endParaRPr lang="kk-KZ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kk-KZ" b="1" dirty="0" smtClean="0">
                <a:solidFill>
                  <a:srgbClr val="7030A0"/>
                </a:solidFill>
              </a:rPr>
              <a:t>   Мырзалиева Г.С</a:t>
            </a:r>
            <a:endParaRPr lang="ru-RU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kk-KZ" b="1" dirty="0" smtClean="0">
                <a:solidFill>
                  <a:srgbClr val="7030A0"/>
                </a:solidFill>
              </a:rPr>
              <a:t>Білімі:</a:t>
            </a:r>
            <a:r>
              <a:rPr lang="kk-KZ" b="1" i="1" dirty="0" smtClean="0">
                <a:solidFill>
                  <a:srgbClr val="7030A0"/>
                </a:solidFill>
              </a:rPr>
              <a:t>жоғары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7030A0"/>
                </a:solidFill>
              </a:rPr>
              <a:t>Еңбек жолы</a:t>
            </a:r>
            <a:r>
              <a:rPr lang="ru-RU" b="1" dirty="0" smtClean="0">
                <a:solidFill>
                  <a:srgbClr val="7030A0"/>
                </a:solidFill>
              </a:rPr>
              <a:t> :</a:t>
            </a:r>
            <a:r>
              <a:rPr lang="ru-RU" b="1" i="1" dirty="0" smtClean="0">
                <a:solidFill>
                  <a:srgbClr val="7030A0"/>
                </a:solidFill>
              </a:rPr>
              <a:t>2 </a:t>
            </a:r>
            <a:r>
              <a:rPr lang="ru-RU" b="1" i="1" dirty="0" err="1" smtClean="0">
                <a:solidFill>
                  <a:srgbClr val="7030A0"/>
                </a:solidFill>
              </a:rPr>
              <a:t>жыл</a:t>
            </a:r>
            <a:endParaRPr lang="ru-RU" b="1" i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kk-KZ" b="1" dirty="0" smtClean="0">
                <a:solidFill>
                  <a:srgbClr val="7030A0"/>
                </a:solidFill>
              </a:rPr>
              <a:t>Дәріс беретін сыныбы: </a:t>
            </a:r>
          </a:p>
          <a:p>
            <a:pPr>
              <a:buNone/>
            </a:pPr>
            <a:r>
              <a:rPr lang="kk-KZ" b="1" i="1" dirty="0" smtClean="0">
                <a:solidFill>
                  <a:srgbClr val="7030A0"/>
                </a:solidFill>
              </a:rPr>
              <a:t>    дайындық тобы</a:t>
            </a:r>
            <a:endParaRPr lang="ru-RU" b="1" i="1" dirty="0">
              <a:solidFill>
                <a:srgbClr val="7030A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785794"/>
            <a:ext cx="32147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2754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endParaRPr lang="kk-KZ" b="1" dirty="0" smtClean="0"/>
          </a:p>
          <a:p>
            <a:pPr algn="ctr">
              <a:buNone/>
            </a:pPr>
            <a:endParaRPr lang="kk-KZ" b="1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kk-KZ" sz="3200" b="1" dirty="0" smtClean="0">
                <a:solidFill>
                  <a:schemeClr val="accent5">
                    <a:lumMod val="75000"/>
                  </a:schemeClr>
                </a:solidFill>
              </a:rPr>
              <a:t>Бастауыш сыныптар</a:t>
            </a:r>
            <a:endParaRPr lang="ru-RU" sz="32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kk-KZ" sz="3200" b="1" dirty="0" smtClean="0">
                <a:solidFill>
                  <a:schemeClr val="accent5">
                    <a:lumMod val="75000"/>
                  </a:schemeClr>
                </a:solidFill>
              </a:rPr>
              <a:t>әдістемелік  бірлестігінің  тақырыбы:</a:t>
            </a:r>
            <a:endParaRPr lang="ru-RU" sz="32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None/>
            </a:pPr>
            <a:r>
              <a:rPr lang="kk-KZ" sz="3200" b="1" dirty="0" smtClean="0">
                <a:solidFill>
                  <a:schemeClr val="accent5">
                    <a:lumMod val="75000"/>
                  </a:schemeClr>
                </a:solidFill>
              </a:rPr>
              <a:t> </a:t>
            </a:r>
            <a:endParaRPr lang="ru-RU" sz="32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kk-KZ" sz="3200" b="1" i="1" dirty="0" smtClean="0">
                <a:solidFill>
                  <a:schemeClr val="accent5">
                    <a:lumMod val="75000"/>
                  </a:schemeClr>
                </a:solidFill>
              </a:rPr>
              <a:t>Бастауыш сатыда оқу-тәрбие жұмысын ұйымдастыру арқылы оқу үрдісін </a:t>
            </a:r>
            <a:r>
              <a:rPr lang="kk-KZ" sz="3200" b="1" i="1" dirty="0" smtClean="0">
                <a:solidFill>
                  <a:schemeClr val="accent5">
                    <a:lumMod val="75000"/>
                  </a:schemeClr>
                </a:solidFill>
              </a:rPr>
              <a:t>әлеуметтендіру </a:t>
            </a:r>
            <a:r>
              <a:rPr lang="kk-KZ" sz="3200" b="1" i="1" dirty="0" smtClean="0">
                <a:solidFill>
                  <a:schemeClr val="accent5">
                    <a:lumMod val="75000"/>
                  </a:schemeClr>
                </a:solidFill>
              </a:rPr>
              <a:t>және ізгілендіру</a:t>
            </a:r>
            <a:endParaRPr lang="ru-RU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97035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kk-KZ" sz="3500" b="1" dirty="0" smtClean="0">
                <a:solidFill>
                  <a:schemeClr val="accent5">
                    <a:lumMod val="75000"/>
                  </a:schemeClr>
                </a:solidFill>
              </a:rPr>
              <a:t>Бастауыш сыныптар </a:t>
            </a:r>
            <a:r>
              <a:rPr lang="kk-KZ" sz="3500" b="1" dirty="0" smtClean="0">
                <a:solidFill>
                  <a:schemeClr val="accent5">
                    <a:lumMod val="75000"/>
                  </a:schemeClr>
                </a:solidFill>
              </a:rPr>
              <a:t>әдістемелік бірлестік</a:t>
            </a:r>
            <a:endParaRPr lang="ru-RU" sz="35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kk-KZ" sz="3500" b="1" dirty="0" smtClean="0">
                <a:solidFill>
                  <a:schemeClr val="accent5">
                    <a:lumMod val="75000"/>
                  </a:schemeClr>
                </a:solidFill>
              </a:rPr>
              <a:t>жұмысының мақсаты:</a:t>
            </a:r>
            <a:endParaRPr lang="ru-RU" sz="35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kk-KZ" sz="3500" b="1" dirty="0" smtClean="0">
                <a:solidFill>
                  <a:schemeClr val="accent5">
                    <a:lumMod val="75000"/>
                  </a:schemeClr>
                </a:solidFill>
              </a:rPr>
              <a:t> </a:t>
            </a:r>
            <a:endParaRPr lang="ru-RU" sz="35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kk-KZ" sz="3500" b="1" i="1" dirty="0" smtClean="0">
                <a:solidFill>
                  <a:schemeClr val="accent5">
                    <a:lumMod val="75000"/>
                  </a:schemeClr>
                </a:solidFill>
              </a:rPr>
              <a:t>Бастауыш </a:t>
            </a:r>
            <a:r>
              <a:rPr lang="kk-KZ" sz="3500" b="1" i="1" dirty="0" smtClean="0">
                <a:solidFill>
                  <a:schemeClr val="accent5">
                    <a:lumMod val="75000"/>
                  </a:schemeClr>
                </a:solidFill>
              </a:rPr>
              <a:t>сыныптарда оқу-тәрбие үрдісін тиімді ұйымдастыру арқылы оқушылардың танымдық қабілеттерін арттыру,өзіндік ,еркіндік беріп,өздік дамуын қалыптастыра отырып,</a:t>
            </a:r>
            <a:endParaRPr lang="ru-RU" sz="35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kk-KZ" sz="3500" b="1" i="1" dirty="0" smtClean="0">
                <a:solidFill>
                  <a:schemeClr val="accent5">
                    <a:lumMod val="75000"/>
                  </a:schemeClr>
                </a:solidFill>
              </a:rPr>
              <a:t>жан-жақты дамыған тұлға ретінде қалыптастыру.</a:t>
            </a:r>
            <a:endParaRPr lang="ru-RU" sz="35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2754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kk-KZ" sz="1600" b="1" dirty="0" smtClean="0">
                <a:solidFill>
                  <a:schemeClr val="accent5">
                    <a:lumMod val="75000"/>
                  </a:schemeClr>
                </a:solidFill>
              </a:rPr>
              <a:t>2011-2012 оқу жылының міндеттері</a:t>
            </a:r>
            <a:endParaRPr lang="ru-RU" sz="16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None/>
            </a:pPr>
            <a:r>
              <a:rPr lang="kk-KZ" sz="1600" b="1" dirty="0" smtClean="0"/>
              <a:t> </a:t>
            </a:r>
            <a:endParaRPr lang="ru-RU" sz="1600" b="1" dirty="0" smtClean="0"/>
          </a:p>
          <a:p>
            <a:pPr lvl="0"/>
            <a:r>
              <a:rPr lang="kk-KZ" sz="1600" b="1" i="1" dirty="0" smtClean="0">
                <a:solidFill>
                  <a:schemeClr val="accent5">
                    <a:lumMod val="75000"/>
                  </a:schemeClr>
                </a:solidFill>
              </a:rPr>
              <a:t>Әр мұғалім өз жұмысында және бүкіл техникалық тізбекте технологияның үздіксіз өзгерістеріне бейімделу.</a:t>
            </a:r>
            <a:endParaRPr lang="ru-RU" sz="16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0"/>
            <a:r>
              <a:rPr lang="kk-KZ" sz="1600" b="1" i="1" dirty="0" smtClean="0">
                <a:solidFill>
                  <a:schemeClr val="accent5">
                    <a:lumMod val="75000"/>
                  </a:schemeClr>
                </a:solidFill>
              </a:rPr>
              <a:t>Бастауыш сыныптарда инновациялық технологияларды сынау арқылы тиімділігін арттыру,мектеп жағдайын бейімделу.</a:t>
            </a:r>
            <a:endParaRPr lang="ru-RU" sz="16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0"/>
            <a:r>
              <a:rPr lang="kk-KZ" sz="1600" b="1" i="1" dirty="0" smtClean="0">
                <a:solidFill>
                  <a:schemeClr val="accent5">
                    <a:lumMod val="75000"/>
                  </a:schemeClr>
                </a:solidFill>
              </a:rPr>
              <a:t>Жан-жақты тәрбие негіздерін сіңіру.</a:t>
            </a:r>
            <a:endParaRPr lang="ru-RU" sz="16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0"/>
            <a:r>
              <a:rPr lang="kk-KZ" sz="1600" b="1" i="1" dirty="0" smtClean="0">
                <a:solidFill>
                  <a:schemeClr val="accent5">
                    <a:lumMod val="75000"/>
                  </a:schemeClr>
                </a:solidFill>
              </a:rPr>
              <a:t>Ана тілін қастерлеу, қадірлеу, мемлекеттік                    тіл дәрежесін жоғары көтеру.</a:t>
            </a:r>
            <a:endParaRPr lang="ru-RU" sz="16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0"/>
            <a:r>
              <a:rPr lang="kk-KZ" sz="1600" b="1" i="1" dirty="0" smtClean="0">
                <a:solidFill>
                  <a:schemeClr val="accent5">
                    <a:lumMod val="75000"/>
                  </a:schemeClr>
                </a:solidFill>
              </a:rPr>
              <a:t>Оқу,ойын,еңбек.қарым-қатынас сияқты әрекет түрлерін қажетті деңгейде меңгерту.</a:t>
            </a:r>
            <a:endParaRPr lang="ru-RU" sz="16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0"/>
            <a:r>
              <a:rPr lang="kk-KZ" sz="1600" b="1" i="1" dirty="0" smtClean="0">
                <a:solidFill>
                  <a:schemeClr val="accent5">
                    <a:lumMod val="75000"/>
                  </a:schemeClr>
                </a:solidFill>
              </a:rPr>
              <a:t>Салауатты өмір салтының берік негіздерін қалыптастыру.</a:t>
            </a:r>
            <a:endParaRPr lang="ru-RU" sz="16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0"/>
            <a:r>
              <a:rPr lang="kk-KZ" sz="1600" b="1" i="1" dirty="0" smtClean="0">
                <a:solidFill>
                  <a:schemeClr val="accent5">
                    <a:lumMod val="75000"/>
                  </a:schemeClr>
                </a:solidFill>
              </a:rPr>
              <a:t>Оқушы бойындағы шығармашылық қабілетін ашу. </a:t>
            </a:r>
            <a:endParaRPr lang="ru-RU" sz="16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0"/>
            <a:r>
              <a:rPr lang="kk-KZ" sz="1600" b="1" i="1" dirty="0" smtClean="0">
                <a:solidFill>
                  <a:schemeClr val="accent5">
                    <a:lumMod val="75000"/>
                  </a:schemeClr>
                </a:solidFill>
              </a:rPr>
              <a:t>4-5 сыныптар арасында өзара сабақтастық байланыс орнату.</a:t>
            </a:r>
            <a:endParaRPr lang="ru-RU" sz="16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0"/>
            <a:r>
              <a:rPr lang="kk-KZ" sz="1600" b="1" i="1" dirty="0" smtClean="0">
                <a:solidFill>
                  <a:schemeClr val="accent5">
                    <a:lumMod val="75000"/>
                  </a:schemeClr>
                </a:solidFill>
              </a:rPr>
              <a:t>Мектепалды жастағы балалардың танымдық белсенділігін арттыру.</a:t>
            </a:r>
            <a:endParaRPr lang="ru-RU" sz="16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0"/>
            <a:r>
              <a:rPr lang="kk-KZ" sz="1600" b="1" i="1" dirty="0" smtClean="0">
                <a:solidFill>
                  <a:schemeClr val="accent5">
                    <a:lumMod val="75000"/>
                  </a:schemeClr>
                </a:solidFill>
              </a:rPr>
              <a:t>Мемлекеттік аралық бақылауға дайындық жұмысын жүргізу.</a:t>
            </a:r>
            <a:endParaRPr lang="ru-RU" sz="16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0"/>
            <a:r>
              <a:rPr lang="kk-KZ" sz="1600" b="1" i="1" dirty="0" smtClean="0">
                <a:solidFill>
                  <a:schemeClr val="accent5">
                    <a:lumMod val="75000"/>
                  </a:schemeClr>
                </a:solidFill>
              </a:rPr>
              <a:t>12 жылдық білім беру тұжырымдамасын басшылыққа ала отыры баланың жас ерекшелігіне сәйкес өз әрекетін,мінез-құлқын қалыптастыратын дара тұлға ретінде дамыту.</a:t>
            </a:r>
            <a:endParaRPr lang="ru-RU" sz="16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None/>
            </a:pPr>
            <a:endParaRPr lang="ru-RU" sz="16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1142984"/>
            <a:ext cx="7351800" cy="4429156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solidFill>
                  <a:srgbClr val="7030A0"/>
                </a:solidFill>
              </a:rPr>
              <a:t>№ 30 жалпы білім беретін орта мектебінің  2011-2012  оқу жылында бастауыш сыныптарына сабақ беретін мұғалімдер туралы мәлімет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5214950"/>
            <a:ext cx="4994346" cy="598928"/>
          </a:xfrm>
        </p:spPr>
        <p:txBody>
          <a:bodyPr/>
          <a:lstStyle/>
          <a:p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4876" y="530352"/>
            <a:ext cx="3971924" cy="4827474"/>
          </a:xfrm>
        </p:spPr>
        <p:txBody>
          <a:bodyPr/>
          <a:lstStyle/>
          <a:p>
            <a:pPr>
              <a:buNone/>
            </a:pPr>
            <a:r>
              <a:rPr lang="kk-KZ" b="1" dirty="0" smtClean="0">
                <a:solidFill>
                  <a:srgbClr val="002060"/>
                </a:solidFill>
              </a:rPr>
              <a:t> </a:t>
            </a:r>
          </a:p>
          <a:p>
            <a:pPr>
              <a:buNone/>
            </a:pPr>
            <a:r>
              <a:rPr lang="kk-KZ" b="1" dirty="0" smtClean="0">
                <a:solidFill>
                  <a:srgbClr val="002060"/>
                </a:solidFill>
              </a:rPr>
              <a:t>    </a:t>
            </a:r>
            <a:r>
              <a:rPr lang="kk-KZ" b="1" dirty="0" smtClean="0">
                <a:solidFill>
                  <a:srgbClr val="7030A0"/>
                </a:solidFill>
              </a:rPr>
              <a:t>Досымханова М.М</a:t>
            </a:r>
          </a:p>
          <a:p>
            <a:pPr>
              <a:buNone/>
            </a:pPr>
            <a:r>
              <a:rPr lang="kk-KZ" b="1" dirty="0" smtClean="0">
                <a:solidFill>
                  <a:srgbClr val="7030A0"/>
                </a:solidFill>
              </a:rPr>
              <a:t>Білімі:</a:t>
            </a:r>
            <a:r>
              <a:rPr lang="kk-KZ" b="1" i="1" dirty="0" smtClean="0">
                <a:solidFill>
                  <a:srgbClr val="7030A0"/>
                </a:solidFill>
              </a:rPr>
              <a:t>орта арнаулы</a:t>
            </a:r>
          </a:p>
          <a:p>
            <a:pPr>
              <a:buNone/>
            </a:pPr>
            <a:r>
              <a:rPr lang="kk-KZ" b="1" dirty="0" smtClean="0">
                <a:solidFill>
                  <a:srgbClr val="7030A0"/>
                </a:solidFill>
              </a:rPr>
              <a:t>Санаты:   </a:t>
            </a:r>
            <a:r>
              <a:rPr lang="kk-KZ" b="1" i="1" dirty="0" smtClean="0">
                <a:solidFill>
                  <a:srgbClr val="7030A0"/>
                </a:solidFill>
              </a:rPr>
              <a:t>ІІ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7030A0"/>
                </a:solidFill>
              </a:rPr>
              <a:t>Еңбек жолы</a:t>
            </a:r>
            <a:r>
              <a:rPr lang="ru-RU" b="1" dirty="0" smtClean="0">
                <a:solidFill>
                  <a:srgbClr val="7030A0"/>
                </a:solidFill>
              </a:rPr>
              <a:t> :</a:t>
            </a:r>
            <a:r>
              <a:rPr lang="ru-RU" b="1" i="1" dirty="0" smtClean="0">
                <a:solidFill>
                  <a:srgbClr val="7030A0"/>
                </a:solidFill>
              </a:rPr>
              <a:t>15 </a:t>
            </a:r>
            <a:r>
              <a:rPr lang="ru-RU" b="1" i="1" dirty="0" err="1" smtClean="0">
                <a:solidFill>
                  <a:srgbClr val="7030A0"/>
                </a:solidFill>
              </a:rPr>
              <a:t>жыл</a:t>
            </a:r>
            <a:endParaRPr lang="ru-RU" b="1" i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kk-KZ" b="1" dirty="0" smtClean="0">
                <a:solidFill>
                  <a:srgbClr val="7030A0"/>
                </a:solidFill>
              </a:rPr>
              <a:t>Дәріс беретін сыныбы: </a:t>
            </a:r>
            <a:r>
              <a:rPr lang="kk-KZ" b="1" i="1" dirty="0" smtClean="0">
                <a:solidFill>
                  <a:srgbClr val="7030A0"/>
                </a:solidFill>
              </a:rPr>
              <a:t>1 “А”сынып</a:t>
            </a:r>
            <a:endParaRPr lang="ru-RU" b="1" i="1" dirty="0">
              <a:solidFill>
                <a:srgbClr val="7030A0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714356"/>
            <a:ext cx="376872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4876" y="571480"/>
            <a:ext cx="3971924" cy="5072098"/>
          </a:xfrm>
        </p:spPr>
        <p:txBody>
          <a:bodyPr>
            <a:normAutofit/>
          </a:bodyPr>
          <a:lstStyle/>
          <a:p>
            <a:pPr>
              <a:buNone/>
            </a:pPr>
            <a:endParaRPr lang="kk-KZ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kk-KZ" b="1" dirty="0" smtClean="0">
                <a:solidFill>
                  <a:srgbClr val="7030A0"/>
                </a:solidFill>
              </a:rPr>
              <a:t>    Миртемирова Г.Ш</a:t>
            </a:r>
            <a:endParaRPr lang="ru-RU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kk-KZ" b="1" dirty="0" smtClean="0">
                <a:solidFill>
                  <a:srgbClr val="7030A0"/>
                </a:solidFill>
              </a:rPr>
              <a:t>Білімі:</a:t>
            </a:r>
            <a:r>
              <a:rPr lang="kk-KZ" b="1" i="1" dirty="0" smtClean="0">
                <a:solidFill>
                  <a:srgbClr val="7030A0"/>
                </a:solidFill>
              </a:rPr>
              <a:t>жоғары</a:t>
            </a:r>
          </a:p>
          <a:p>
            <a:pPr>
              <a:buNone/>
            </a:pPr>
            <a:r>
              <a:rPr lang="kk-KZ" b="1" dirty="0" smtClean="0">
                <a:solidFill>
                  <a:srgbClr val="7030A0"/>
                </a:solidFill>
              </a:rPr>
              <a:t>Міндеті:</a:t>
            </a:r>
            <a:r>
              <a:rPr lang="kk-KZ" dirty="0" smtClean="0">
                <a:solidFill>
                  <a:srgbClr val="7030A0"/>
                </a:solidFill>
              </a:rPr>
              <a:t> </a:t>
            </a:r>
            <a:r>
              <a:rPr lang="kk-KZ" b="1" i="1" dirty="0" smtClean="0">
                <a:solidFill>
                  <a:srgbClr val="7030A0"/>
                </a:solidFill>
              </a:rPr>
              <a:t>директор</a:t>
            </a:r>
            <a:endParaRPr lang="ru-RU" b="1" i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kk-KZ" b="1" i="1" dirty="0" smtClean="0">
                <a:solidFill>
                  <a:srgbClr val="7030A0"/>
                </a:solidFill>
              </a:rPr>
              <a:t>дың оқу жөніндегі</a:t>
            </a:r>
          </a:p>
          <a:p>
            <a:pPr>
              <a:buNone/>
            </a:pPr>
            <a:r>
              <a:rPr lang="kk-KZ" b="1" i="1" dirty="0" smtClean="0">
                <a:solidFill>
                  <a:srgbClr val="7030A0"/>
                </a:solidFill>
              </a:rPr>
              <a:t>орынбасары</a:t>
            </a:r>
            <a:r>
              <a:rPr lang="kk-KZ" i="1" dirty="0" smtClean="0">
                <a:solidFill>
                  <a:srgbClr val="7030A0"/>
                </a:solidFill>
              </a:rPr>
              <a:t> </a:t>
            </a:r>
          </a:p>
          <a:p>
            <a:pPr>
              <a:buNone/>
            </a:pPr>
            <a:r>
              <a:rPr lang="kk-KZ" b="1" dirty="0" smtClean="0">
                <a:solidFill>
                  <a:srgbClr val="7030A0"/>
                </a:solidFill>
              </a:rPr>
              <a:t>Санаты:   </a:t>
            </a:r>
            <a:r>
              <a:rPr lang="kk-KZ" b="1" i="1" dirty="0" smtClean="0">
                <a:solidFill>
                  <a:srgbClr val="7030A0"/>
                </a:solidFill>
              </a:rPr>
              <a:t>ІІ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7030A0"/>
                </a:solidFill>
              </a:rPr>
              <a:t>Еңбек жолы</a:t>
            </a:r>
            <a:r>
              <a:rPr lang="ru-RU" b="1" dirty="0" smtClean="0">
                <a:solidFill>
                  <a:srgbClr val="7030A0"/>
                </a:solidFill>
              </a:rPr>
              <a:t> : </a:t>
            </a:r>
            <a:r>
              <a:rPr lang="ru-RU" b="1" i="1" dirty="0" smtClean="0">
                <a:solidFill>
                  <a:srgbClr val="7030A0"/>
                </a:solidFill>
              </a:rPr>
              <a:t>3 </a:t>
            </a:r>
            <a:r>
              <a:rPr lang="ru-RU" b="1" i="1" dirty="0" err="1" smtClean="0">
                <a:solidFill>
                  <a:srgbClr val="7030A0"/>
                </a:solidFill>
              </a:rPr>
              <a:t>жыл</a:t>
            </a:r>
            <a:endParaRPr lang="ru-RU" b="1" i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kk-KZ" b="1" dirty="0" smtClean="0">
                <a:solidFill>
                  <a:srgbClr val="7030A0"/>
                </a:solidFill>
              </a:rPr>
              <a:t>Дәріс беретін сыныбы:</a:t>
            </a:r>
          </a:p>
          <a:p>
            <a:pPr>
              <a:buNone/>
            </a:pPr>
            <a:r>
              <a:rPr lang="kk-KZ" b="1" i="1" dirty="0" smtClean="0">
                <a:solidFill>
                  <a:srgbClr val="7030A0"/>
                </a:solidFill>
              </a:rPr>
              <a:t> 4 “А” сынып</a:t>
            </a:r>
            <a:endParaRPr lang="ru-RU" i="1" dirty="0">
              <a:solidFill>
                <a:srgbClr val="7030A0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928670"/>
            <a:ext cx="4071965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3438" y="642918"/>
            <a:ext cx="4043362" cy="5072098"/>
          </a:xfrm>
        </p:spPr>
        <p:txBody>
          <a:bodyPr/>
          <a:lstStyle/>
          <a:p>
            <a:pPr>
              <a:buNone/>
            </a:pPr>
            <a:r>
              <a:rPr lang="kk-KZ" b="1" dirty="0" smtClean="0">
                <a:solidFill>
                  <a:srgbClr val="7030A0"/>
                </a:solidFill>
              </a:rPr>
              <a:t>   </a:t>
            </a:r>
          </a:p>
          <a:p>
            <a:pPr>
              <a:buNone/>
            </a:pPr>
            <a:r>
              <a:rPr lang="kk-KZ" b="1" dirty="0" smtClean="0">
                <a:solidFill>
                  <a:srgbClr val="7030A0"/>
                </a:solidFill>
              </a:rPr>
              <a:t>     Кузембаева Л.Д</a:t>
            </a:r>
          </a:p>
          <a:p>
            <a:pPr>
              <a:buNone/>
            </a:pPr>
            <a:r>
              <a:rPr lang="kk-KZ" b="1" dirty="0" smtClean="0">
                <a:solidFill>
                  <a:srgbClr val="7030A0"/>
                </a:solidFill>
              </a:rPr>
              <a:t>Білімі:</a:t>
            </a:r>
            <a:r>
              <a:rPr lang="kk-KZ" b="1" i="1" dirty="0" smtClean="0">
                <a:solidFill>
                  <a:srgbClr val="7030A0"/>
                </a:solidFill>
              </a:rPr>
              <a:t>жоғары</a:t>
            </a:r>
          </a:p>
          <a:p>
            <a:pPr>
              <a:buNone/>
            </a:pPr>
            <a:r>
              <a:rPr lang="kk-KZ" b="1" dirty="0" smtClean="0">
                <a:solidFill>
                  <a:srgbClr val="7030A0"/>
                </a:solidFill>
              </a:rPr>
              <a:t>Міндеті:</a:t>
            </a:r>
            <a:r>
              <a:rPr lang="kk-KZ" b="1" i="1" dirty="0" smtClean="0">
                <a:solidFill>
                  <a:srgbClr val="7030A0"/>
                </a:solidFill>
              </a:rPr>
              <a:t>бастауыш</a:t>
            </a:r>
          </a:p>
          <a:p>
            <a:pPr>
              <a:buNone/>
            </a:pPr>
            <a:r>
              <a:rPr lang="kk-KZ" b="1" i="1" dirty="0" smtClean="0">
                <a:solidFill>
                  <a:srgbClr val="7030A0"/>
                </a:solidFill>
              </a:rPr>
              <a:t>сыныптар бірлестік</a:t>
            </a:r>
          </a:p>
          <a:p>
            <a:pPr>
              <a:buNone/>
            </a:pPr>
            <a:r>
              <a:rPr lang="kk-KZ" b="1" i="1" dirty="0" smtClean="0">
                <a:solidFill>
                  <a:srgbClr val="7030A0"/>
                </a:solidFill>
              </a:rPr>
              <a:t>жетекшісі</a:t>
            </a:r>
            <a:r>
              <a:rPr lang="kk-KZ" i="1" dirty="0" smtClean="0">
                <a:solidFill>
                  <a:srgbClr val="7030A0"/>
                </a:solidFill>
              </a:rPr>
              <a:t> </a:t>
            </a:r>
          </a:p>
          <a:p>
            <a:pPr>
              <a:buNone/>
            </a:pPr>
            <a:r>
              <a:rPr lang="kk-KZ" b="1" dirty="0" smtClean="0">
                <a:solidFill>
                  <a:srgbClr val="7030A0"/>
                </a:solidFill>
              </a:rPr>
              <a:t>Санаты:   </a:t>
            </a:r>
            <a:r>
              <a:rPr lang="kk-KZ" b="1" i="1" dirty="0" smtClean="0">
                <a:solidFill>
                  <a:srgbClr val="7030A0"/>
                </a:solidFill>
              </a:rPr>
              <a:t>І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7030A0"/>
                </a:solidFill>
              </a:rPr>
              <a:t>Еңбек жолы</a:t>
            </a:r>
            <a:r>
              <a:rPr lang="ru-RU" b="1" dirty="0" smtClean="0">
                <a:solidFill>
                  <a:srgbClr val="7030A0"/>
                </a:solidFill>
              </a:rPr>
              <a:t> : </a:t>
            </a:r>
            <a:r>
              <a:rPr lang="ru-RU" b="1" i="1" dirty="0" smtClean="0">
                <a:solidFill>
                  <a:srgbClr val="7030A0"/>
                </a:solidFill>
              </a:rPr>
              <a:t>12</a:t>
            </a:r>
            <a:r>
              <a:rPr lang="ru-RU" i="1" dirty="0" smtClean="0">
                <a:solidFill>
                  <a:srgbClr val="7030A0"/>
                </a:solidFill>
              </a:rPr>
              <a:t> </a:t>
            </a:r>
            <a:r>
              <a:rPr lang="ru-RU" i="1" dirty="0" err="1" smtClean="0">
                <a:solidFill>
                  <a:srgbClr val="7030A0"/>
                </a:solidFill>
              </a:rPr>
              <a:t>жыл</a:t>
            </a:r>
            <a:endParaRPr lang="ru-RU" i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kk-KZ" b="1" dirty="0" smtClean="0">
                <a:solidFill>
                  <a:srgbClr val="7030A0"/>
                </a:solidFill>
              </a:rPr>
              <a:t>Дәріс беретін сыныбы: </a:t>
            </a:r>
            <a:r>
              <a:rPr lang="kk-KZ" b="1" i="1" dirty="0" smtClean="0">
                <a:solidFill>
                  <a:srgbClr val="7030A0"/>
                </a:solidFill>
              </a:rPr>
              <a:t>2“Ә” сынып</a:t>
            </a:r>
            <a:endParaRPr lang="ru-RU" i="1" dirty="0" smtClean="0">
              <a:solidFill>
                <a:srgbClr val="7030A0"/>
              </a:solidFill>
            </a:endParaRP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928669"/>
            <a:ext cx="3429024" cy="4286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530352"/>
            <a:ext cx="4114800" cy="4187952"/>
          </a:xfrm>
        </p:spPr>
        <p:txBody>
          <a:bodyPr/>
          <a:lstStyle/>
          <a:p>
            <a:pPr>
              <a:buNone/>
            </a:pPr>
            <a:r>
              <a:rPr lang="kk-KZ" b="1" dirty="0" smtClean="0">
                <a:solidFill>
                  <a:srgbClr val="7030A0"/>
                </a:solidFill>
              </a:rPr>
              <a:t>  </a:t>
            </a:r>
          </a:p>
          <a:p>
            <a:pPr>
              <a:buNone/>
            </a:pPr>
            <a:r>
              <a:rPr lang="kk-KZ" b="1" dirty="0" smtClean="0">
                <a:solidFill>
                  <a:srgbClr val="7030A0"/>
                </a:solidFill>
              </a:rPr>
              <a:t>    Мамурбаева  А</a:t>
            </a:r>
          </a:p>
          <a:p>
            <a:pPr>
              <a:buNone/>
            </a:pPr>
            <a:r>
              <a:rPr lang="kk-KZ" b="1" dirty="0" smtClean="0">
                <a:solidFill>
                  <a:srgbClr val="7030A0"/>
                </a:solidFill>
              </a:rPr>
              <a:t>Білімі:</a:t>
            </a:r>
            <a:r>
              <a:rPr lang="kk-KZ" b="1" i="1" dirty="0" smtClean="0">
                <a:solidFill>
                  <a:srgbClr val="7030A0"/>
                </a:solidFill>
              </a:rPr>
              <a:t>орта арнаулы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7030A0"/>
                </a:solidFill>
              </a:rPr>
              <a:t>Еңбек жолы</a:t>
            </a:r>
            <a:r>
              <a:rPr lang="ru-RU" b="1" dirty="0" smtClean="0">
                <a:solidFill>
                  <a:srgbClr val="7030A0"/>
                </a:solidFill>
              </a:rPr>
              <a:t> :</a:t>
            </a:r>
            <a:r>
              <a:rPr lang="ru-RU" b="1" i="1" dirty="0" smtClean="0">
                <a:solidFill>
                  <a:srgbClr val="7030A0"/>
                </a:solidFill>
              </a:rPr>
              <a:t>1 </a:t>
            </a:r>
            <a:r>
              <a:rPr lang="ru-RU" b="1" i="1" dirty="0" err="1" smtClean="0">
                <a:solidFill>
                  <a:srgbClr val="7030A0"/>
                </a:solidFill>
              </a:rPr>
              <a:t>жыл</a:t>
            </a:r>
            <a:endParaRPr lang="ru-RU" b="1" i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kk-KZ" b="1" dirty="0" smtClean="0">
                <a:solidFill>
                  <a:srgbClr val="7030A0"/>
                </a:solidFill>
              </a:rPr>
              <a:t>Дәріс беретін сыныбы: </a:t>
            </a:r>
            <a:r>
              <a:rPr lang="kk-KZ" b="1" i="1" dirty="0" smtClean="0">
                <a:solidFill>
                  <a:srgbClr val="7030A0"/>
                </a:solidFill>
              </a:rPr>
              <a:t>2 “А”сынып</a:t>
            </a:r>
            <a:endParaRPr lang="ru-RU" b="1" i="1" dirty="0" smtClean="0">
              <a:solidFill>
                <a:srgbClr val="7030A0"/>
              </a:solidFill>
            </a:endParaRPr>
          </a:p>
          <a:p>
            <a:pPr>
              <a:buNone/>
            </a:pP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714356"/>
            <a:ext cx="4000528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118</TotalTime>
  <Words>176</Words>
  <Application>Microsoft Office PowerPoint</Application>
  <PresentationFormat>Экран (4:3)</PresentationFormat>
  <Paragraphs>72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Аспект</vt:lpstr>
      <vt:lpstr>№30Жалпы білім беретін орта мектебінің 2011-2012 оқу жылына бастауыш сыныптар әдістемелік бірлестігінің жылдық жоспары </vt:lpstr>
      <vt:lpstr>Слайд 2</vt:lpstr>
      <vt:lpstr>Слайд 3</vt:lpstr>
      <vt:lpstr>Слайд 4</vt:lpstr>
      <vt:lpstr>№ 30 жалпы білім беретін орта мектебінің  2011-2012  оқу жылында бастауыш сыныптарына сабақ беретін мұғалімдер туралы мәлімет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№ 30 жалпы білім беретін орта мектебінің  2011-2012  оқу жылында бастауыш сыныптарына сабақ беретін мұғалімдер туралы мәлімет </dc:title>
  <dc:creator>Admin</dc:creator>
  <cp:lastModifiedBy>Баглан</cp:lastModifiedBy>
  <cp:revision>17</cp:revision>
  <dcterms:created xsi:type="dcterms:W3CDTF">2012-01-14T19:43:50Z</dcterms:created>
  <dcterms:modified xsi:type="dcterms:W3CDTF">2012-02-14T05:41:54Z</dcterms:modified>
</cp:coreProperties>
</file>