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77" r:id="rId3"/>
    <p:sldId id="257" r:id="rId4"/>
    <p:sldId id="258" r:id="rId5"/>
    <p:sldId id="260" r:id="rId6"/>
    <p:sldId id="271" r:id="rId7"/>
    <p:sldId id="272" r:id="rId8"/>
    <p:sldId id="278" r:id="rId9"/>
    <p:sldId id="276" r:id="rId10"/>
    <p:sldId id="259" r:id="rId11"/>
    <p:sldId id="275" r:id="rId12"/>
    <p:sldId id="261" r:id="rId13"/>
    <p:sldId id="262" r:id="rId14"/>
    <p:sldId id="264" r:id="rId15"/>
    <p:sldId id="265" r:id="rId16"/>
    <p:sldId id="267" r:id="rId17"/>
    <p:sldId id="269" r:id="rId18"/>
    <p:sldId id="270" r:id="rId19"/>
    <p:sldId id="268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C88D9"/>
    <a:srgbClr val="F1A5E3"/>
    <a:srgbClr val="33CCFF"/>
    <a:srgbClr val="2397CB"/>
    <a:srgbClr val="F1B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6E322E-0294-433D-AC02-BB8412E12EF4}" type="datetimeFigureOut">
              <a:rPr lang="ru-RU" smtClean="0"/>
              <a:pPr/>
              <a:t>08.02.2012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B8ACA9-8975-4182-958F-CE424956CD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5%D1%87%D0%B5%D0%BD%D1%8C" TargetMode="External"/><Relationship Id="rId2" Type="http://schemas.openxmlformats.org/officeDocument/2006/relationships/hyperlink" Target="http://ru.wikipedia.org/wiki/%D0%93%D1%80%D0%B8%D0%BF%D0%B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0%BE%D0%B4%D0%B6%D0%B5%D0%BB%D1%83%D0%B4%D0%BE%D1%87%D0%BD%D0%B0%D1%8F_%D0%B6%D0%B5%D0%BB%D0%B5%D0%B7%D0%B0" TargetMode="External"/><Relationship Id="rId4" Type="http://schemas.openxmlformats.org/officeDocument/2006/relationships/hyperlink" Target="http://ru.wikipedia.org/wiki/%D0%96%D1%91%D0%BB%D1%87%D0%BD%D1%8B%D0%B9_%D0%BF%D1%83%D0%B7%D1%8B%D1%80%D1%8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96%D0%B5%D0%BB%D1%82%D1%83%D1%85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Hepadnavirida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1268760"/>
            <a:ext cx="7772400" cy="1975104"/>
          </a:xfrm>
        </p:spPr>
        <p:txBody>
          <a:bodyPr>
            <a:normAutofit/>
          </a:bodyPr>
          <a:lstStyle/>
          <a:p>
            <a:r>
              <a:rPr lang="ru-RU" sz="7200" i="1" cap="none" spc="100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nstantia" pitchFamily="18" charset="0"/>
              </a:rPr>
              <a:t>Гепатит</a:t>
            </a:r>
            <a:endParaRPr lang="ru-RU" sz="7200" i="1" cap="none" spc="100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509120"/>
            <a:ext cx="3632448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Презентацию </a:t>
            </a:r>
            <a:r>
              <a:rPr lang="ru-RU" sz="2400" dirty="0" err="1" smtClean="0"/>
              <a:t>подгатовила</a:t>
            </a:r>
            <a:endParaRPr lang="ru-RU" sz="2400" dirty="0" smtClean="0"/>
          </a:p>
          <a:p>
            <a:r>
              <a:rPr lang="ru-RU" sz="2400" dirty="0" smtClean="0"/>
              <a:t>Ученица 8 «а»класса</a:t>
            </a:r>
          </a:p>
          <a:p>
            <a:r>
              <a:rPr lang="ru-RU" sz="3600" dirty="0" err="1" smtClean="0">
                <a:latin typeface="Monotype Corsiva" pitchFamily="66" charset="0"/>
              </a:rPr>
              <a:t>Карашова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Камила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/>
              <a:t>Симптомы гепатита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239000" cy="54006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</a:rPr>
              <a:t>Усталость.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</a:rPr>
              <a:t>Гепатит напоминает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  <a:hlinkClick r:id="rId2" tooltip="Грипп"/>
              </a:rPr>
              <a:t>грипп</a:t>
            </a:r>
            <a:r>
              <a:rPr lang="ru-RU" sz="2400" dirty="0">
                <a:solidFill>
                  <a:schemeClr val="bg1"/>
                </a:solidFill>
              </a:rPr>
              <a:t>: с повышением температуры тела, головной болью, общим недомоганием, ломотой в </a:t>
            </a:r>
            <a:r>
              <a:rPr lang="ru-RU" sz="2400" dirty="0" smtClean="0">
                <a:solidFill>
                  <a:schemeClr val="bg1"/>
                </a:solidFill>
              </a:rPr>
              <a:t>теле.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Боли в правом подреберье как правило возникают вследствие растяжения </a:t>
            </a:r>
            <a:r>
              <a:rPr lang="ru-RU" sz="2400" dirty="0" smtClean="0">
                <a:solidFill>
                  <a:schemeClr val="bg1"/>
                </a:solidFill>
                <a:hlinkClick r:id="rId3" tooltip="Печень"/>
              </a:rPr>
              <a:t>оболочки печени</a:t>
            </a:r>
            <a:r>
              <a:rPr lang="ru-RU" sz="2400" dirty="0" smtClean="0">
                <a:solidFill>
                  <a:schemeClr val="bg1"/>
                </a:solidFill>
              </a:rPr>
              <a:t> (увеличения печени) или могут быть связаны с </a:t>
            </a:r>
            <a:r>
              <a:rPr lang="ru-RU" sz="2400" dirty="0" smtClean="0">
                <a:solidFill>
                  <a:schemeClr val="bg1"/>
                </a:solidFill>
                <a:hlinkClick r:id="rId4" tooltip="Жёлчный пузырь"/>
              </a:rPr>
              <a:t>желчным пузырем</a:t>
            </a:r>
            <a:r>
              <a:rPr lang="ru-RU" sz="2400" dirty="0" smtClean="0">
                <a:solidFill>
                  <a:schemeClr val="bg1"/>
                </a:solidFill>
              </a:rPr>
              <a:t> и </a:t>
            </a:r>
            <a:r>
              <a:rPr lang="ru-RU" sz="2400" dirty="0" smtClean="0">
                <a:solidFill>
                  <a:schemeClr val="bg1"/>
                </a:solidFill>
                <a:hlinkClick r:id="rId5" tooltip="Поджелудочная железа"/>
              </a:rPr>
              <a:t>поджелудочной железой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</a:rPr>
              <a:t>Боли могут быть как тупые и длительные, ноющие, так и приступообразные и интенсивные.</a:t>
            </a:r>
          </a:p>
          <a:p>
            <a:pPr>
              <a:buFont typeface="Courier New" pitchFamily="49" charset="0"/>
              <a:buChar char="o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032448" cy="532859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hlinkClick r:id="rId2" tooltip="Желтуха"/>
              </a:rPr>
              <a:t>Желтуха</a:t>
            </a:r>
            <a:r>
              <a:rPr lang="ru-RU" dirty="0" smtClean="0">
                <a:solidFill>
                  <a:schemeClr val="bg1"/>
                </a:solidFill>
              </a:rPr>
              <a:t> —возникает, когда желчь, вырабатываемая в печени, попадает в кровь и придаёт коже характерный желтоватый оттенок. (Однако часто бывают и </a:t>
            </a:r>
            <a:r>
              <a:rPr lang="ru-RU" dirty="0" err="1" smtClean="0">
                <a:solidFill>
                  <a:schemeClr val="bg1"/>
                </a:solidFill>
              </a:rPr>
              <a:t>безжелтушные</a:t>
            </a:r>
            <a:r>
              <a:rPr lang="ru-RU" dirty="0" smtClean="0">
                <a:solidFill>
                  <a:schemeClr val="bg1"/>
                </a:solidFill>
              </a:rPr>
              <a:t> формы гепатита).</a:t>
            </a:r>
          </a:p>
          <a:p>
            <a:endParaRPr lang="ru-RU" dirty="0"/>
          </a:p>
        </p:txBody>
      </p:sp>
      <p:pic>
        <p:nvPicPr>
          <p:cNvPr id="5" name="Содержимое 4" descr="icter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2952328" cy="2880320"/>
          </a:xfrm>
        </p:spPr>
      </p:pic>
      <p:pic>
        <p:nvPicPr>
          <p:cNvPr id="6" name="Рисунок 5" descr="62210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252" y="2276872"/>
            <a:ext cx="3184748" cy="3184748"/>
          </a:xfrm>
          <a:prstGeom prst="rect">
            <a:avLst/>
          </a:prstGeom>
        </p:spPr>
      </p:pic>
      <p:pic>
        <p:nvPicPr>
          <p:cNvPr id="7" name="Рисунок 6" descr="1271754318_zheltu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437112"/>
            <a:ext cx="3456384" cy="224280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Вирусный гепатит - заболевание печени, которое в зависимости от типа вируса, подразделяется на 8 различных типов A, B, C, D, E, G, TTV, </a:t>
            </a:r>
            <a:r>
              <a:rPr lang="ru-RU" dirty="0" err="1" smtClean="0">
                <a:solidFill>
                  <a:schemeClr val="bg1"/>
                </a:solidFill>
              </a:rPr>
              <a:t>Sen</a:t>
            </a:r>
            <a:r>
              <a:rPr lang="ru-RU" dirty="0" smtClean="0">
                <a:solidFill>
                  <a:schemeClr val="bg1"/>
                </a:solidFill>
              </a:rPr>
              <a:t>. Из них самые распространенные формы заболевания – хронический гепатит B (Б) и хронический гепатит С (Ц).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239000" cy="4846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Гепатит В 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Вирус, вызывающий гепатит В, относится к семейству </a:t>
            </a:r>
            <a:r>
              <a:rPr lang="ru-RU" i="1" dirty="0" err="1" smtClean="0">
                <a:solidFill>
                  <a:schemeClr val="bg1"/>
                </a:solidFill>
                <a:hlinkClick r:id="rId2" tooltip="Hepadnaviridae"/>
              </a:rPr>
              <a:t>Hepadnaviridae</a:t>
            </a:r>
            <a:r>
              <a:rPr lang="ru-RU" dirty="0" smtClean="0">
                <a:solidFill>
                  <a:schemeClr val="bg1"/>
                </a:solidFill>
              </a:rPr>
              <a:t>, и провоцирует как острые, так и хронические формы гепатита. Хронический гепатит развивается у 10 % взрослых больных, перенёсших гепатит B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Гепатит С</a:t>
            </a:r>
            <a:r>
              <a:rPr lang="ru-RU" dirty="0" smtClean="0">
                <a:solidFill>
                  <a:schemeClr val="bg1"/>
                </a:solidFill>
              </a:rPr>
              <a:t> - воспалительное заболевание печени, </a:t>
            </a:r>
            <a:r>
              <a:rPr lang="ru-RU" dirty="0" smtClean="0">
                <a:solidFill>
                  <a:schemeClr val="bg1"/>
                </a:solidFill>
              </a:rPr>
              <a:t>вызванное </a:t>
            </a:r>
            <a:r>
              <a:rPr lang="ru-RU" dirty="0" smtClean="0">
                <a:solidFill>
                  <a:schemeClr val="bg1"/>
                </a:solidFill>
              </a:rPr>
              <a:t>вирусом гепатита С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Многие факторы (употребление наркотиков, неумеренное употребление алкоголя, заражение несколькими вирусами Гепатитов сразу и др.) способствуют более частому и более быстрому прогрессированию Гепатита и развитию цирроза печени.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Считается, что 15-20 % зараженных вирусом гепатита С излечиваются самостоятельно, при помощи собственной иммунной системы. У остальных больных заболевание приобретает хронический характер. Порядка 20 % хронических больных рискуют прийти к циррозу или раку печени.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mune_system-2_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3496197" cy="494469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908720"/>
            <a:ext cx="4706069" cy="57085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328592" cy="48463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 сих пор достаточно распространено мнение, что</a:t>
            </a:r>
            <a:r>
              <a:rPr lang="ru-RU" b="1" dirty="0" smtClean="0">
                <a:solidFill>
                  <a:schemeClr val="bg1"/>
                </a:solidFill>
              </a:rPr>
              <a:t> хронический гепатит неизлечим - это ошибочное мнение</a:t>
            </a:r>
            <a:r>
              <a:rPr lang="ru-RU" dirty="0" smtClean="0">
                <a:solidFill>
                  <a:schemeClr val="bg1"/>
                </a:solidFill>
              </a:rPr>
              <a:t>. На данный момент существуют эффективные способы лечения хронического гепатита. К сожалению, не все врачи осведомлены и имеют возможность назначать терапию по международным протоколам.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ЛЕЧЕНИЕ ГЕПАТИТА</a:t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340768"/>
            <a:ext cx="7239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Если хронический гепатит  не лечить, он может стать серьезным заболеванием, но ранняя диагностика и адекватное лечение у большинства пациентов приводит к уничтожению инфекции и полному выздоровлению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283968" cy="55340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Борьба с хроническим гепатитом – трудная задача, которая должна решаться  только специалистом, имеющим соответствующий опыт. Нужно знать все особенности лечения, факторы риска его прогрессирования, особенности действия противовирусных средств и их побочные эффекты.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124744"/>
            <a:ext cx="5076056" cy="49685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oksicheskiy_gepati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068960"/>
            <a:ext cx="5189765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7239000" cy="48463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 "Правильным" во всем мире признано лечение, разработанное и предложенное двумя передовыми </a:t>
            </a:r>
            <a:r>
              <a:rPr lang="ru-RU" dirty="0" err="1" smtClean="0">
                <a:solidFill>
                  <a:schemeClr val="bg1"/>
                </a:solidFill>
              </a:rPr>
              <a:t>гепатологическими</a:t>
            </a:r>
            <a:r>
              <a:rPr lang="ru-RU" dirty="0" smtClean="0">
                <a:solidFill>
                  <a:schemeClr val="bg1"/>
                </a:solidFill>
              </a:rPr>
              <a:t> организациями - национальным институтом здоровья США (NIH) и Европейской ассоциацией по изучению печени (EASL). Благодаря им сегодня смертельно опасные заболевания - гепатиты - стали полностью излечимыми.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ver-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846335" cy="577673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Наиболее легко диагностируется гепатит "С", так как содержание его в крови больного очень велико. Остальные виды гепатита гораздо сложнее выявить. Больной, не зная, что инфицирован, очень опасен для окружающих. Гепатит беременных (В) опасен тем, что женщина, передает его новорожденному.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76716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172400" cy="3140968"/>
          </a:xfrm>
        </p:spPr>
      </p:pic>
      <p:pic>
        <p:nvPicPr>
          <p:cNvPr id="5" name="Рисунок 4" descr="gep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84984"/>
            <a:ext cx="3152782" cy="2160240"/>
          </a:xfrm>
          <a:prstGeom prst="rect">
            <a:avLst/>
          </a:prstGeom>
        </p:spPr>
      </p:pic>
      <p:pic>
        <p:nvPicPr>
          <p:cNvPr id="6" name="Рисунок 5" descr="71262607_1298734021_frukt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24944"/>
            <a:ext cx="4344251" cy="22535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patit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9384" y="620688"/>
            <a:ext cx="5544616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836712"/>
            <a:ext cx="4104456" cy="3600400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err="1" smtClean="0">
                <a:solidFill>
                  <a:schemeClr val="bg1"/>
                </a:solidFill>
              </a:rPr>
              <a:t>Гепати́т</a:t>
            </a:r>
            <a:r>
              <a:rPr lang="ru-RU" dirty="0">
                <a:solidFill>
                  <a:schemeClr val="bg1"/>
                </a:solidFill>
              </a:rPr>
              <a:t> — общее название острых и хронических диффузных воспалительных </a:t>
            </a:r>
            <a:r>
              <a:rPr lang="ru-RU" dirty="0" smtClean="0">
                <a:solidFill>
                  <a:schemeClr val="bg1"/>
                </a:solidFill>
              </a:rPr>
              <a:t>заболеваний печени</a:t>
            </a:r>
            <a:r>
              <a:rPr lang="ru-RU" dirty="0">
                <a:solidFill>
                  <a:schemeClr val="bg1"/>
                </a:solidFill>
              </a:rPr>
              <a:t> различной </a:t>
            </a:r>
            <a:r>
              <a:rPr lang="ru-RU" dirty="0" smtClean="0">
                <a:solidFill>
                  <a:schemeClr val="bg1"/>
                </a:solidFill>
              </a:rPr>
              <a:t>этиологии (</a:t>
            </a:r>
            <a:r>
              <a:rPr lang="ru-RU" dirty="0" smtClean="0">
                <a:solidFill>
                  <a:schemeClr val="bg1"/>
                </a:solidFill>
              </a:rPr>
              <a:t>раздел медицины).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Гепатит весьма распространенное заболевание. В  мире вирусным гепатитом болеют приблизительно 170 </a:t>
            </a:r>
            <a:r>
              <a:rPr lang="ru-RU" sz="2400" i="1" dirty="0" err="1">
                <a:solidFill>
                  <a:schemeClr val="bg1"/>
                </a:solidFill>
              </a:rPr>
              <a:t>млн</a:t>
            </a:r>
            <a:r>
              <a:rPr lang="ru-RU" sz="2400" i="1" dirty="0">
                <a:solidFill>
                  <a:schemeClr val="bg1"/>
                </a:solidFill>
              </a:rPr>
              <a:t> человек. У 15-30% больных хроническим вирусным гепатитом развивается цирроз печени, а у 4%-12% </a:t>
            </a:r>
            <a:r>
              <a:rPr lang="ru-RU" sz="2400" i="1" dirty="0" smtClean="0">
                <a:solidFill>
                  <a:schemeClr val="bg1"/>
                </a:solidFill>
              </a:rPr>
              <a:t>рак печени. </a:t>
            </a:r>
            <a:r>
              <a:rPr lang="ru-RU" sz="2400" i="1" dirty="0">
                <a:solidFill>
                  <a:schemeClr val="bg1"/>
                </a:solidFill>
              </a:rPr>
              <a:t>Ежегодно от вирусного гепатита С погибают около полумиллиона человек, а от вирусного гепатита В - 2 млн.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F1A5E3"/>
                </a:solidFill>
              </a:rPr>
              <a:t>КАК МОЖНО ЗАРАЗИТЬСЯ ГЕПАТИТОМ?</a:t>
            </a:r>
            <a:endParaRPr lang="ru-RU" cap="all" dirty="0">
              <a:solidFill>
                <a:srgbClr val="F1A5E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ru-RU" sz="2400" i="1" dirty="0" smtClean="0">
                <a:solidFill>
                  <a:schemeClr val="bg1"/>
                </a:solidFill>
              </a:rPr>
              <a:t>Основной путь заражения вирусом – контакт с инфицированной кровью. Реже вирус передается половым путем. Заразиться можно и у стоматолога, и при выполнении </a:t>
            </a:r>
            <a:r>
              <a:rPr lang="ru-RU" sz="2400" i="1" dirty="0" err="1" smtClean="0">
                <a:solidFill>
                  <a:schemeClr val="bg1"/>
                </a:solidFill>
              </a:rPr>
              <a:t>пирсинга</a:t>
            </a:r>
            <a:r>
              <a:rPr lang="ru-RU" sz="2400" i="1" dirty="0" smtClean="0">
                <a:solidFill>
                  <a:schemeClr val="bg1"/>
                </a:solidFill>
              </a:rPr>
              <a:t> ,маникюра или татуировки, даже у парикмахера.</a:t>
            </a:r>
            <a:endParaRPr lang="ru-RU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239000" cy="4846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гепатита А и Е – оральный способ - грязные руки, некачественная вода, немытые фрукты, и </a:t>
            </a:r>
            <a:r>
              <a:rPr lang="ru-RU" dirty="0" err="1" smtClean="0">
                <a:solidFill>
                  <a:schemeClr val="bg1"/>
                </a:solidFill>
              </a:rPr>
              <a:t>тд</a:t>
            </a:r>
            <a:r>
              <a:rPr lang="ru-RU" dirty="0" smtClean="0">
                <a:solidFill>
                  <a:schemeClr val="bg1"/>
                </a:solidFill>
              </a:rPr>
              <a:t>. Риск заражения возрастает при снижении требований к личной </a:t>
            </a:r>
            <a:r>
              <a:rPr lang="ru-RU" dirty="0" smtClean="0">
                <a:solidFill>
                  <a:schemeClr val="bg1"/>
                </a:solidFill>
              </a:rPr>
              <a:t>гигиене.</a:t>
            </a:r>
          </a:p>
        </p:txBody>
      </p:sp>
      <p:pic>
        <p:nvPicPr>
          <p:cNvPr id="7" name="Рисунок 6" descr="tr03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3327947" cy="3024336"/>
          </a:xfrm>
          <a:prstGeom prst="rect">
            <a:avLst/>
          </a:prstGeom>
        </p:spPr>
      </p:pic>
      <p:pic>
        <p:nvPicPr>
          <p:cNvPr id="8" name="Рисунок 7" descr="c2_big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9186" y="3284984"/>
            <a:ext cx="3484814" cy="2952328"/>
          </a:xfrm>
          <a:prstGeom prst="rect">
            <a:avLst/>
          </a:prstGeom>
        </p:spPr>
      </p:pic>
      <p:pic>
        <p:nvPicPr>
          <p:cNvPr id="9" name="Рисунок 8" descr="968331198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429000"/>
            <a:ext cx="3146174" cy="25202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239000" cy="48463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Гепатиты TTV, В, D, С, G, F могут передаваться как через кровь так и непосредственно через слизистую (парентеральный способ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Заражение </a:t>
            </a:r>
            <a:r>
              <a:rPr lang="ru-RU" dirty="0" smtClean="0">
                <a:solidFill>
                  <a:schemeClr val="bg1"/>
                </a:solidFill>
              </a:rPr>
              <a:t>может быть  при переливании крови, косметологических процедур, половом акте или во время лечения у стоматолога. </a:t>
            </a:r>
          </a:p>
          <a:p>
            <a:endParaRPr lang="ru-RU" dirty="0"/>
          </a:p>
        </p:txBody>
      </p:sp>
      <p:pic>
        <p:nvPicPr>
          <p:cNvPr id="4" name="Рисунок 3" descr="Косме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55747"/>
            <a:ext cx="2699792" cy="2702253"/>
          </a:xfrm>
          <a:prstGeom prst="rect">
            <a:avLst/>
          </a:prstGeom>
        </p:spPr>
      </p:pic>
      <p:pic>
        <p:nvPicPr>
          <p:cNvPr id="5" name="Рисунок 4" descr="ter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05064"/>
            <a:ext cx="3448050" cy="24193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7239000" cy="114300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99CCFF"/>
                </a:solidFill>
              </a:rPr>
              <a:t>Микрофотография клеток печени, поражённой алкогольным гепатитом</a:t>
            </a:r>
            <a:endParaRPr lang="ru-RU" sz="2400" dirty="0">
              <a:solidFill>
                <a:srgbClr val="99CCFF"/>
              </a:solidFill>
            </a:endParaRPr>
          </a:p>
        </p:txBody>
      </p:sp>
      <p:pic>
        <p:nvPicPr>
          <p:cNvPr id="4" name="Содержимое 3" descr="Alcoholic_hepat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239000" cy="4826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2952328" cy="504056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n w="5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EC88D9"/>
                </a:solidFill>
              </a:rPr>
              <a:t>Нормльная</a:t>
            </a:r>
            <a:r>
              <a:rPr lang="ru-RU" sz="2400" dirty="0" smtClean="0">
                <a:ln w="5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EC88D9"/>
                </a:solidFill>
              </a:rPr>
              <a:t> печень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печень</a:t>
            </a:r>
            <a:r>
              <a:rPr lang="ru-RU" sz="2400" dirty="0" smtClean="0">
                <a:solidFill>
                  <a:srgbClr val="FF0000"/>
                </a:solidFill>
              </a:rPr>
              <a:t> при гепатите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pechen-pri-alkogolnom-gepat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5184576" cy="568863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271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Гепатит</vt:lpstr>
      <vt:lpstr>Слайд 2</vt:lpstr>
      <vt:lpstr>Слайд 3</vt:lpstr>
      <vt:lpstr>Слайд 4</vt:lpstr>
      <vt:lpstr>КАК МОЖНО ЗАРАЗИТЬСЯ ГЕПАТИТОМ?</vt:lpstr>
      <vt:lpstr>Слайд 6</vt:lpstr>
      <vt:lpstr>Слайд 7</vt:lpstr>
      <vt:lpstr>Микрофотография клеток печени, поражённой алкогольным гепатитом</vt:lpstr>
      <vt:lpstr>Нормльная печень          печень при гепатите</vt:lpstr>
      <vt:lpstr>Симптомы гепатита </vt:lpstr>
      <vt:lpstr>Слайд 11</vt:lpstr>
      <vt:lpstr>Слайд 12</vt:lpstr>
      <vt:lpstr>Слайд 13</vt:lpstr>
      <vt:lpstr>Слайд 14</vt:lpstr>
      <vt:lpstr>Слайд 15</vt:lpstr>
      <vt:lpstr>ЛЕЧЕНИЕ ГЕПАТИТА 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Гепатит</dc:title>
  <dc:creator>Admin</dc:creator>
  <cp:lastModifiedBy>Admin</cp:lastModifiedBy>
  <cp:revision>17</cp:revision>
  <dcterms:created xsi:type="dcterms:W3CDTF">2012-02-08T11:32:57Z</dcterms:created>
  <dcterms:modified xsi:type="dcterms:W3CDTF">2012-02-08T15:36:37Z</dcterms:modified>
</cp:coreProperties>
</file>