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2">
        <a:schemeClr val="bg1"/>
      </p:bgRef>
    </p:bg>
    <p:spTree>
      <p:nvGrpSpPr>
        <p:cNvPr id="1" name=""/>
        <p:cNvGrpSpPr/>
        <p:nvPr/>
      </p:nvGrpSpPr>
      <p:grpSpPr>
        <a:xfrm>
          <a:off x="0" y="0"/>
          <a:ext cx="0" cy="0"/>
          <a:chOff x="0" y="0"/>
          <a:chExt cx="0" cy="0"/>
        </a:xfrm>
      </p:grpSpPr>
      <p:sp>
        <p:nvSpPr>
          <p:cNvPr id="8" name="Прямоугольник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ая соединительная линия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Заголовок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ru-RU" smtClean="0"/>
              <a:t>Образец заголовка</a:t>
            </a:r>
            <a:endParaRPr kumimoji="0" lang="en-US"/>
          </a:p>
        </p:txBody>
      </p:sp>
      <p:sp>
        <p:nvSpPr>
          <p:cNvPr id="25" name="Подзаголовок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31" name="Дата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D8FDA4F-521E-4CBC-BB55-9A7BB23EB58B}" type="datetimeFigureOut">
              <a:rPr lang="ru-RU" smtClean="0"/>
              <a:pPr/>
              <a:t>04.02.2012</a:t>
            </a:fld>
            <a:endParaRPr lang="ru-RU"/>
          </a:p>
        </p:txBody>
      </p:sp>
      <p:sp>
        <p:nvSpPr>
          <p:cNvPr id="18" name="Нижний колонтитул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ru-RU"/>
          </a:p>
        </p:txBody>
      </p:sp>
      <p:sp>
        <p:nvSpPr>
          <p:cNvPr id="29" name="Номер слайда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DEAC7624-DB72-4A0D-99AD-9EC22245B7A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wheel/>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D8FDA4F-521E-4CBC-BB55-9A7BB23EB58B}" type="datetimeFigureOut">
              <a:rPr lang="ru-RU" smtClean="0"/>
              <a:pPr/>
              <a:t>04.02.2012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EAC7624-DB72-4A0D-99AD-9EC22245B7A0}" type="slidenum">
              <a:rPr lang="ru-RU" smtClean="0"/>
              <a:pPr/>
              <a:t>‹#›</a:t>
            </a:fld>
            <a:endParaRPr lang="ru-RU"/>
          </a:p>
        </p:txBody>
      </p:sp>
    </p:spTree>
  </p:cSld>
  <p:clrMapOvr>
    <a:masterClrMapping/>
  </p:clrMapOvr>
  <p:transition>
    <p:wheel/>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553200" y="274955"/>
            <a:ext cx="1524000" cy="5851525"/>
          </a:xfrm>
        </p:spPr>
        <p:txBody>
          <a:bodyPr vert="eaVert" ancho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2"/>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242816" y="6557946"/>
            <a:ext cx="2002464" cy="226902"/>
          </a:xfrm>
        </p:spPr>
        <p:txBody>
          <a:bodyPr/>
          <a:lstStyle>
            <a:extLst/>
          </a:lstStyle>
          <a:p>
            <a:fld id="{9D8FDA4F-521E-4CBC-BB55-9A7BB23EB58B}" type="datetimeFigureOut">
              <a:rPr lang="ru-RU" smtClean="0"/>
              <a:pPr/>
              <a:t>04.02.2012</a:t>
            </a:fld>
            <a:endParaRPr lang="ru-RU"/>
          </a:p>
        </p:txBody>
      </p:sp>
      <p:sp>
        <p:nvSpPr>
          <p:cNvPr id="5" name="Нижний колонтитул 4"/>
          <p:cNvSpPr>
            <a:spLocks noGrp="1"/>
          </p:cNvSpPr>
          <p:nvPr>
            <p:ph type="ftr" sz="quarter" idx="11"/>
          </p:nvPr>
        </p:nvSpPr>
        <p:spPr>
          <a:xfrm>
            <a:off x="457200" y="6556248"/>
            <a:ext cx="3657600" cy="228600"/>
          </a:xfrm>
        </p:spPr>
        <p:txBody>
          <a:bodyPr/>
          <a:lstStyle>
            <a:extLst/>
          </a:lstStyle>
          <a:p>
            <a:endParaRPr lang="ru-RU"/>
          </a:p>
        </p:txBody>
      </p:sp>
      <p:sp>
        <p:nvSpPr>
          <p:cNvPr id="6" name="Номер слайда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DEAC7624-DB72-4A0D-99AD-9EC22245B7A0}" type="slidenum">
              <a:rPr lang="ru-RU" smtClean="0"/>
              <a:pPr/>
              <a:t>‹#›</a:t>
            </a:fld>
            <a:endParaRPr lang="ru-RU"/>
          </a:p>
        </p:txBody>
      </p:sp>
    </p:spTree>
  </p:cSld>
  <p:clrMapOvr>
    <a:masterClrMapping/>
  </p:clrMapOvr>
  <p:transition>
    <p:whee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9D8FDA4F-521E-4CBC-BB55-9A7BB23EB58B}" type="datetimeFigureOut">
              <a:rPr lang="ru-RU" smtClean="0"/>
              <a:pPr/>
              <a:t>04.02.2012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DEAC7624-DB72-4A0D-99AD-9EC22245B7A0}" type="slidenum">
              <a:rPr lang="ru-RU" smtClean="0"/>
              <a:pPr/>
              <a:t>‹#›</a:t>
            </a:fld>
            <a:endParaRPr lang="ru-RU"/>
          </a:p>
        </p:txBody>
      </p:sp>
    </p:spTree>
  </p:cSld>
  <p:clrMapOvr>
    <a:masterClrMapping/>
  </p:clrMapOvr>
  <p:transition>
    <p:wheel/>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D8FDA4F-521E-4CBC-BB55-9A7BB23EB58B}" type="datetimeFigureOut">
              <a:rPr lang="ru-RU" smtClean="0"/>
              <a:pPr/>
              <a:t>04.02.2012</a:t>
            </a:fld>
            <a:endParaRPr lang="ru-RU"/>
          </a:p>
        </p:txBody>
      </p:sp>
      <p:sp>
        <p:nvSpPr>
          <p:cNvPr id="5" name="Нижний колонтитул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ru-RU"/>
          </a:p>
        </p:txBody>
      </p:sp>
      <p:sp>
        <p:nvSpPr>
          <p:cNvPr id="6" name="Номер слайда 5"/>
          <p:cNvSpPr>
            <a:spLocks noGrp="1"/>
          </p:cNvSpPr>
          <p:nvPr>
            <p:ph type="sldNum" sz="quarter" idx="12"/>
          </p:nvPr>
        </p:nvSpPr>
        <p:spPr>
          <a:xfrm>
            <a:off x="6733952" y="6555112"/>
            <a:ext cx="588336" cy="228600"/>
          </a:xfrm>
        </p:spPr>
        <p:txBody>
          <a:bodyPr/>
          <a:lstStyle>
            <a:extLst/>
          </a:lstStyle>
          <a:p>
            <a:fld id="{DEAC7624-DB72-4A0D-99AD-9EC22245B7A0}"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wheel/>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D8FDA4F-521E-4CBC-BB55-9A7BB23EB58B}" type="datetimeFigureOut">
              <a:rPr lang="ru-RU" smtClean="0"/>
              <a:pPr/>
              <a:t>04.02.2012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EAC7624-DB72-4A0D-99AD-9EC22245B7A0}" type="slidenum">
              <a:rPr lang="ru-RU" smtClean="0"/>
              <a:pPr/>
              <a:t>‹#›</a:t>
            </a:fld>
            <a:endParaRPr lang="ru-RU"/>
          </a:p>
        </p:txBody>
      </p:sp>
    </p:spTree>
  </p:cSld>
  <p:clrMapOvr>
    <a:masterClrMapping/>
  </p:clrMapOvr>
  <p:transition>
    <p:wheel/>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9D8FDA4F-521E-4CBC-BB55-9A7BB23EB58B}" type="datetimeFigureOut">
              <a:rPr lang="ru-RU" smtClean="0"/>
              <a:pPr/>
              <a:t>04.02.2012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DEAC7624-DB72-4A0D-99AD-9EC22245B7A0}" type="slidenum">
              <a:rPr lang="ru-RU" smtClean="0"/>
              <a:pPr/>
              <a:t>‹#›</a:t>
            </a:fld>
            <a:endParaRPr lang="ru-RU"/>
          </a:p>
        </p:txBody>
      </p:sp>
    </p:spTree>
  </p:cSld>
  <p:clrMapOvr>
    <a:masterClrMapping/>
  </p:clrMapOvr>
  <p:transition>
    <p:wheel/>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320040"/>
            <a:ext cx="7242048"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9D8FDA4F-521E-4CBC-BB55-9A7BB23EB58B}" type="datetimeFigureOut">
              <a:rPr lang="ru-RU" smtClean="0"/>
              <a:pPr/>
              <a:t>04.02.2012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DEAC7624-DB72-4A0D-99AD-9EC22245B7A0}" type="slidenum">
              <a:rPr lang="ru-RU" smtClean="0"/>
              <a:pPr/>
              <a:t>‹#›</a:t>
            </a:fld>
            <a:endParaRPr lang="ru-RU"/>
          </a:p>
        </p:txBody>
      </p:sp>
    </p:spTree>
  </p:cSld>
  <p:clrMapOvr>
    <a:masterClrMapping/>
  </p:clrMapOvr>
  <p:transition>
    <p:wheel/>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solidFill>
                  <a:schemeClr val="tx2"/>
                </a:solidFill>
              </a:defRPr>
            </a:lvl1pPr>
            <a:extLst/>
          </a:lstStyle>
          <a:p>
            <a:fld id="{9D8FDA4F-521E-4CBC-BB55-9A7BB23EB58B}" type="datetimeFigureOut">
              <a:rPr lang="ru-RU" smtClean="0"/>
              <a:pPr/>
              <a:t>04.02.2012</a:t>
            </a:fld>
            <a:endParaRPr lang="ru-RU"/>
          </a:p>
        </p:txBody>
      </p:sp>
      <p:sp>
        <p:nvSpPr>
          <p:cNvPr id="3" name="Нижний колонтитул 2"/>
          <p:cNvSpPr>
            <a:spLocks noGrp="1"/>
          </p:cNvSpPr>
          <p:nvPr>
            <p:ph type="ftr" sz="quarter" idx="11"/>
          </p:nvPr>
        </p:nvSpPr>
        <p:spPr/>
        <p:txBody>
          <a:bodyPr/>
          <a:lstStyle>
            <a:lvl1pPr>
              <a:defRPr>
                <a:solidFill>
                  <a:schemeClr val="tx2"/>
                </a:solidFill>
              </a:defRPr>
            </a:lvl1pPr>
            <a:extLst/>
          </a:lstStyle>
          <a:p>
            <a:endParaRPr lang="ru-RU"/>
          </a:p>
        </p:txBody>
      </p:sp>
      <p:sp>
        <p:nvSpPr>
          <p:cNvPr id="4" name="Номер слайда 3"/>
          <p:cNvSpPr>
            <a:spLocks noGrp="1"/>
          </p:cNvSpPr>
          <p:nvPr>
            <p:ph type="sldNum" sz="quarter" idx="12"/>
          </p:nvPr>
        </p:nvSpPr>
        <p:spPr/>
        <p:txBody>
          <a:bodyPr/>
          <a:lstStyle>
            <a:extLst/>
          </a:lstStyle>
          <a:p>
            <a:fld id="{DEAC7624-DB72-4A0D-99AD-9EC22245B7A0}" type="slidenum">
              <a:rPr lang="ru-RU" smtClean="0"/>
              <a:pPr/>
              <a:t>‹#›</a:t>
            </a:fld>
            <a:endParaRPr lang="ru-RU"/>
          </a:p>
        </p:txBody>
      </p:sp>
    </p:spTree>
  </p:cSld>
  <p:clrMapOvr>
    <a:masterClrMapping/>
  </p:clrMapOvr>
  <p:transition>
    <p:wheel/>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9D8FDA4F-521E-4CBC-BB55-9A7BB23EB58B}" type="datetimeFigureOut">
              <a:rPr lang="ru-RU" smtClean="0"/>
              <a:pPr/>
              <a:t>04.02.2012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EAC7624-DB72-4A0D-99AD-9EC22245B7A0}" type="slidenum">
              <a:rPr lang="ru-RU" smtClean="0"/>
              <a:pPr/>
              <a:t>‹#›</a:t>
            </a:fld>
            <a:endParaRPr lang="ru-RU"/>
          </a:p>
        </p:txBody>
      </p:sp>
    </p:spTree>
  </p:cSld>
  <p:clrMapOvr>
    <a:masterClrMapping/>
  </p:clrMapOvr>
  <p:transition>
    <p:wheel/>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2"/>
      </p:bgRef>
    </p:bg>
    <p:spTree>
      <p:nvGrpSpPr>
        <p:cNvPr id="1" name=""/>
        <p:cNvGrpSpPr/>
        <p:nvPr/>
      </p:nvGrpSpPr>
      <p:grpSpPr>
        <a:xfrm>
          <a:off x="0" y="0"/>
          <a:ext cx="0" cy="0"/>
          <a:chOff x="0" y="0"/>
          <a:chExt cx="0" cy="0"/>
        </a:xfrm>
      </p:grpSpPr>
      <p:sp>
        <p:nvSpPr>
          <p:cNvPr id="8" name="Прямоугольник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Прямоугольник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Заголовок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ru-RU" smtClean="0"/>
              <a:t>Образец заголовка</a:t>
            </a:r>
            <a:endParaRPr kumimoji="0" lang="en-US" dirty="0"/>
          </a:p>
        </p:txBody>
      </p:sp>
      <p:sp>
        <p:nvSpPr>
          <p:cNvPr id="4" name="Текст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ru-RU" smtClean="0"/>
              <a:t>Образец текста</a:t>
            </a:r>
          </a:p>
        </p:txBody>
      </p:sp>
      <p:sp>
        <p:nvSpPr>
          <p:cNvPr id="5" name="Дата 4"/>
          <p:cNvSpPr>
            <a:spLocks noGrp="1"/>
          </p:cNvSpPr>
          <p:nvPr>
            <p:ph type="dt" sz="half" idx="10"/>
          </p:nvPr>
        </p:nvSpPr>
        <p:spPr/>
        <p:txBody>
          <a:bodyPr/>
          <a:lstStyle>
            <a:extLst/>
          </a:lstStyle>
          <a:p>
            <a:fld id="{9D8FDA4F-521E-4CBC-BB55-9A7BB23EB58B}" type="datetimeFigureOut">
              <a:rPr lang="ru-RU" smtClean="0"/>
              <a:pPr/>
              <a:t>04.02.2012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DEAC7624-DB72-4A0D-99AD-9EC22245B7A0}" type="slidenum">
              <a:rPr lang="ru-RU" smtClean="0"/>
              <a:pPr/>
              <a:t>‹#›</a:t>
            </a:fld>
            <a:endParaRPr lang="ru-RU"/>
          </a:p>
        </p:txBody>
      </p:sp>
      <p:sp>
        <p:nvSpPr>
          <p:cNvPr id="10" name="Рисунок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ru-RU" smtClean="0"/>
              <a:t>Вставка рисунка</a:t>
            </a:r>
            <a:endParaRPr kumimoji="0" lang="en-US" dirty="0"/>
          </a:p>
        </p:txBody>
      </p:sp>
    </p:spTree>
  </p:cSld>
  <p:clrMapOvr>
    <a:overrideClrMapping bg1="dk1" tx1="lt1" bg2="dk2" tx2="lt2" accent1="accent1" accent2="accent2" accent3="accent3" accent4="accent4" accent5="accent5" accent6="accent6" hlink="hlink" folHlink="folHlink"/>
  </p:clrMapOvr>
  <p:transition>
    <p:wheel/>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Заголовок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ru-RU" smtClean="0"/>
              <a:t>Образец заголовка</a:t>
            </a:r>
            <a:endParaRPr kumimoji="0" lang="en-US"/>
          </a:p>
        </p:txBody>
      </p:sp>
      <p:sp>
        <p:nvSpPr>
          <p:cNvPr id="31" name="Текст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7" name="Дата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D8FDA4F-521E-4CBC-BB55-9A7BB23EB58B}" type="datetimeFigureOut">
              <a:rPr lang="ru-RU" smtClean="0"/>
              <a:pPr/>
              <a:t>04.02.2012</a:t>
            </a:fld>
            <a:endParaRPr lang="ru-RU"/>
          </a:p>
        </p:txBody>
      </p:sp>
      <p:sp>
        <p:nvSpPr>
          <p:cNvPr id="4" name="Нижний колонтитул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ru-RU"/>
          </a:p>
        </p:txBody>
      </p:sp>
      <p:sp>
        <p:nvSpPr>
          <p:cNvPr id="16" name="Номер слайда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DEAC7624-DB72-4A0D-99AD-9EC22245B7A0}"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wheel/>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medicsovet.ru/archives/55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medicsovet.ru/archives/36" TargetMode="External"/><Relationship Id="rId2" Type="http://schemas.openxmlformats.org/officeDocument/2006/relationships/hyperlink" Target="http://medicsovet.ru/archives/55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1214422"/>
            <a:ext cx="7772400" cy="1470025"/>
          </a:xfrm>
        </p:spPr>
        <p:txBody>
          <a:bodyPr>
            <a:normAutofit fontScale="90000"/>
          </a:bodyPr>
          <a:lstStyle/>
          <a:p>
            <a:r>
              <a:rPr lang="ru-RU" dirty="0">
                <a:hlinkClick r:id="rId2"/>
              </a:rPr>
              <a:t>Вред мобильных телефонов – миф или…?</a:t>
            </a:r>
            <a:r>
              <a:rPr lang="ru-RU" dirty="0"/>
              <a:t> </a:t>
            </a:r>
            <a:br>
              <a:rPr lang="ru-RU" dirty="0"/>
            </a:br>
            <a:endParaRPr lang="ru-RU" dirty="0"/>
          </a:p>
        </p:txBody>
      </p:sp>
      <p:sp>
        <p:nvSpPr>
          <p:cNvPr id="3" name="Подзаголовок 2"/>
          <p:cNvSpPr>
            <a:spLocks noGrp="1"/>
          </p:cNvSpPr>
          <p:nvPr>
            <p:ph type="subTitle" idx="1"/>
          </p:nvPr>
        </p:nvSpPr>
        <p:spPr>
          <a:xfrm>
            <a:off x="2357422" y="4214818"/>
            <a:ext cx="6400800" cy="1752600"/>
          </a:xfrm>
        </p:spPr>
        <p:txBody>
          <a:bodyPr/>
          <a:lstStyle/>
          <a:p>
            <a:r>
              <a:rPr lang="ru-RU" dirty="0" smtClean="0"/>
              <a:t>Выполнила ученица </a:t>
            </a:r>
            <a:r>
              <a:rPr lang="ru-RU" dirty="0" smtClean="0"/>
              <a:t>10 А кла</a:t>
            </a:r>
            <a:r>
              <a:rPr lang="ru-RU" dirty="0" smtClean="0"/>
              <a:t>сса</a:t>
            </a:r>
            <a:r>
              <a:rPr lang="ru-RU" dirty="0" smtClean="0"/>
              <a:t>:</a:t>
            </a:r>
          </a:p>
          <a:p>
            <a:r>
              <a:rPr lang="ru-RU" dirty="0" smtClean="0"/>
              <a:t>Серикова </a:t>
            </a:r>
            <a:r>
              <a:rPr lang="ru-RU" dirty="0" err="1" smtClean="0"/>
              <a:t>Сагыныш</a:t>
            </a:r>
            <a:endParaRPr lang="ru-RU" dirty="0" smtClean="0"/>
          </a:p>
          <a:p>
            <a:endParaRPr lang="ru-RU" dirty="0"/>
          </a:p>
        </p:txBody>
      </p:sp>
    </p:spTree>
  </p:cSld>
  <p:clrMapOvr>
    <a:masterClrMapping/>
  </p:clrMapOvr>
  <p:transition>
    <p:wheel/>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642918"/>
            <a:ext cx="8229600" cy="1143000"/>
          </a:xfrm>
        </p:spPr>
        <p:txBody>
          <a:bodyPr>
            <a:normAutofit fontScale="90000"/>
          </a:bodyPr>
          <a:lstStyle/>
          <a:p>
            <a:r>
              <a:rPr lang="ru-RU" dirty="0"/>
              <a:t>Ученые начинают новый спор о вреде от сотового </a:t>
            </a:r>
            <a:r>
              <a:rPr lang="ru-RU" dirty="0" smtClean="0"/>
              <a:t>телефона</a:t>
            </a:r>
            <a:r>
              <a:rPr lang="ru-RU" b="1" dirty="0"/>
              <a:t/>
            </a:r>
            <a:br>
              <a:rPr lang="ru-RU" b="1" dirty="0"/>
            </a:br>
            <a:endParaRPr lang="ru-RU" dirty="0"/>
          </a:p>
        </p:txBody>
      </p:sp>
      <p:sp>
        <p:nvSpPr>
          <p:cNvPr id="3" name="Содержимое 2"/>
          <p:cNvSpPr>
            <a:spLocks noGrp="1"/>
          </p:cNvSpPr>
          <p:nvPr>
            <p:ph idx="1"/>
          </p:nvPr>
        </p:nvSpPr>
        <p:spPr/>
        <p:txBody>
          <a:bodyPr>
            <a:normAutofit fontScale="92500" lnSpcReduction="20000"/>
          </a:bodyPr>
          <a:lstStyle/>
          <a:p>
            <a:r>
              <a:rPr lang="ru-RU" dirty="0"/>
              <a:t>Как оказалось, опасность для здоровья человека может представлять не только электромагнитное излучение телефона. Совсем недавно новый виток в спорах на эту тему вызвали события в Китае, где несколько человек пострадали от удара молнии в сотовый телефон. Во Франции метеорологическая служба также предупредила всех жителей страны, что во время грозы использовать мобильный телефон опасно, поскольку «они являются проводниками электрического разряда и могут спровоцировать попадание в человека молнии». При этом по нему можно и не звонить, достаточно, чтобы он был включен.  </a:t>
            </a:r>
          </a:p>
          <a:p>
            <a:endParaRPr lang="ru-RU" dirty="0"/>
          </a:p>
        </p:txBody>
      </p:sp>
    </p:spTree>
  </p:cSld>
  <p:clrMapOvr>
    <a:masterClrMapping/>
  </p:clrMapOvr>
  <p:transition>
    <p:whee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1143000"/>
          </a:xfrm>
        </p:spPr>
        <p:txBody>
          <a:bodyPr>
            <a:normAutofit fontScale="90000"/>
          </a:bodyPr>
          <a:lstStyle/>
          <a:p>
            <a:r>
              <a:rPr lang="ru-RU" dirty="0" smtClean="0">
                <a:hlinkClick r:id="rId2"/>
              </a:rPr>
              <a:t>Вред мобильных телефонов – миф или…?</a:t>
            </a:r>
            <a:r>
              <a:rPr lang="ru-RU" dirty="0" smtClean="0"/>
              <a:t> </a:t>
            </a:r>
            <a:br>
              <a:rPr lang="ru-RU" dirty="0" smtClean="0"/>
            </a:br>
            <a:endParaRPr lang="ru-RU" dirty="0"/>
          </a:p>
        </p:txBody>
      </p:sp>
      <p:sp>
        <p:nvSpPr>
          <p:cNvPr id="3" name="Содержимое 2"/>
          <p:cNvSpPr>
            <a:spLocks noGrp="1"/>
          </p:cNvSpPr>
          <p:nvPr>
            <p:ph idx="1"/>
          </p:nvPr>
        </p:nvSpPr>
        <p:spPr/>
        <p:txBody>
          <a:bodyPr>
            <a:normAutofit fontScale="55000" lnSpcReduction="20000"/>
          </a:bodyPr>
          <a:lstStyle/>
          <a:p>
            <a:pPr>
              <a:buNone/>
            </a:pPr>
            <a:r>
              <a:rPr lang="ru-RU" b="1" dirty="0"/>
              <a:t> </a:t>
            </a:r>
            <a:endParaRPr lang="ru-RU" sz="2500" dirty="0"/>
          </a:p>
          <a:p>
            <a:r>
              <a:rPr lang="ru-RU" sz="2500" dirty="0" smtClean="0"/>
              <a:t>Не </a:t>
            </a:r>
            <a:r>
              <a:rPr lang="ru-RU" sz="2500" dirty="0"/>
              <a:t>раз доводилось слышать о том, что </a:t>
            </a:r>
            <a:r>
              <a:rPr lang="ru-RU" sz="2500" dirty="0" smtClean="0"/>
              <a:t>мобильные </a:t>
            </a:r>
            <a:r>
              <a:rPr lang="ru-RU" sz="2500" dirty="0"/>
              <a:t>телефоны вредны для здоровья и слышать о том, что не вредны. Сегодня вот решила разобраться в этом вопросике и поискать кое-какую информацию. Мобильные телефоны, как </a:t>
            </a:r>
            <a:r>
              <a:rPr lang="ru-RU" sz="2500" dirty="0">
                <a:hlinkClick r:id="rId3"/>
              </a:rPr>
              <a:t>первые зубики</a:t>
            </a:r>
            <a:r>
              <a:rPr lang="ru-RU" sz="2500" dirty="0"/>
              <a:t>, сначала один, потом второй, третий…</a:t>
            </a:r>
          </a:p>
          <a:p>
            <a:r>
              <a:rPr lang="ru-RU" sz="2500" dirty="0"/>
              <a:t>Поголовная мобилизация началась лет 6-7 назад и за это время телефоны вошли в нашу жизнь так прочно, что нам иногда комфортнее выйти на улицу в халате чем без мобильника. Тем не менее, 0 вреде мобильных телефонов ходит немало слухов, но стоит отметить, что до сих пор нет точных научных данных, которые бы их подтвердили. Мобильный телефон, конечно, испускает излучение, которое не может не влиять на состояние организма. Но стоит сказать, что такое же излучение используется в лечебных дозах в медицине. В мобильниках мощность излучения может быть разной и зависеть от модели телефона (новые высокочастотные телефоны безопаснее, чем низкочастотные «динозавры»). И здесь, кстати, уместно вспомнить о том, что помимо цифровых (к ним относятся мобильные), есть еще и аналоговые телефоны (так называемые радиотелефоны, «трубки»). Так вот </a:t>
            </a:r>
            <a:r>
              <a:rPr lang="ru-RU" sz="2500" b="1" dirty="0"/>
              <a:t>излучение аналогового телефона гораздо мощнее, поэтому наши комнатные телефоны представляют собой большую опасность, чем сотовые.</a:t>
            </a:r>
            <a:r>
              <a:rPr lang="ru-RU" sz="2500" dirty="0"/>
              <a:t/>
            </a:r>
            <a:br>
              <a:rPr lang="ru-RU" sz="2500" dirty="0"/>
            </a:br>
            <a:r>
              <a:rPr lang="ru-RU" sz="2500" dirty="0"/>
              <a:t>Впрочем, мобильный телефон — уже давно не роскошь, а средство общения. Он экономит массу времени и нервов. Еще лет 5 назад маме приходилось дожидаться чадо в полнейшем неведении, где ребенок и что с ним, а сегодня она может в любой момент позвонить на сотовый и убедиться, что ее ненаглядное дитя живо и здорово. Поэтому речь не о том, чтобы отказаться от телефонов, а о том, </a:t>
            </a:r>
            <a:r>
              <a:rPr lang="ru-RU" sz="2500" b="1" dirty="0"/>
              <a:t>как грамотно ими пользоваться</a:t>
            </a:r>
            <a:endParaRPr lang="ru-RU" sz="2500" dirty="0"/>
          </a:p>
          <a:p>
            <a:endParaRPr lang="ru-RU" sz="2500" dirty="0"/>
          </a:p>
        </p:txBody>
      </p:sp>
    </p:spTree>
  </p:cSld>
  <p:clrMapOvr>
    <a:masterClrMapping/>
  </p:clrMapOvr>
  <p:transition>
    <p:wheel/>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1143000"/>
          </a:xfrm>
        </p:spPr>
        <p:txBody>
          <a:bodyPr>
            <a:normAutofit fontScale="90000"/>
          </a:bodyPr>
          <a:lstStyle/>
          <a:p>
            <a:r>
              <a:rPr lang="ru-RU" b="1" dirty="0"/>
              <a:t>Как уменьшить вред мобильного телефона</a:t>
            </a:r>
            <a:br>
              <a:rPr lang="ru-RU" b="1" dirty="0"/>
            </a:br>
            <a:endParaRPr lang="ru-RU" dirty="0"/>
          </a:p>
        </p:txBody>
      </p:sp>
      <p:sp>
        <p:nvSpPr>
          <p:cNvPr id="3" name="Содержимое 2"/>
          <p:cNvSpPr>
            <a:spLocks noGrp="1"/>
          </p:cNvSpPr>
          <p:nvPr>
            <p:ph idx="1"/>
          </p:nvPr>
        </p:nvSpPr>
        <p:spPr/>
        <p:txBody>
          <a:bodyPr>
            <a:normAutofit fontScale="70000" lnSpcReduction="20000"/>
          </a:bodyPr>
          <a:lstStyle/>
          <a:p>
            <a:r>
              <a:rPr lang="ru-RU" dirty="0"/>
              <a:t>Итак. Мощность мобильника небольшая, но сосредоточена она вблизи антенны, встроенной в корпус телефона. По сути, излучение мобильного телефона воздействует на нас главным образом в момент разговора или установки соединения, но следует помнить, что, когда телефон загадочно молчит, он, тем не менее, как заправский агент 007, обменивается информацией с ближайшей сетевой станцией (невольно вспоминается бессмертный лозунг: болтун — находка для шпиона). Действие любого источника электромагнитного излучения ослабевает с расстоянием (в соответствии с формулой 1/r2). Поэтому антенна мобильника , которая излучает во все стороны, т. е. действие которой не направлено, представляет некоторую опасность лишь в непосредственной близи от хозяина.</a:t>
            </a:r>
            <a:r>
              <a:rPr lang="ru-RU" b="1" dirty="0"/>
              <a:t> Если отодвинуть трубку на 10 см от уха, интенсивность облучения</a:t>
            </a:r>
            <a:r>
              <a:rPr lang="ru-RU" dirty="0"/>
              <a:t>, согласно формуле, </a:t>
            </a:r>
            <a:r>
              <a:rPr lang="ru-RU" b="1" dirty="0"/>
              <a:t>уменьшится в 100 раз</a:t>
            </a:r>
            <a:r>
              <a:rPr lang="ru-RU" dirty="0"/>
              <a:t> по сравнению с той, которая воздействует на нас, когда мы держим мобильный телефон на расстоянии 1 см от уха.</a:t>
            </a:r>
          </a:p>
          <a:p>
            <a:endParaRPr lang="ru-RU" dirty="0"/>
          </a:p>
        </p:txBody>
      </p:sp>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14338"/>
            <a:ext cx="8229600" cy="1143000"/>
          </a:xfrm>
        </p:spPr>
        <p:txBody>
          <a:bodyPr/>
          <a:lstStyle/>
          <a:p>
            <a:r>
              <a:rPr lang="ru-RU" dirty="0" smtClean="0"/>
              <a:t>Воздействие на детей</a:t>
            </a:r>
            <a:endParaRPr lang="ru-RU" dirty="0"/>
          </a:p>
        </p:txBody>
      </p:sp>
      <p:sp>
        <p:nvSpPr>
          <p:cNvPr id="3" name="Содержимое 2"/>
          <p:cNvSpPr>
            <a:spLocks noGrp="1"/>
          </p:cNvSpPr>
          <p:nvPr>
            <p:ph idx="1"/>
          </p:nvPr>
        </p:nvSpPr>
        <p:spPr>
          <a:xfrm>
            <a:off x="285720" y="1000108"/>
            <a:ext cx="8229600" cy="4525963"/>
          </a:xfrm>
        </p:spPr>
        <p:txBody>
          <a:bodyPr>
            <a:normAutofit fontScale="77500" lnSpcReduction="20000"/>
          </a:bodyPr>
          <a:lstStyle/>
          <a:p>
            <a:r>
              <a:rPr lang="ru-RU" dirty="0"/>
              <a:t>Точно известно, что </a:t>
            </a:r>
            <a:r>
              <a:rPr lang="ru-RU" b="1" dirty="0"/>
              <a:t>на детей мобильный оказывает большее воздействие, чем на взрослых</a:t>
            </a:r>
            <a:r>
              <a:rPr lang="ru-RU" dirty="0"/>
              <a:t>. Во-первых, вес мозга у ребенка меньше; во-вторых, костная ткань черепа тоньше; в-третьих, мозг у детей активно развивается. Поэтому, даже несмотря на то, что связь между «мобильным» излучением и опухолевыми заболеваниями мозга пока не подтвердилась, </a:t>
            </a:r>
            <a:r>
              <a:rPr lang="ru-RU" b="1" dirty="0"/>
              <a:t>детей стоит ограничивать в разговорах</a:t>
            </a:r>
            <a:r>
              <a:rPr lang="ru-RU" dirty="0"/>
              <a:t>. Правда, речь идет не о серии полуминутных разговоров общей длительностью 2 минуты в сутки: «Привет, я поел, иду на улицу, пока!» — а о болтовне минут по 10 в течение нескольких лет. Стоит ограничивать ребенка хотя бы потому, что при длительном воздействии электромагнитных полей могут наблюдаться следующие изменения: ухудшается внимание, страдает иммунитет. В принципе, это легко объяснимо. Разговаривая по телефону, параллельно мы занимаемся еще целым рядом посторонних дел. В итоге внимание в фоновом режиме рассеивается, раздваивается, что вызывает перенапряжение работы мозга. </a:t>
            </a:r>
          </a:p>
          <a:p>
            <a:endParaRPr lang="ru-RU" dirty="0"/>
          </a:p>
        </p:txBody>
      </p:sp>
      <p:pic>
        <p:nvPicPr>
          <p:cNvPr id="4" name="art-img" descr="Ученые доказали вред мобильных телефонов"/>
          <p:cNvPicPr/>
          <p:nvPr/>
        </p:nvPicPr>
        <p:blipFill>
          <a:blip r:embed="rId2"/>
          <a:srcRect/>
          <a:stretch>
            <a:fillRect/>
          </a:stretch>
        </p:blipFill>
        <p:spPr bwMode="auto">
          <a:xfrm>
            <a:off x="2357422" y="5214950"/>
            <a:ext cx="4786346" cy="1643050"/>
          </a:xfrm>
          <a:prstGeom prst="rect">
            <a:avLst/>
          </a:prstGeom>
          <a:noFill/>
          <a:ln w="9525">
            <a:noFill/>
            <a:miter lim="800000"/>
            <a:headEnd/>
            <a:tailEnd/>
          </a:ln>
        </p:spPr>
      </p:pic>
    </p:spTree>
  </p:cSld>
  <p:clrMapOvr>
    <a:masterClrMapping/>
  </p:clrMapOvr>
  <p:transition>
    <p:wheel/>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Факты</a:t>
            </a:r>
            <a:endParaRPr lang="ru-RU" dirty="0"/>
          </a:p>
        </p:txBody>
      </p:sp>
      <p:sp>
        <p:nvSpPr>
          <p:cNvPr id="3" name="Содержимое 2"/>
          <p:cNvSpPr>
            <a:spLocks noGrp="1"/>
          </p:cNvSpPr>
          <p:nvPr>
            <p:ph idx="1"/>
          </p:nvPr>
        </p:nvSpPr>
        <p:spPr/>
        <p:txBody>
          <a:bodyPr>
            <a:normAutofit fontScale="77500" lnSpcReduction="20000"/>
          </a:bodyPr>
          <a:lstStyle/>
          <a:p>
            <a:r>
              <a:rPr lang="ru-RU" dirty="0"/>
              <a:t>Установлено, что </a:t>
            </a:r>
            <a:r>
              <a:rPr lang="ru-RU" b="1" dirty="0"/>
              <a:t>не стоит носить телефон на поясе и в карманах брюк</a:t>
            </a:r>
            <a:r>
              <a:rPr lang="ru-RU" dirty="0"/>
              <a:t>, т. е. близко к репродуктивным органам. Это может значительно увеличить вред мобильных телефонов, ведь клетки половых органов наиболее активно делятся, а, следовательно, все возникающие искажения очень быстро умножаются, дублируются. Мозг, кстати, в меньшей степени чувствителен к любым излучениям, так как является стабильной структурой, его клетки уже почти не делятся.</a:t>
            </a:r>
            <a:br>
              <a:rPr lang="ru-RU" dirty="0"/>
            </a:br>
            <a:r>
              <a:rPr lang="ru-RU" dirty="0"/>
              <a:t>Впрочем, считать телефон залогом всех бед тоже не стоит. Без сотовых мы уже не обойдемся. К тому же, фирмы-производители постепенно совершенствуют аппаратуру. Новые модели мобильников создают высокочастотное поле, влияние которого на наши внутренние и внешние органы значительно ниже, чем воздействие старых допотопных агрегатов. Поэтому </a:t>
            </a:r>
            <a:r>
              <a:rPr lang="ru-RU" b="1" dirty="0"/>
              <a:t>надо не отказываться от достижений прогресса, а просто правильно и разумно их использовать</a:t>
            </a:r>
            <a:r>
              <a:rPr lang="ru-RU" dirty="0"/>
              <a:t>.</a:t>
            </a:r>
          </a:p>
          <a:p>
            <a:endParaRPr lang="ru-RU" dirty="0"/>
          </a:p>
        </p:txBody>
      </p:sp>
    </p:spTree>
  </p:cSld>
  <p:clrMapOvr>
    <a:masterClrMapping/>
  </p:clrMapOvr>
  <p:transition>
    <p:wheel/>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714356"/>
            <a:ext cx="7239000" cy="4846320"/>
          </a:xfrm>
        </p:spPr>
        <p:txBody>
          <a:bodyPr>
            <a:noAutofit/>
          </a:bodyPr>
          <a:lstStyle/>
          <a:p>
            <a:r>
              <a:rPr lang="ru-RU" sz="1800" dirty="0"/>
              <a:t>Согласно результатам последних исследований в области изучения вредного воздействия электромагнитного поля мобильных телефонов на здоровье человека, медицинское сообщество недооценивает риск последствий для здоровья от использования средств мобильной связи.</a:t>
            </a:r>
          </a:p>
          <a:p>
            <a:r>
              <a:rPr lang="ru-RU" sz="1800" dirty="0"/>
              <a:t>Если верить докладу </a:t>
            </a:r>
            <a:r>
              <a:rPr lang="ru-RU" sz="1800" dirty="0" err="1"/>
              <a:t>Radiation</a:t>
            </a:r>
            <a:r>
              <a:rPr lang="ru-RU" sz="1800" dirty="0"/>
              <a:t> </a:t>
            </a:r>
            <a:r>
              <a:rPr lang="ru-RU" sz="1800" dirty="0" err="1"/>
              <a:t>Research</a:t>
            </a:r>
            <a:r>
              <a:rPr lang="ru-RU" sz="1800" dirty="0"/>
              <a:t> </a:t>
            </a:r>
            <a:r>
              <a:rPr lang="ru-RU" sz="1800" dirty="0" err="1"/>
              <a:t>Trust</a:t>
            </a:r>
            <a:r>
              <a:rPr lang="ru-RU" sz="1800" dirty="0"/>
              <a:t> (Великобритания) и EMR </a:t>
            </a:r>
            <a:r>
              <a:rPr lang="ru-RU" sz="1800" dirty="0" err="1"/>
              <a:t>Policy</a:t>
            </a:r>
            <a:r>
              <a:rPr lang="ru-RU" sz="1800" dirty="0"/>
              <a:t> </a:t>
            </a:r>
            <a:r>
              <a:rPr lang="ru-RU" sz="1800" dirty="0" err="1"/>
              <a:t>Institute</a:t>
            </a:r>
            <a:r>
              <a:rPr lang="ru-RU" sz="1800" dirty="0"/>
              <a:t> (США), электромагнитное излучение от мобильных телефонов может привести к развитию не только опухоли головного мозга.</a:t>
            </a:r>
          </a:p>
          <a:p>
            <a:r>
              <a:rPr lang="ru-RU" sz="1800" dirty="0"/>
              <a:t>Мобильный телефон может стать причиной раковых образований в глазах и слюнных железах, а также привести к раку яичка и лейкемии.</a:t>
            </a:r>
          </a:p>
          <a:p>
            <a:r>
              <a:rPr lang="ru-RU" sz="1800" dirty="0"/>
              <a:t>Хуже всего, что дети, подростки и молодежь подвергаются наибольшему риску заболеть, т.к. их организм находится в стадии активного развития, а мобильный телефон есть почти у каждого.</a:t>
            </a:r>
          </a:p>
          <a:p>
            <a:r>
              <a:rPr lang="ru-RU" sz="1800" dirty="0"/>
              <a:t>Исследование воздействия излучения сотовых телефонов на здоровье началось еще в 1999 году. С тех пор было опубликовано множество исследований и докладов, противоречащих друг другу.</a:t>
            </a:r>
          </a:p>
          <a:p>
            <a:endParaRPr lang="ru-RU" sz="1800" dirty="0"/>
          </a:p>
        </p:txBody>
      </p:sp>
    </p:spTree>
  </p:cSld>
  <p:clrMapOvr>
    <a:masterClrMapping/>
  </p:clrMapOvr>
  <p:transition>
    <p:whee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500042"/>
            <a:ext cx="8229600" cy="1143000"/>
          </a:xfrm>
        </p:spPr>
        <p:txBody>
          <a:bodyPr>
            <a:normAutofit fontScale="90000"/>
          </a:bodyPr>
          <a:lstStyle/>
          <a:p>
            <a:r>
              <a:rPr lang="ru-RU" dirty="0"/>
              <a:t>Берегите </a:t>
            </a:r>
            <a:r>
              <a:rPr lang="ru-RU" dirty="0" smtClean="0"/>
              <a:t>голову</a:t>
            </a:r>
            <a:r>
              <a:rPr lang="ru-RU" b="1" dirty="0"/>
              <a:t/>
            </a:r>
            <a:br>
              <a:rPr lang="ru-RU" b="1" dirty="0"/>
            </a:br>
            <a:endParaRPr lang="ru-RU" dirty="0"/>
          </a:p>
        </p:txBody>
      </p:sp>
      <p:sp>
        <p:nvSpPr>
          <p:cNvPr id="3" name="Содержимое 2"/>
          <p:cNvSpPr>
            <a:spLocks noGrp="1"/>
          </p:cNvSpPr>
          <p:nvPr>
            <p:ph idx="1"/>
          </p:nvPr>
        </p:nvSpPr>
        <p:spPr>
          <a:xfrm>
            <a:off x="428596" y="2332037"/>
            <a:ext cx="8229600" cy="4525963"/>
          </a:xfrm>
        </p:spPr>
        <p:txBody>
          <a:bodyPr>
            <a:normAutofit fontScale="92500" lnSpcReduction="20000"/>
          </a:bodyPr>
          <a:lstStyle/>
          <a:p>
            <a:r>
              <a:rPr lang="ru-RU" dirty="0" smtClean="0"/>
              <a:t>Ученые установили, что мобильная связь, как и любой другой источник вредного электромагнитного излучения (компьютер, телевизор, микроволновая печь или радиотелефон), является биологически активной, т.е. влияет на здоровье человека. Причем, по мнению медиков, это влияние имеет “отрицательную направленность”. Но, в отличие от других приборов, мобильный телефон в момент работы находится в непосредственной близости от мозга и глаз. Кроме того, среди технических средств (например, компьютер, телевизор или радиотелефон) нет таких, которые могли бы сравниться с вредом мобильного телефона по уровню воздействующего на человека электромагнитного излучения.</a:t>
            </a:r>
            <a:r>
              <a:rPr lang="ru-RU" dirty="0"/>
              <a:t> </a:t>
            </a:r>
            <a:endParaRPr lang="ru-RU" dirty="0" smtClean="0"/>
          </a:p>
          <a:p>
            <a:endParaRPr lang="ru-RU" dirty="0"/>
          </a:p>
        </p:txBody>
      </p:sp>
      <p:pic>
        <p:nvPicPr>
          <p:cNvPr id="4" name="Рисунок 3" descr="вред мобильного телефона"/>
          <p:cNvPicPr/>
          <p:nvPr/>
        </p:nvPicPr>
        <p:blipFill>
          <a:blip r:embed="rId2"/>
          <a:srcRect/>
          <a:stretch>
            <a:fillRect/>
          </a:stretch>
        </p:blipFill>
        <p:spPr bwMode="auto">
          <a:xfrm>
            <a:off x="4214810" y="0"/>
            <a:ext cx="4714908" cy="2357430"/>
          </a:xfrm>
          <a:prstGeom prst="rect">
            <a:avLst/>
          </a:prstGeom>
          <a:noFill/>
          <a:ln w="9525">
            <a:noFill/>
            <a:miter lim="800000"/>
            <a:headEnd/>
            <a:tailEnd/>
          </a:ln>
        </p:spPr>
      </p:pic>
    </p:spTree>
  </p:cSld>
  <p:clrMapOvr>
    <a:masterClrMapping/>
  </p:clrMapOvr>
  <p:transition>
    <p:whee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285728"/>
            <a:ext cx="4400552" cy="6170008"/>
          </a:xfrm>
        </p:spPr>
        <p:txBody>
          <a:bodyPr>
            <a:normAutofit fontScale="77500" lnSpcReduction="20000"/>
          </a:bodyPr>
          <a:lstStyle/>
          <a:p>
            <a:r>
              <a:rPr lang="ru-RU" dirty="0" smtClean="0"/>
              <a:t>Электромагнитное излучение радиочастотного диапазона, генерируемое трубкой, поглощаются тканями головы, в частности, тканями мозга, сетчаткой глаза, структурами зрительного, вестибулярного и слухового анализаторов, причем излучение действует как непосредственно на отдельные органы и структуры, так и опосредованно, через проводник, на нервную систему». Ученые доказали, что, проникая в ткани, электромагнитные волны, вызывают их нагревание. Со временем это неблагоприятно сказывается на функционировании всего организма, в частности, на работе нервной, </a:t>
            </a:r>
            <a:r>
              <a:rPr lang="ru-RU" dirty="0" err="1" smtClean="0"/>
              <a:t>сердечно-сосудистой</a:t>
            </a:r>
            <a:r>
              <a:rPr lang="ru-RU" dirty="0" smtClean="0"/>
              <a:t>, а также эндокринной систем.  </a:t>
            </a:r>
          </a:p>
          <a:p>
            <a:endParaRPr lang="ru-RU" dirty="0"/>
          </a:p>
        </p:txBody>
      </p:sp>
      <p:pic>
        <p:nvPicPr>
          <p:cNvPr id="15361" name="Picture 1" descr="http://www.mobibar.ru/uploads/posts/2009-03/www.mobibar.ru_420tqj1z6_1237229622_mobile-girl.jpg"/>
          <p:cNvPicPr>
            <a:picLocks noChangeAspect="1" noChangeArrowheads="1"/>
          </p:cNvPicPr>
          <p:nvPr/>
        </p:nvPicPr>
        <p:blipFill>
          <a:blip r:embed="rId2"/>
          <a:srcRect/>
          <a:stretch>
            <a:fillRect/>
          </a:stretch>
        </p:blipFill>
        <p:spPr bwMode="auto">
          <a:xfrm>
            <a:off x="4714876" y="1142984"/>
            <a:ext cx="4286248" cy="4286279"/>
          </a:xfrm>
          <a:prstGeom prst="rect">
            <a:avLst/>
          </a:prstGeom>
          <a:noFill/>
        </p:spPr>
      </p:pic>
      <p:sp>
        <p:nvSpPr>
          <p:cNvPr id="1536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800" b="0" i="0" u="none" strike="noStrike" cap="none" normalizeH="0" baseline="0" smtClean="0">
                <a:ln>
                  <a:noFill/>
                </a:ln>
                <a:solidFill>
                  <a:schemeClr val="tx1"/>
                </a:solidFill>
                <a:effectLst/>
                <a:latin typeface="Verdana"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ru-RU" sz="800" b="0" i="0" u="none" strike="noStrike" cap="none" normalizeH="0" baseline="0" smtClean="0">
                <a:ln>
                  <a:noFill/>
                </a:ln>
                <a:solidFill>
                  <a:schemeClr val="tx1"/>
                </a:solidFill>
                <a:effectLst/>
                <a:latin typeface="Verdana" pitchFamily="34" charset="0"/>
              </a:rPr>
              <a:t/>
            </a:r>
            <a:br>
              <a:rPr kumimoji="0" lang="ru-RU" sz="800" b="0" i="0" u="none" strike="noStrike" cap="none" normalizeH="0" baseline="0" smtClean="0">
                <a:ln>
                  <a:noFill/>
                </a:ln>
                <a:solidFill>
                  <a:schemeClr val="tx1"/>
                </a:solidFill>
                <a:effectLst/>
                <a:latin typeface="Verdana" pitchFamily="34" charset="0"/>
              </a:rPr>
            </a:br>
            <a:endParaRPr kumimoji="0" lang="ru-RU" sz="1800" b="0" i="0" u="none" strike="noStrike" cap="none" normalizeH="0" baseline="0" smtClean="0">
              <a:ln>
                <a:noFill/>
              </a:ln>
              <a:solidFill>
                <a:schemeClr val="tx1"/>
              </a:solidFill>
              <a:effectLst/>
              <a:latin typeface="Arial" pitchFamily="34" charset="0"/>
            </a:endParaRPr>
          </a:p>
        </p:txBody>
      </p:sp>
    </p:spTree>
  </p:cSld>
  <p:clrMapOvr>
    <a:masterClrMapping/>
  </p:clrMapOvr>
  <p:transition>
    <p:wheel/>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71480"/>
            <a:ext cx="8229600" cy="1143000"/>
          </a:xfrm>
        </p:spPr>
        <p:txBody>
          <a:bodyPr>
            <a:normAutofit fontScale="90000"/>
          </a:bodyPr>
          <a:lstStyle/>
          <a:p>
            <a:r>
              <a:rPr lang="ru-RU" dirty="0"/>
              <a:t>От мобильного телефона страдают зрение и </a:t>
            </a:r>
            <a:r>
              <a:rPr lang="ru-RU" dirty="0" smtClean="0"/>
              <a:t>иммунитет</a:t>
            </a:r>
            <a:r>
              <a:rPr lang="ru-RU" b="1" dirty="0"/>
              <a:t/>
            </a:r>
            <a:br>
              <a:rPr lang="ru-RU" b="1" dirty="0"/>
            </a:br>
            <a:endParaRPr lang="ru-RU" dirty="0"/>
          </a:p>
        </p:txBody>
      </p:sp>
      <p:sp>
        <p:nvSpPr>
          <p:cNvPr id="3" name="Содержимое 2"/>
          <p:cNvSpPr>
            <a:spLocks noGrp="1"/>
          </p:cNvSpPr>
          <p:nvPr>
            <p:ph idx="1"/>
          </p:nvPr>
        </p:nvSpPr>
        <p:spPr/>
        <p:txBody>
          <a:bodyPr>
            <a:normAutofit fontScale="92500" lnSpcReduction="20000"/>
          </a:bodyPr>
          <a:lstStyle/>
          <a:p>
            <a:r>
              <a:rPr lang="ru-RU" dirty="0"/>
              <a:t>Эксперименты на крысах, проведенные в России, показали, что у животных, подверженных воздействию вредного электромагнитного излучения с интенсивностью, в 20 раз большей нормального излучения мобильного телефона, электромагнитные волны оказывают пагубное влияние на зрение. Излучение также отрицательно сказывается и на состоянии иммунной системы животных, лишь подтверждая вред мобильного телефона.</a:t>
            </a:r>
            <a:r>
              <a:rPr lang="ru-RU" b="1" dirty="0"/>
              <a:t> </a:t>
            </a:r>
            <a:endParaRPr lang="ru-RU" dirty="0"/>
          </a:p>
          <a:p>
            <a:r>
              <a:rPr lang="ru-RU" dirty="0"/>
              <a:t>Ученые предупреждают: дети, пользующиеся мобильными телефонами, подвергаются повышенному риску расстройства памяти и сна.</a:t>
            </a:r>
            <a:endParaRPr lang="ru-RU" b="1" dirty="0"/>
          </a:p>
          <a:p>
            <a:endParaRPr lang="ru-RU" dirty="0"/>
          </a:p>
        </p:txBody>
      </p:sp>
    </p:spTree>
  </p:cSld>
  <p:clrMapOvr>
    <a:masterClrMapping/>
  </p:clrMapOvr>
  <p:transition>
    <p:wheel/>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зящная">
  <a:themeElements>
    <a:clrScheme name="Изящная">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Изящная">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Изящная">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68</TotalTime>
  <Words>803</Words>
  <Application>Microsoft Office PowerPoint</Application>
  <PresentationFormat>Экран (4:3)</PresentationFormat>
  <Paragraphs>28</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Изящная</vt:lpstr>
      <vt:lpstr>Вред мобильных телефонов – миф или…?  </vt:lpstr>
      <vt:lpstr>Вред мобильных телефонов – миф или…?  </vt:lpstr>
      <vt:lpstr>Как уменьшить вред мобильного телефона </vt:lpstr>
      <vt:lpstr>Воздействие на детей</vt:lpstr>
      <vt:lpstr>Факты</vt:lpstr>
      <vt:lpstr>Слайд 6</vt:lpstr>
      <vt:lpstr>Берегите голову </vt:lpstr>
      <vt:lpstr>Слайд 8</vt:lpstr>
      <vt:lpstr>От мобильного телефона страдают зрение и иммунитет </vt:lpstr>
      <vt:lpstr>Ученые начинают новый спор о вреде от сотового телефона </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Вред мобильных телефонов – миф или…?  </dc:title>
  <dc:creator>User</dc:creator>
  <cp:lastModifiedBy> </cp:lastModifiedBy>
  <cp:revision>8</cp:revision>
  <dcterms:created xsi:type="dcterms:W3CDTF">2011-02-06T16:12:01Z</dcterms:created>
  <dcterms:modified xsi:type="dcterms:W3CDTF">2012-02-04T04:39:17Z</dcterms:modified>
</cp:coreProperties>
</file>