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94F4C-21D1-4883-9766-81FA96528542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C1DBF-83C9-4B1C-A1EB-D3509B9AB9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C1DBF-83C9-4B1C-A1EB-D3509B9AB95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1E28A72-448D-4518-BAAD-C261D3A5F494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F796378-B22D-4108-8900-7E8C53C01E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8A72-448D-4518-BAAD-C261D3A5F494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6378-B22D-4108-8900-7E8C53C01E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8A72-448D-4518-BAAD-C261D3A5F494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6378-B22D-4108-8900-7E8C53C01E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E28A72-448D-4518-BAAD-C261D3A5F494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796378-B22D-4108-8900-7E8C53C01E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1E28A72-448D-4518-BAAD-C261D3A5F494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F796378-B22D-4108-8900-7E8C53C01E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8A72-448D-4518-BAAD-C261D3A5F494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6378-B22D-4108-8900-7E8C53C01E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8A72-448D-4518-BAAD-C261D3A5F494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6378-B22D-4108-8900-7E8C53C01E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E28A72-448D-4518-BAAD-C261D3A5F494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796378-B22D-4108-8900-7E8C53C01E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8A72-448D-4518-BAAD-C261D3A5F494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6378-B22D-4108-8900-7E8C53C01E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E28A72-448D-4518-BAAD-C261D3A5F494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796378-B22D-4108-8900-7E8C53C01E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E28A72-448D-4518-BAAD-C261D3A5F494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796378-B22D-4108-8900-7E8C53C01E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E28A72-448D-4518-BAAD-C261D3A5F494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796378-B22D-4108-8900-7E8C53C01E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A%D0%B0%D1%80%D1%80%D0%B8%D0%BB%D1%8C%D0%BE,_%D0%A1%D0%B0%D0%BD%D1%82%D1%8C%D1%8F%D0%B3%D0%BE" TargetMode="External"/><Relationship Id="rId3" Type="http://schemas.openxmlformats.org/officeDocument/2006/relationships/hyperlink" Target="http://ru.wikipedia.org/wiki/%D0%98%D1%81%D0%BF%D0%B0%D0%BD%D1%81%D0%BA%D0%B0%D1%8F_%D1%84%D0%B0%D0%BB%D0%B0%D0%BD%D0%B3%D0%B0" TargetMode="External"/><Relationship Id="rId7" Type="http://schemas.openxmlformats.org/officeDocument/2006/relationships/hyperlink" Target="http://ru.wikipedia.org/wiki/1981_%D0%B3%D0%BE%D0%B4" TargetMode="External"/><Relationship Id="rId2" Type="http://schemas.openxmlformats.org/officeDocument/2006/relationships/hyperlink" Target="http://ru.wikipedia.org/wiki/197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4%D0%B5%D0%B4%D0%B5%D1%80%D0%B0%D1%86%D0%B8%D1%8F" TargetMode="External"/><Relationship Id="rId5" Type="http://schemas.openxmlformats.org/officeDocument/2006/relationships/hyperlink" Target="http://ru.wikipedia.org/wiki/%D0%9A%D0%BE%D0%BD%D1%81%D1%82%D0%B8%D1%82%D1%83%D1%86%D0%B8%D1%8F_%D0%98%D1%81%D0%BF%D0%B0%D0%BD%D0%B8%D0%B8" TargetMode="External"/><Relationship Id="rId4" Type="http://schemas.openxmlformats.org/officeDocument/2006/relationships/hyperlink" Target="http://ru.wikipedia.org/wiki/1978_%D0%B3%D0%BE%D0%B4" TargetMode="External"/><Relationship Id="rId9" Type="http://schemas.openxmlformats.org/officeDocument/2006/relationships/hyperlink" Target="http://ru.wikipedia.org/wiki/1982_%D0%B3%D0%BE%D0%B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4" y="533400"/>
            <a:ext cx="3328764" cy="1038212"/>
          </a:xfrm>
        </p:spPr>
        <p:txBody>
          <a:bodyPr/>
          <a:lstStyle/>
          <a:p>
            <a:r>
              <a:rPr lang="ru-RU" dirty="0" smtClean="0"/>
              <a:t>Испания</a:t>
            </a: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2214554"/>
            <a:ext cx="5569077" cy="39337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Танцы Испании</a:t>
            </a:r>
            <a:endParaRPr lang="ru-RU" dirty="0"/>
          </a:p>
        </p:txBody>
      </p:sp>
      <p:pic>
        <p:nvPicPr>
          <p:cNvPr id="4" name="Рисунок 3" descr="danc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857364"/>
            <a:ext cx="3595691" cy="2395283"/>
          </a:xfrm>
          <a:prstGeom prst="rect">
            <a:avLst/>
          </a:prstGeom>
        </p:spPr>
      </p:pic>
      <p:pic>
        <p:nvPicPr>
          <p:cNvPr id="5" name="Рисунок 4" descr="images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9322" y="428604"/>
            <a:ext cx="2867039" cy="4379323"/>
          </a:xfrm>
          <a:prstGeom prst="rect">
            <a:avLst/>
          </a:prstGeom>
        </p:spPr>
      </p:pic>
      <p:pic>
        <p:nvPicPr>
          <p:cNvPr id="6" name="Рисунок 5" descr="images (4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662" y="4429132"/>
            <a:ext cx="4714908" cy="22145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57158" y="571480"/>
            <a:ext cx="7467600" cy="64291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Вторая мировая война. Испания при Франко.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115196" cy="554528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dirty="0" smtClean="0"/>
              <a:t>Испания во время Второй мировой войны. Когда в сентябре 1939 началась Вторая мировая война, Испания была ослаблена и опустошена Гражданской войной и не отважилась выступить на стороне стран «оси» Берлин – Рим. Поэтому непосредственная помощь Франко союзникам ограничилась отправкой 40 тыс. солдат Испанской </a:t>
            </a:r>
            <a:r>
              <a:rPr lang="ru-RU" sz="1400" dirty="0" err="1" smtClean="0"/>
              <a:t>голубой</a:t>
            </a:r>
            <a:r>
              <a:rPr lang="ru-RU" sz="1400" dirty="0" smtClean="0"/>
              <a:t> дивизии на Восточный фронт. В 1943, когда стало ясно, что Германия проигрывает войну, Франко пошел на охлаждение отношений с Германией. В конце войны Испания даже продавала стратегическое сырье западным союзникам, однако это не изменило их отношения к Испании как к вражеской </a:t>
            </a:r>
            <a:r>
              <a:rPr lang="ru-RU" sz="1400" dirty="0" err="1" smtClean="0"/>
              <a:t>стране.Испания</a:t>
            </a:r>
            <a:r>
              <a:rPr lang="ru-RU" sz="1400" dirty="0" smtClean="0"/>
              <a:t> при Франко. В конце войны Испания находилась в дипломатической изоляции и не входила в состав ООН и НАТО, но Франко не терял надежды на примирение с Западом. В 1950 решением Генеральной Ассамблеи ООН государства-члены ООН получили возможность восстановить дипломатические отношения с Испанией. В 1953 США и Испания заключили соглашение о создании нескольких военных баз США на территории Испании. В 1955 Испания была принята в </a:t>
            </a:r>
            <a:r>
              <a:rPr lang="ru-RU" sz="1400" dirty="0" err="1" smtClean="0"/>
              <a:t>ООН.Либерализация</a:t>
            </a:r>
            <a:r>
              <a:rPr lang="ru-RU" sz="1400" dirty="0" smtClean="0"/>
              <a:t> экономики и экономический рост в 1960-е годы сопровождались некоторыми политическими уступками. В 1966 был принят Органический закон, внесший ряд либеральных поправок к конституции.</a:t>
            </a:r>
          </a:p>
          <a:p>
            <a:r>
              <a:rPr lang="ru-RU" sz="1400" dirty="0" smtClean="0"/>
              <a:t>Режим Франко породил политическую пассивность подавляющего большинства в политические организации. Рядовые граждане не проявляли интереса к государственным делам; большинство из них занимались поиском благоприятных возможностей для повышения уровня жизни. испанцев. Правительство и не пыталось вовлекать широкие слои населения 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ru-RU" dirty="0" smtClean="0"/>
              <a:t>Хуан Карлос </a:t>
            </a:r>
            <a:r>
              <a:rPr lang="en-US" dirty="0" smtClean="0"/>
              <a:t>I.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1000108"/>
            <a:ext cx="6043626" cy="4143404"/>
          </a:xfrm>
        </p:spPr>
        <p:txBody>
          <a:bodyPr>
            <a:normAutofit fontScale="32500" lnSpcReduction="20000"/>
          </a:bodyPr>
          <a:lstStyle/>
          <a:p>
            <a:r>
              <a:rPr lang="ru-RU" sz="4300" dirty="0" smtClean="0"/>
              <a:t>В 1960-е годы Испания стала налаживать тесные связи со странами Западной Европы. Уже в начале 1970-х годов Испанию ежегодно посещало до 27 млн. туристов, главным образом из Северной Америки и Западной Европы, в то время как сотни тысяч испанцев уезжали на заработки в другие европейские страны. Однако государства Бенилюкса выступали против участия Испании в военных и экономических союзах западноевропейских стран. Первая просьба Испании о приеме в ЕЭС была отклонена в 1964. Пока Франко оставался у власти, правительства демократических стран Западной Европы не желали устанавливать с Испанией более тесных контактов.</a:t>
            </a:r>
          </a:p>
          <a:p>
            <a:r>
              <a:rPr lang="ru-RU" sz="4300" dirty="0" smtClean="0"/>
              <a:t>В последние годы жизни Франко ослабил контроль над государственными делами. В июне 1973 он уступил пост премьер-министра, который занимал в течение 34 лет, адмиралу Луису </a:t>
            </a:r>
            <a:r>
              <a:rPr lang="ru-RU" sz="4300" dirty="0" err="1" smtClean="0"/>
              <a:t>Карреро</a:t>
            </a:r>
            <a:r>
              <a:rPr lang="ru-RU" sz="4300" dirty="0" smtClean="0"/>
              <a:t> </a:t>
            </a:r>
            <a:r>
              <a:rPr lang="ru-RU" sz="4300" dirty="0" err="1" smtClean="0"/>
              <a:t>Бланко</a:t>
            </a:r>
            <a:r>
              <a:rPr lang="ru-RU" sz="4300" dirty="0" smtClean="0"/>
              <a:t>. В декабре </a:t>
            </a:r>
            <a:r>
              <a:rPr lang="ru-RU" sz="4300" dirty="0" err="1" smtClean="0"/>
              <a:t>Карреро</a:t>
            </a:r>
            <a:r>
              <a:rPr lang="ru-RU" sz="4300" dirty="0" smtClean="0"/>
              <a:t> </a:t>
            </a:r>
            <a:r>
              <a:rPr lang="ru-RU" sz="4300" dirty="0" err="1" smtClean="0"/>
              <a:t>Бланко</a:t>
            </a:r>
            <a:r>
              <a:rPr lang="ru-RU" sz="4300" dirty="0" smtClean="0"/>
              <a:t> был убит баскскими террористами, и его заменил Карлос </a:t>
            </a:r>
            <a:r>
              <a:rPr lang="ru-RU" sz="4300" dirty="0" err="1" smtClean="0"/>
              <a:t>Ариас</a:t>
            </a:r>
            <a:r>
              <a:rPr lang="ru-RU" sz="4300" dirty="0" smtClean="0"/>
              <a:t> </a:t>
            </a:r>
            <a:r>
              <a:rPr lang="ru-RU" sz="4300" dirty="0" err="1" smtClean="0"/>
              <a:t>Наварро</a:t>
            </a:r>
            <a:r>
              <a:rPr lang="ru-RU" sz="4300" dirty="0" smtClean="0"/>
              <a:t>, первый гражданский премьер-министр после 1939. В ноябре 1975 Франко умер. Еще в 1969 Франко объявил своим преемником принца Хуана Карлоса из династии Бурбонов, внука короля Альфонса XIII, который возглавил государство как король Хуан Карлос I.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http://t2.gstatic.com/images?q=tbn:ANd9GcShFzVkeFr5mGydyJnN91slwlcLxzW9i3_ep-hB7uaqB1MsTkP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928670"/>
            <a:ext cx="2276478" cy="376238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ru-RU" dirty="0" smtClean="0"/>
              <a:t>Хуан Карлос </a:t>
            </a:r>
            <a:r>
              <a:rPr lang="en-US" dirty="0" smtClean="0"/>
              <a:t>I.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500" dirty="0" smtClean="0"/>
              <a:t>Поначалу многим казалось, что правление Хуана Карлоса окажется недолговечным, и монархия будет скоро сметена вместе с наследием режима Франко. Однако король проявил дальновидность, проведя практически сразу же после вступления на престол демократические реформы, легализовав политические партии (</a:t>
            </a:r>
            <a:r>
              <a:rPr lang="ru-RU" sz="2500" dirty="0" smtClean="0">
                <a:hlinkClick r:id="rId2" tooltip="1977"/>
              </a:rPr>
              <a:t>1977</a:t>
            </a:r>
            <a:r>
              <a:rPr lang="ru-RU" sz="2500" dirty="0" smtClean="0"/>
              <a:t>) и распустив прежнюю правящую партию —</a:t>
            </a:r>
            <a:r>
              <a:rPr lang="ru-RU" sz="2500" dirty="0" smtClean="0">
                <a:hlinkClick r:id="rId3" tooltip="Испанская фаланга"/>
              </a:rPr>
              <a:t>Испанскую Фалангу</a:t>
            </a:r>
            <a:r>
              <a:rPr lang="ru-RU" sz="2500" dirty="0" smtClean="0"/>
              <a:t>. В </a:t>
            </a:r>
            <a:r>
              <a:rPr lang="ru-RU" sz="2500" dirty="0" smtClean="0">
                <a:hlinkClick r:id="rId4" tooltip="1978 год"/>
              </a:rPr>
              <a:t>1978 году</a:t>
            </a:r>
            <a:r>
              <a:rPr lang="ru-RU" sz="2500" dirty="0" smtClean="0"/>
              <a:t> была принята новая </a:t>
            </a:r>
            <a:r>
              <a:rPr lang="ru-RU" sz="2500" dirty="0" smtClean="0">
                <a:hlinkClick r:id="rId5" tooltip="Конституция Испании"/>
              </a:rPr>
              <a:t>конституция Испании</a:t>
            </a:r>
            <a:r>
              <a:rPr lang="ru-RU" sz="2500" dirty="0" smtClean="0"/>
              <a:t>, где король был объявлен наследником не Франко, а исторической монархии, и гарантировались гражданские права и свободы. В том же году отец Хуана Карлоса I, граф </a:t>
            </a:r>
            <a:r>
              <a:rPr lang="ru-RU" sz="2500" dirty="0" err="1" smtClean="0"/>
              <a:t>Барселонский</a:t>
            </a:r>
            <a:r>
              <a:rPr lang="ru-RU" sz="2500" dirty="0" smtClean="0"/>
              <a:t>, отказался от прав на престол, и его сторонники, а также все другие династии Европы, наконец признали Хуана Карлоса законным королём. Провинции получили больше самостоятельности (Испания превратилась в государство с признаками </a:t>
            </a:r>
            <a:r>
              <a:rPr lang="ru-RU" sz="2500" dirty="0" smtClean="0">
                <a:hlinkClick r:id="rId6" tooltip="Федерация"/>
              </a:rPr>
              <a:t>федерации</a:t>
            </a:r>
            <a:r>
              <a:rPr lang="ru-RU" sz="2500" dirty="0" smtClean="0"/>
              <a:t>), что не сняло полностью проблему национализма и сепаратизма. Всё это примирило с новым королём левые партии, настроенные традиционно </a:t>
            </a:r>
            <a:r>
              <a:rPr lang="ru-RU" sz="2500" dirty="0" err="1" smtClean="0"/>
              <a:t>республикански</a:t>
            </a:r>
            <a:r>
              <a:rPr lang="ru-RU" sz="2500" dirty="0" smtClean="0"/>
              <a:t>.</a:t>
            </a:r>
          </a:p>
          <a:p>
            <a:r>
              <a:rPr lang="ru-RU" sz="2500" dirty="0" smtClean="0"/>
              <a:t>В </a:t>
            </a:r>
            <a:r>
              <a:rPr lang="ru-RU" sz="2500" dirty="0" smtClean="0">
                <a:hlinkClick r:id="rId7" tooltip="1981 год"/>
              </a:rPr>
              <a:t>1981 году</a:t>
            </a:r>
            <a:r>
              <a:rPr lang="ru-RU" sz="2500" dirty="0" smtClean="0"/>
              <a:t> оказал успешное сопротивление попытке государственного переворота, устроенного военными, стремившимися восстановить </a:t>
            </a:r>
            <a:r>
              <a:rPr lang="ru-RU" sz="2500" dirty="0" err="1" smtClean="0"/>
              <a:t>франкистский</a:t>
            </a:r>
            <a:r>
              <a:rPr lang="ru-RU" sz="2500" dirty="0" smtClean="0"/>
              <a:t> режим. После этого лидер испанских коммунистов </a:t>
            </a:r>
            <a:r>
              <a:rPr lang="ru-RU" sz="2500" dirty="0" smtClean="0">
                <a:hlinkClick r:id="rId8" tooltip="Каррильо, Сантьяго"/>
              </a:rPr>
              <a:t>Сантьяго </a:t>
            </a:r>
            <a:r>
              <a:rPr lang="ru-RU" sz="2500" dirty="0" err="1" smtClean="0">
                <a:hlinkClick r:id="rId8" tooltip="Каррильо, Сантьяго"/>
              </a:rPr>
              <a:t>Каррильо</a:t>
            </a:r>
            <a:r>
              <a:rPr lang="ru-RU" sz="2500" dirty="0" smtClean="0"/>
              <a:t>, за шесть лет до того называвший короля «Хуаном Карлосом Недолгим», воскликнул перед телекамерами в избытке чувств: «Боже, храни короля!»</a:t>
            </a:r>
          </a:p>
          <a:p>
            <a:r>
              <a:rPr lang="ru-RU" sz="2500" dirty="0" smtClean="0"/>
              <a:t>С </a:t>
            </a:r>
            <a:r>
              <a:rPr lang="ru-RU" sz="2500" dirty="0" smtClean="0">
                <a:hlinkClick r:id="rId9" tooltip="1982 год"/>
              </a:rPr>
              <a:t>1982 года</a:t>
            </a:r>
            <a:r>
              <a:rPr lang="ru-RU" sz="2500" dirty="0" smtClean="0"/>
              <a:t> король мало участвует в текущей политической жизни и воспринимается прежде всего как символ национального единства и гарант демократических свобод. О степени популярности Хуана Карлоса не всегда легко судить, так как прямая критика его личности традиционно избегается в печати.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Хуан Карлос </a:t>
            </a:r>
            <a:r>
              <a:rPr lang="en-US" dirty="0" smtClean="0"/>
              <a:t>I.</a:t>
            </a:r>
            <a:endParaRPr lang="ru-RU" dirty="0"/>
          </a:p>
        </p:txBody>
      </p:sp>
      <p:pic>
        <p:nvPicPr>
          <p:cNvPr id="4" name="Содержимое 3" descr="280px-Juan_Carlos_I_of_Spain_2007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43636" y="357166"/>
            <a:ext cx="2487016" cy="221332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537" y="4143380"/>
            <a:ext cx="2941414" cy="221457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Рисунок 5" descr="images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3240" y="714356"/>
            <a:ext cx="3214710" cy="578647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Достояния Испании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b="1" dirty="0" smtClean="0"/>
              <a:t>Конная статуя генерала Франко в </a:t>
            </a:r>
            <a:r>
              <a:rPr lang="ru-RU" b="1" dirty="0" err="1" smtClean="0"/>
              <a:t>Сантандере</a:t>
            </a:r>
            <a:r>
              <a:rPr lang="ru-RU" b="1" dirty="0" smtClean="0"/>
              <a:t> (Испания).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  <p:pic>
        <p:nvPicPr>
          <p:cNvPr id="4" name="Рисунок 3" descr="28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290"/>
            <a:ext cx="2820816" cy="208740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857356" y="4143380"/>
            <a:ext cx="4286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Собор в </a:t>
            </a:r>
            <a:r>
              <a:rPr lang="ru-RU" b="1" dirty="0" err="1"/>
              <a:t>Сантьяго-де-Компостела</a:t>
            </a:r>
            <a:endParaRPr lang="ru-RU" dirty="0"/>
          </a:p>
          <a:p>
            <a:r>
              <a:rPr lang="ru-RU" dirty="0"/>
              <a:t>Собор в </a:t>
            </a:r>
            <a:r>
              <a:rPr lang="ru-RU" dirty="0" err="1"/>
              <a:t>Сантьяго-де-Компостела</a:t>
            </a:r>
            <a:r>
              <a:rPr lang="ru-RU" dirty="0"/>
              <a:t> является важнейшим паломническим центром Испании. Самый знаменитый собор на всём Иберийском полуострове.</a:t>
            </a:r>
          </a:p>
        </p:txBody>
      </p:sp>
      <p:pic>
        <p:nvPicPr>
          <p:cNvPr id="16386" name="Picture 2" descr="Сантьяго-де-Компостела (39.857 bytes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428604"/>
            <a:ext cx="2143140" cy="3376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285728"/>
            <a:ext cx="6172200" cy="714380"/>
          </a:xfrm>
        </p:spPr>
        <p:txBody>
          <a:bodyPr/>
          <a:lstStyle/>
          <a:p>
            <a:r>
              <a:rPr lang="ru-RU" dirty="0" smtClean="0"/>
              <a:t>Мадрид столица Испании</a:t>
            </a:r>
            <a:endParaRPr lang="ru-RU" dirty="0"/>
          </a:p>
        </p:txBody>
      </p:sp>
      <p:pic>
        <p:nvPicPr>
          <p:cNvPr id="8" name="Рисунок 7" descr="5699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214678" y="2500306"/>
            <a:ext cx="3432064" cy="2429901"/>
          </a:xfrm>
          <a:prstGeom prst="rect">
            <a:avLst/>
          </a:prstGeom>
        </p:spPr>
      </p:pic>
      <p:pic>
        <p:nvPicPr>
          <p:cNvPr id="9" name="Рисунок 8" descr="madrid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5000636"/>
            <a:ext cx="2811008" cy="1671637"/>
          </a:xfrm>
          <a:prstGeom prst="rect">
            <a:avLst/>
          </a:prstGeom>
        </p:spPr>
      </p:pic>
      <p:pic>
        <p:nvPicPr>
          <p:cNvPr id="10" name="Рисунок 9" descr="madrid_02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928670"/>
            <a:ext cx="2452705" cy="2375290"/>
          </a:xfrm>
          <a:prstGeom prst="rect">
            <a:avLst/>
          </a:prstGeom>
        </p:spPr>
      </p:pic>
      <p:pic>
        <p:nvPicPr>
          <p:cNvPr id="11" name="Рисунок 10" descr="madrid_obzor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6578" y="928670"/>
            <a:ext cx="2089977" cy="1612496"/>
          </a:xfrm>
          <a:prstGeom prst="rect">
            <a:avLst/>
          </a:prstGeom>
        </p:spPr>
      </p:pic>
      <p:pic>
        <p:nvPicPr>
          <p:cNvPr id="12" name="Рисунок 11" descr="retiro_madrid2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76604" y="5072074"/>
            <a:ext cx="2910238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Традиции Испании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2900" dirty="0" smtClean="0"/>
              <a:t>Испанцы необыкновенно приветливы и доброжелательны. Они Вам всегда разъяснят дорогу, а то и проводят. Но лучше не спрашивать дорогу по-английски, поскольку многие испанцы не знают его даже в школьном объеме. Назовите просто интересующий вас объект и скажите «</a:t>
            </a:r>
            <a:r>
              <a:rPr lang="ru-RU" sz="2900" dirty="0" err="1" smtClean="0"/>
              <a:t>donde</a:t>
            </a:r>
            <a:r>
              <a:rPr lang="ru-RU" sz="2900" dirty="0" smtClean="0"/>
              <a:t>» (где?) и не забудьте добавить «</a:t>
            </a:r>
            <a:r>
              <a:rPr lang="ru-RU" sz="2900" dirty="0" err="1" smtClean="0"/>
              <a:t>por</a:t>
            </a:r>
            <a:r>
              <a:rPr lang="ru-RU" sz="2900" dirty="0" smtClean="0"/>
              <a:t> </a:t>
            </a:r>
            <a:r>
              <a:rPr lang="ru-RU" sz="2900" dirty="0" err="1" smtClean="0"/>
              <a:t>favor</a:t>
            </a:r>
            <a:r>
              <a:rPr lang="ru-RU" sz="2900" dirty="0" smtClean="0"/>
              <a:t>» (пожалуйста) и «</a:t>
            </a:r>
            <a:r>
              <a:rPr lang="ru-RU" sz="2900" dirty="0" err="1" smtClean="0"/>
              <a:t>gracias</a:t>
            </a:r>
            <a:r>
              <a:rPr lang="ru-RU" sz="2900" dirty="0" smtClean="0"/>
              <a:t>» (спасибо). В баре и магазине сначала спросите «</a:t>
            </a:r>
            <a:r>
              <a:rPr lang="ru-RU" sz="2900" dirty="0" err="1" smtClean="0"/>
              <a:t>quando</a:t>
            </a:r>
            <a:r>
              <a:rPr lang="ru-RU" sz="2900" dirty="0" smtClean="0"/>
              <a:t> </a:t>
            </a:r>
            <a:r>
              <a:rPr lang="ru-RU" sz="2900" dirty="0" err="1" smtClean="0"/>
              <a:t>cuesta</a:t>
            </a:r>
            <a:r>
              <a:rPr lang="ru-RU" sz="2900" dirty="0" smtClean="0"/>
              <a:t>» (сколько стоит?), указав на заинтересовавший вас предмет или блюдо.</a:t>
            </a:r>
          </a:p>
          <a:p>
            <a:r>
              <a:rPr lang="ru-RU" sz="2900" dirty="0" smtClean="0"/>
              <a:t>Если испанец приглашает вас пообедать, это не значит, что вы сразу пойдете в ресторан. «Пообедать» по-испански значит сперва выпить аперитив, например, в парке </a:t>
            </a:r>
            <a:r>
              <a:rPr lang="ru-RU" sz="2900" dirty="0" err="1" smtClean="0"/>
              <a:t>Retiro</a:t>
            </a:r>
            <a:r>
              <a:rPr lang="ru-RU" sz="2900" dirty="0" smtClean="0"/>
              <a:t>, затем пройтись пешком, положим по </a:t>
            </a:r>
            <a:r>
              <a:rPr lang="ru-RU" sz="2900" dirty="0" err="1" smtClean="0"/>
              <a:t>Gran</a:t>
            </a:r>
            <a:r>
              <a:rPr lang="ru-RU" sz="2900" dirty="0" smtClean="0"/>
              <a:t> </a:t>
            </a:r>
            <a:r>
              <a:rPr lang="ru-RU" sz="2900" dirty="0" err="1" smtClean="0"/>
              <a:t>Via</a:t>
            </a:r>
            <a:r>
              <a:rPr lang="ru-RU" sz="2900" dirty="0" smtClean="0"/>
              <a:t>, потом только зайти в ресторан пообедать и в завершение выпить кофе, например, на площади Колумба.</a:t>
            </a:r>
          </a:p>
          <a:p>
            <a:r>
              <a:rPr lang="ru-RU" sz="2900" dirty="0" smtClean="0"/>
              <a:t>Если вас пригласили прогуляться по </a:t>
            </a:r>
            <a:r>
              <a:rPr lang="ru-RU" sz="2900" dirty="0" err="1" smtClean="0"/>
              <a:t>Plaza</a:t>
            </a:r>
            <a:r>
              <a:rPr lang="ru-RU" sz="2900" dirty="0" smtClean="0"/>
              <a:t> </a:t>
            </a:r>
            <a:r>
              <a:rPr lang="ru-RU" sz="2900" dirty="0" err="1" smtClean="0"/>
              <a:t>Mayor</a:t>
            </a:r>
            <a:r>
              <a:rPr lang="ru-RU" sz="2900" dirty="0" smtClean="0"/>
              <a:t>, это значит, что вы должны посетить различные бары и погребки, которые находятся в этом районе и составляют одну из самых привлекательных мадридских достопримечательностей.</a:t>
            </a:r>
          </a:p>
          <a:p>
            <a:r>
              <a:rPr lang="ru-RU" sz="3500" dirty="0" smtClean="0"/>
              <a:t>Если же вы заказали в </a:t>
            </a:r>
            <a:r>
              <a:rPr lang="ru-RU" sz="3500" dirty="0" err="1" smtClean="0"/>
              <a:t>базакуску</a:t>
            </a:r>
            <a:r>
              <a:rPr lang="ru-RU" sz="3500" dirty="0" smtClean="0"/>
              <a:t> ре кружку пива, не удивляйтесь, что к ней подадут тарелочку с маслинами и кусочком ветчины. Платить за не надо, это лишь знак симпатии к вам и благодарность за посещение данного заведения. Помните, что бармен в Мадриде вас воспринимает прежде всего как гостя.</a:t>
            </a:r>
          </a:p>
          <a:p>
            <a:r>
              <a:rPr lang="ru-RU" sz="3500" dirty="0" smtClean="0"/>
              <a:t>Уступать место в транспорте у испанцев принято, но не на столько, как в России . Поэтому этот ваш шаг означает проявление большой любезности, которую непременно отметят. Зато придержать дверь перед идущим следом - это у испанцев правило, которое сродни рефлексу.</a:t>
            </a:r>
          </a:p>
          <a:p>
            <a:r>
              <a:rPr lang="ru-RU" sz="3500" dirty="0" smtClean="0"/>
              <a:t>Что касается телефонных звонков, то в Испании не принято звонить позже 23.00. Лучше не беспокоить людей и во время сиесты, то есть с 13.00 до 16.00. В это время закрываются офисы, магазины и даже школы.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Известные танцы Испании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043626" cy="48737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400" dirty="0" smtClean="0"/>
              <a:t>Родиной фламенко является юго-западная Андалусия. Он стал известен только в последней трети XVIII в., хотя начало его истории надо отнести, вероятно, к XV в., когда цыганские племена из северной Индии добрались до Испании. Фламенко - это сплав цыганской музыкальной традиции с восточными напевами, сохранившимися на земле Андалусии, Родившись в цыганской среде, фламенко стал музыкой нижних социальных слоев населения, к которым, кроме цыган, относились другие этнические меньшинства и живущие в ужасающей нищете сельскохозяйственные рабочие.</a:t>
            </a:r>
          </a:p>
          <a:p>
            <a:r>
              <a:rPr lang="ru-RU" sz="1400" dirty="0" smtClean="0"/>
              <a:t>Происхождение этого слова точно не установлено и имеет разные версии; впервые название фламенко в современном музыкальном смысле относится к XVIII веку. Само же народное искусство фламенко, в котором центральное место занимает песня (канте), возникло в XV в. в результате слияния самых различных культур на Иберийском полуострове.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 smtClean="0"/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122</TotalTime>
  <Words>995</Words>
  <Application>Microsoft Office PowerPoint</Application>
  <PresentationFormat>Экран (4:3)</PresentationFormat>
  <Paragraphs>33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Испания</vt:lpstr>
      <vt:lpstr>Вторая мировая война. Испания при Франко. </vt:lpstr>
      <vt:lpstr>Хуан Карлос I.</vt:lpstr>
      <vt:lpstr>Хуан Карлос I.</vt:lpstr>
      <vt:lpstr>Хуан Карлос I.</vt:lpstr>
      <vt:lpstr>Достояния Испании </vt:lpstr>
      <vt:lpstr>Мадрид столица Испании</vt:lpstr>
      <vt:lpstr>Традиции Испании</vt:lpstr>
      <vt:lpstr>Известные танцы Испании</vt:lpstr>
      <vt:lpstr>Танцы Испании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Владелец</cp:lastModifiedBy>
  <cp:revision>9</cp:revision>
  <dcterms:created xsi:type="dcterms:W3CDTF">2012-01-12T10:20:16Z</dcterms:created>
  <dcterms:modified xsi:type="dcterms:W3CDTF">2012-01-12T16:31:10Z</dcterms:modified>
</cp:coreProperties>
</file>