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5" r:id="rId14"/>
    <p:sldId id="268" r:id="rId15"/>
    <p:sldId id="296" r:id="rId16"/>
    <p:sldId id="269" r:id="rId17"/>
    <p:sldId id="297" r:id="rId18"/>
    <p:sldId id="270" r:id="rId19"/>
    <p:sldId id="298" r:id="rId20"/>
    <p:sldId id="271" r:id="rId21"/>
    <p:sldId id="272" r:id="rId22"/>
    <p:sldId id="299" r:id="rId23"/>
    <p:sldId id="273" r:id="rId24"/>
    <p:sldId id="300" r:id="rId25"/>
    <p:sldId id="274" r:id="rId26"/>
    <p:sldId id="301" r:id="rId27"/>
    <p:sldId id="275" r:id="rId28"/>
    <p:sldId id="302" r:id="rId29"/>
    <p:sldId id="276" r:id="rId30"/>
    <p:sldId id="277" r:id="rId31"/>
    <p:sldId id="303" r:id="rId32"/>
    <p:sldId id="304" r:id="rId33"/>
    <p:sldId id="305" r:id="rId34"/>
    <p:sldId id="279" r:id="rId35"/>
    <p:sldId id="306" r:id="rId36"/>
    <p:sldId id="320" r:id="rId37"/>
    <p:sldId id="307" r:id="rId38"/>
    <p:sldId id="315" r:id="rId39"/>
    <p:sldId id="282" r:id="rId40"/>
    <p:sldId id="308" r:id="rId41"/>
    <p:sldId id="283" r:id="rId42"/>
    <p:sldId id="309" r:id="rId43"/>
    <p:sldId id="284" r:id="rId44"/>
    <p:sldId id="317" r:id="rId45"/>
    <p:sldId id="318" r:id="rId46"/>
    <p:sldId id="286" r:id="rId47"/>
    <p:sldId id="311" r:id="rId48"/>
    <p:sldId id="287" r:id="rId49"/>
    <p:sldId id="288" r:id="rId50"/>
    <p:sldId id="289" r:id="rId51"/>
    <p:sldId id="312" r:id="rId52"/>
    <p:sldId id="290" r:id="rId53"/>
    <p:sldId id="313" r:id="rId54"/>
    <p:sldId id="291" r:id="rId55"/>
    <p:sldId id="314" r:id="rId56"/>
    <p:sldId id="292" r:id="rId57"/>
    <p:sldId id="316" r:id="rId58"/>
    <p:sldId id="293" r:id="rId5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6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4C889-F4AB-4773-9E91-1E362125A86C}" type="datetimeFigureOut">
              <a:rPr lang="ru-RU" smtClean="0"/>
              <a:pPr/>
              <a:t>02.12.2011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F9A3C-2988-40BF-B8F3-56EE34E699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ransition spd="slow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6286544"/>
          </a:xfrm>
        </p:spPr>
        <p:txBody>
          <a:bodyPr>
            <a:normAutofit fontScale="90000"/>
          </a:bodyPr>
          <a:lstStyle/>
          <a:p>
            <a:r>
              <a:rPr lang="ru-RU" sz="5300" dirty="0" smtClean="0">
                <a:solidFill>
                  <a:srgbClr val="FFFF00"/>
                </a:solidFill>
              </a:rPr>
              <a:t>КШДС  </a:t>
            </a:r>
            <a:r>
              <a:rPr lang="ru-RU" sz="5300" dirty="0">
                <a:solidFill>
                  <a:srgbClr val="FFFF00"/>
                </a:solidFill>
              </a:rPr>
              <a:t>№ 33 </a:t>
            </a:r>
            <a:r>
              <a:rPr lang="ru-RU" sz="5300" dirty="0" smtClean="0">
                <a:solidFill>
                  <a:srgbClr val="FFFF00"/>
                </a:solidFill>
              </a:rPr>
              <a:t/>
            </a:r>
            <a:br>
              <a:rPr lang="ru-RU" sz="5300" dirty="0" smtClean="0">
                <a:solidFill>
                  <a:srgbClr val="FFFF00"/>
                </a:solidFill>
              </a:rPr>
            </a:br>
            <a:r>
              <a:rPr lang="ru-RU" sz="5300" dirty="0" smtClean="0">
                <a:solidFill>
                  <a:srgbClr val="FFFF00"/>
                </a:solidFill>
              </a:rPr>
              <a:t>                 </a:t>
            </a:r>
            <a:r>
              <a:rPr lang="ru-RU" sz="5300" dirty="0">
                <a:solidFill>
                  <a:srgbClr val="FFFF00"/>
                </a:solidFill>
              </a:rPr>
              <a:t/>
            </a:r>
            <a:br>
              <a:rPr lang="ru-RU" sz="5300" dirty="0">
                <a:solidFill>
                  <a:srgbClr val="FFFF00"/>
                </a:solidFill>
              </a:rPr>
            </a:br>
            <a:r>
              <a:rPr lang="ru-RU" sz="5300" dirty="0">
                <a:solidFill>
                  <a:srgbClr val="FFFF00"/>
                </a:solidFill>
              </a:rPr>
              <a:t>   </a:t>
            </a:r>
            <a:r>
              <a:rPr lang="ru-RU" sz="5300" dirty="0" smtClean="0">
                <a:solidFill>
                  <a:srgbClr val="FFFF00"/>
                </a:solidFill>
              </a:rPr>
              <a:t>Декада </a:t>
            </a:r>
            <a:r>
              <a:rPr lang="ru-RU" sz="5300" dirty="0">
                <a:solidFill>
                  <a:srgbClr val="FFFF00"/>
                </a:solidFill>
              </a:rPr>
              <a:t>химии, посвящённая</a:t>
            </a:r>
            <a:br>
              <a:rPr lang="ru-RU" sz="5300" dirty="0">
                <a:solidFill>
                  <a:srgbClr val="FFFF00"/>
                </a:solidFill>
              </a:rPr>
            </a:br>
            <a:r>
              <a:rPr lang="ru-RU" sz="5300" dirty="0">
                <a:solidFill>
                  <a:srgbClr val="FFFF00"/>
                </a:solidFill>
              </a:rPr>
              <a:t>    </a:t>
            </a:r>
            <a:r>
              <a:rPr lang="ru-RU" sz="5300" dirty="0" smtClean="0">
                <a:solidFill>
                  <a:srgbClr val="FFFF00"/>
                </a:solidFill>
              </a:rPr>
              <a:t>  </a:t>
            </a:r>
            <a:r>
              <a:rPr lang="ru-RU" sz="5300" dirty="0">
                <a:solidFill>
                  <a:srgbClr val="FFFF00"/>
                </a:solidFill>
              </a:rPr>
              <a:t>Международному  году </a:t>
            </a:r>
            <a:r>
              <a:rPr lang="ru-RU" sz="5300" dirty="0" smtClean="0">
                <a:solidFill>
                  <a:srgbClr val="FFFF00"/>
                </a:solidFill>
              </a:rPr>
              <a:t>химии</a:t>
            </a:r>
            <a:br>
              <a:rPr lang="ru-RU" sz="5300" dirty="0" smtClean="0">
                <a:solidFill>
                  <a:srgbClr val="FFFF00"/>
                </a:solidFill>
              </a:rPr>
            </a:br>
            <a:r>
              <a:rPr lang="ru-RU" sz="5300" dirty="0">
                <a:solidFill>
                  <a:srgbClr val="FFFF00"/>
                </a:solidFill>
              </a:rPr>
              <a:t/>
            </a:r>
            <a:br>
              <a:rPr lang="ru-RU" sz="5300" dirty="0">
                <a:solidFill>
                  <a:srgbClr val="FFFF00"/>
                </a:solidFill>
              </a:rPr>
            </a:br>
            <a:r>
              <a:rPr lang="ru-RU" sz="5300" dirty="0" smtClean="0">
                <a:solidFill>
                  <a:srgbClr val="FFFF00"/>
                </a:solidFill>
              </a:rPr>
              <a:t>2011</a:t>
            </a:r>
            <a:endParaRPr lang="ru-RU" sz="5300" dirty="0">
              <a:solidFill>
                <a:srgbClr val="FFFF00"/>
              </a:solidFill>
            </a:endParaRPr>
          </a:p>
        </p:txBody>
      </p:sp>
      <p:sp>
        <p:nvSpPr>
          <p:cNvPr id="3" name="5-конечная звезда 2"/>
          <p:cNvSpPr/>
          <p:nvPr/>
        </p:nvSpPr>
        <p:spPr>
          <a:xfrm rot="751550">
            <a:off x="528416" y="4264105"/>
            <a:ext cx="1229119" cy="1055405"/>
          </a:xfrm>
          <a:prstGeom prst="star5">
            <a:avLst>
              <a:gd name="adj" fmla="val 14634"/>
              <a:gd name="hf" fmla="val 105146"/>
              <a:gd name="vf" fmla="val 11055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5-конечная звезда 3"/>
          <p:cNvSpPr/>
          <p:nvPr/>
        </p:nvSpPr>
        <p:spPr>
          <a:xfrm rot="427941">
            <a:off x="1502753" y="5017357"/>
            <a:ext cx="1500198" cy="1285884"/>
          </a:xfrm>
          <a:prstGeom prst="star5">
            <a:avLst>
              <a:gd name="adj" fmla="val 16149"/>
              <a:gd name="hf" fmla="val 105146"/>
              <a:gd name="vf" fmla="val 11055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5-конечная звезда 5"/>
          <p:cNvSpPr/>
          <p:nvPr/>
        </p:nvSpPr>
        <p:spPr>
          <a:xfrm rot="1216380">
            <a:off x="818199" y="3375385"/>
            <a:ext cx="642942" cy="714380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" y="285728"/>
            <a:ext cx="9143999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Итак, разыгрываем право первого хода.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Команды на местах обсуждают проведение опыта и делегируют двух человек,  задача которых –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 можно быстрее проделать нужные действия и зажечь  лампочку прибора.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Один балл получит тот зритель, кто объяснит почему лампочка зажигается.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   зритель, который   зажжёт её  ярче, получит два балла.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1500174"/>
            <a:ext cx="971553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Первый блок вопросов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«ВЕЛИКИЕ И ВЫДАЮЩИЕСЯ».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lvl="0" indent="-742950" algn="ctr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2011 году отмечается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300-летний юбилей этого великого русского ученого.  Он   первым  в России разработал  способ получения цветных стекол и со своими учениками создал  из этих стекол панораму «Полтавская битва». К его заслугам относится открытие закона сохранения массы веществ, открытие Московского университета и многое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другое.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lvl="0" indent="-742950" algn="ctr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2011 году отмечается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300-летний юбилей этого великого русского ученого.  Он   первым  в России разработал  способ получения цветных стекол и со своими учениками создал  из этих стекол панораму «Полтавская битва». К его заслугам относится открытие закона сохранения массы веществ, открытие Московского университета и многое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другое.</a:t>
            </a:r>
          </a:p>
          <a:p>
            <a:pPr marL="742950" lvl="0" indent="-7429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(М.В.Ломоносов.)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Этого ученого соседи знали как «чемоданных дел мастера». За научные заслуги был избран членом более 50 академий и научных обществ разных стран мира. В научной деятельности ученый видел, по его словам, свою «первую службу Родине». Вторая его служба – педагогическая деятельность. «Третьей  службой» была работа на ниве промышленности и сельского хозяйства. Среди его разработок – процесс приготовления  бездымного пороха. Важнейшим вкладом в развитие естествознания стали открытые им периодический закон и периодическая система. 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Этого ученого соседи знали как «чемоданных дел мастера». За научные заслуги был избран членом более 50 академий и научных обществ разных стран мира. В научной деятельности ученый видел, по его словам, свою «первую службу Родине». Вторая его служба – педагогическая деятельность. «Третьей  службой» была работа на ниве промышленности и сельского хозяйства. Среди его разработок – процесс приготовления  бездымного пороха. Важнейшим вкладом в развитие естествознания стали открытые им периодический закон и периодическая система.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(Д.И. Менделеев).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Великим химиком его не называют, но его вклад в развитие наук велик, так как учрежденные им ежегодные  международные премии, названные в честь  их учредителя – шведского инженера-химика, изобретателя и промышленника – присуждаются кандидатам независимо от их национальности и страны за самые новейшие достижения в  области физики, химии, физиологии или медицине, литературы, а также за деятельность по укреплению мира. В ноябре 1867 года им был взят в Великобритании патент на взрывчатые вещества, получившие общее название «динамиты».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Великим химиком его не называют, но его вклад в развитие наук велик, так как учрежденные им ежегодные  международные премии, названные в честь  их учредителя – шведского инженера-химика, изобретателя и промышленника – присуждаются кандидатам независимо от их национальности и страны за самые новейшие достижения в  области физики, химии, физиологии или медицине, литературы, а также за деятельность по укреплению мира. В ноябре 1867 года им был взят в Великобритании патент на взрывчатые вещества, получившие общее название «динамиты».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(Альфред Бернхард Нобель, 1833-1896).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  Многие его биографы соглашаются с тем, что в жизни этого ученого не было ничего внешне  выдающегося. Современники его отмечали как превосходного профессора физики.  В 1811 году он дополнил атомно-молекулярное учение  двумя гипотезами, впоследствии полностью подтвердившимися: 1) молекулы простых газов содержат четно число  атомов,как правило, равное двум; 2) в равных объёмах различных газов при одинаковых температуре и давлении  находится одинаковое число молекул.  Четыре года спустя после его смерти химический конгресс в Карлсруэ утвердил молекулярную гипотезу и окончательно сформулировал понятия атома и  молекулы (1861). А мы на уроках при решении задач пользуемся законом и постоянной, которые названы его именем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  Многие его биографы соглашаются с тем, что в жизни этого ученого не было ничего внешне  выдающегося. Современники его отмечали как превосходного профессора физики.  В 1811 году он дополнил атомно-молекулярное учение  двумя гипотезами, впоследствии полностью подтвердившимися: 1) молекулы простых газов содержат четно число  атомов,как правило, равное двум; 2) в равных объёмах различных газов при одинаковых температуре и давлении  находится одинаковое число молекул.  Четыре года спустя после его смерти химический конгресс в Карлсруэ утвердил молекулярную гипотезу и окончательно сформулировал понятия атома и  молекулы (1861). А мы на уроках при решении задач пользуемся законом и постоянной, которые названы его именем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(Амедео Авогадро, 1776-1856).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-2571800" y="1214422"/>
            <a:ext cx="1000626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</a:t>
            </a: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Химическая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«Риск – версия»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11269" name="Picture 5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201637"/>
            <a:ext cx="2757898" cy="26563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00034" y="1785926"/>
            <a:ext cx="806143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Второй блок вопросов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«ЭЛЕМЕНТЫ.  ЭЛЕМЕНТЫ…»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28675" name="Picture 3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643314"/>
            <a:ext cx="3143272" cy="264763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Металл серебристо-белого цвета. На своей поверхности образует очень прочую оксидную пленку, по электрической проводимости уступает лишь меди и серебру. Его называют крылатым металлом. Н.Г.Чернышевский в своем произведении «Что делать?» назвал его «металлом социализма».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Металл серебристо-белого цвета. На своей поверхности образует очень прочую оксидную пленку, по электрической проводимости уступает лишь меди и серебру. Его называют крылатым металлом. Н.Г.Чернышевский в своем произведении «Что делать?» назвал его «металлом социализма».   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(Алюминий.)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Этот элемент является металлом. Пары этого металла могут вызвать у человека озноб и несильное отравление. Способен накапливаться в тканях организма. Из-за своих химических свойств используется для создания антикоррозийной пленки на поверхности металлов, например, при изготовлении кровельного железа и кузовов автомобилей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Этот элемент является металлом. Пары этого металла могут вызвать у человека озноб и несильное отравление. Способен накапливаться в тканях организма. Из-за своих химических свойств используется для создания антикоррозийной пленки на поверхности металлов, например, при изготовлении кровельного железа и кузовов автомобилей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(Цинк.)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1714488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Пирамида Хеопса изготовлена  их 30 000 каменных плит. А при  чём  тут медь?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514350" marR="0" lvl="0" indent="-514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1714488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Пирамида Хеопса изготовлена  их 30 000 каменных плит. А при  чём  тут медь?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514350" marR="0" lvl="0" indent="-514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514350" marR="0" lvl="0" indent="-5143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(Каждая каменная глыба была добыта и обработана медными инструментами.)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Железные лопаты, которые использовались  для добычи медной руды, покрывались слоем меди. Значит ли это, что железо превращалось в медь?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Железные лопаты, которые использовались  для добычи медной руды, покрывались слоем меди. Значит ли это, что железо превращалось в медь?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(Нет.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Происходила</a:t>
            </a:r>
            <a:r>
              <a:rPr lang="en-US" sz="4000" b="1" dirty="0" smtClean="0">
                <a:solidFill>
                  <a:srgbClr val="FFFF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химическая реакция замещения.</a:t>
            </a:r>
            <a:r>
              <a:rPr lang="en-US" sz="4000" dirty="0" smtClean="0">
                <a:solidFill>
                  <a:srgbClr val="FFFF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57158" y="2285992"/>
            <a:ext cx="845936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Вопросы   «ИЗ ШЛЯПЫ».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-4491208" y="1071546"/>
            <a:ext cx="1363520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ВНЕКЛАССНОЕ МЕРОПРИЯТИЕ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--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интеллектуальная игра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с химическим  содержанием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для учащихся  9-ых классов.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-3130258" y="4714884"/>
            <a:ext cx="1227425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Гоголь  Н.М., учитель химии.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Караганда - 2011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10243" name="Picture 3" descr="C:\Program Files\Microsoft Office\MEDIA\CAGCAT10\j028606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929066"/>
            <a:ext cx="1954529" cy="292893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шляпе находится металл, из которого античный бог Гефест  изготовил победный щит герою троянской войны Ахиллу?        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шляпе находится металл, из которого античный бог Гефест  изготовил победный щит герою троянской войны Ахиллу?        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Медь.  Гомер в «Илиаде»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так написал об этом: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«Сам он в огонь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распыхавшийся  МЕДЬ 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некрушимую ввергнул».)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Император Наполеон III  на банкете велел подать для почетных гостей приборы из очень дорогого серебристо-белого металла. А всем прочим было обидно до слез:  им пришлось пользоваться  обычной золотой и серебряной посудой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Из  чего были изготовлены вилки и ложки для императора?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Император Наполеон III  на банкете велел подать для почетных гостей приборы из очень дорогого серебристо-белого металла. А всем прочим было обидно до слез:  им пришлось пользоваться  обычной золотой и серебряной посудой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Из  чего были изготовлены вилки и ложки для императора?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</a:t>
            </a:r>
          </a:p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(Из алюминия.)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500034" y="1928802"/>
            <a:ext cx="828752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Третий блок вопросов </a:t>
            </a:r>
            <a:endParaRPr kumimoji="0" lang="en-US" sz="6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«КОРОТКИЕ </a:t>
            </a:r>
            <a:r>
              <a:rPr kumimoji="0" lang="ru-RU" sz="60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ВОПРОСЫ</a:t>
            </a: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3" name="Улыбающееся лицо 2"/>
          <p:cNvSpPr/>
          <p:nvPr/>
        </p:nvSpPr>
        <p:spPr>
          <a:xfrm>
            <a:off x="3929058" y="4286256"/>
            <a:ext cx="1285884" cy="1214446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1.Какой газ называют веселящим, так как при его вдыхании наступает состояние опьянения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      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800" b="1" dirty="0" smtClean="0">
              <a:solidFill>
                <a:srgbClr val="FFFF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Program Files\Microsoft Office\MEDIA\CAGCAT10\j033607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929066"/>
            <a:ext cx="2609639" cy="264318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1.Какой газ называют веселящим, так как при его вдыхании наступает состояние опьянения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      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800" b="1" dirty="0" smtClean="0">
              <a:solidFill>
                <a:srgbClr val="FFFF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(Оксид азота одновалентного).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2" descr="C:\Program Files\Microsoft Office\MEDIA\CAGCAT10\j033607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929066"/>
            <a:ext cx="2609639" cy="2643182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Назовите газ, в котором горит даже средство для тушения пожаров – вода? 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4400" dirty="0" smtClean="0">
              <a:solidFill>
                <a:srgbClr val="FFFF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52226" name="Picture 2" descr="C:\Program Files\Microsoft Office\MEDIA\CAGCAT10\j029382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009652"/>
            <a:ext cx="2143140" cy="225546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Назовите газ, в котором горит даже средство для тушения пожаров – вода? 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4400" dirty="0" smtClean="0">
              <a:solidFill>
                <a:srgbClr val="FFFF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Фтор.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                              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52226" name="Picture 2" descr="C:\Program Files\Microsoft Office\MEDIA\CAGCAT10\j029382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009652"/>
            <a:ext cx="2143140" cy="225546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 каких двух элементах идет речь, если один из них, образуя простое вещество, хорошо горит, другой – поддерживает горение, а их соединение пригодно для тушения огня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     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928670"/>
            <a:ext cx="910563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Цель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 расширить и  углубить знания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учащихся  по химии,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повысить  интерес  к предмету,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развить навыки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работы с дополнительной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литературой.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9220" name="Picture 4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857760"/>
            <a:ext cx="2679884" cy="164688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 каких двух элементах идет речь, если один из них, образуя простое вещество, хорошо горит, другой – поддерживает горение, а их соединение пригодно для тушения огня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     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(Водород, кислород.)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9144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4.Какой оксид серы  выделяется при взаимодействии  цинка с разбавленной  соляной кислотой?    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4.Какой оксид серы  выделяется при взаимодействии  цинка с разбавленной  соляной кислотой?  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Никакой.  Выделяется не оксид серы, а водород.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571472" y="1428736"/>
            <a:ext cx="833914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ВОПРОСЫ «ИЗ ШЛЯПЫ»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0"/>
            <a:ext cx="871540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Гуси, как известно, спасли Рим, а этот металл его погубил.    Какой металл в шляпе?</a:t>
            </a: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Program Files\Microsoft Office\MEDIA\CAGCAT10\j03010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500570"/>
            <a:ext cx="2714644" cy="199882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0"/>
            <a:ext cx="871540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Гуси, как известно, спасли Рим, а этот металл его погубил.    Какой металл в шляпе?</a:t>
            </a: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742950" marR="0" lvl="0" indent="-7429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(Свинец).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5122" name="Picture 2" descr="C:\Program Files\Microsoft Office\MEDIA\CAGCAT10\j030105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500570"/>
            <a:ext cx="2714644" cy="199882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  белое вещество,  хорошо растворимое в воде, известно каждой хозяйке.  Оно является  кислой солью, а водный раствор  его имеет щелочной характер среды. Что это за вещество?  </a:t>
            </a: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  белое вещество,  хорошо растворимое в воде, известно каждой хозяйке.  Оно является  кислой солью, а водный раствор  его имеет щелочной характер среды. Что это за вещество?  </a:t>
            </a: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742950" marR="0" lvl="0" indent="-7429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(Сода пищевая, гидрокарбонат натрия).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0" y="2214554"/>
            <a:ext cx="869180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Четвертый блок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«УГАДАЙТЕ ПО ПОДСКАЗКЕ».  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45058" name="Picture 2" descr="C:\Program Files\Microsoft Office\MEDIA\CAGCAT10\j023468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143380"/>
            <a:ext cx="3071802" cy="180974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1428736"/>
            <a:ext cx="9144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Команды получают от пяти до одного балла  в зависимости от количества использованных подсказок. Ответ после первой подсказки оценивается в 5 баллов.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71472" y="857232"/>
            <a:ext cx="8069999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ХОД ИГРЫ: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участвуют </a:t>
            </a:r>
            <a:r>
              <a:rPr lang="ru-RU" sz="3600" dirty="0">
                <a:solidFill>
                  <a:srgbClr val="FFFF00"/>
                </a:solidFill>
              </a:rPr>
              <a:t>две команды: </a:t>
            </a:r>
            <a:endParaRPr lang="ru-RU" sz="3600" dirty="0" smtClean="0">
              <a:solidFill>
                <a:srgbClr val="FFFF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команда </a:t>
            </a:r>
            <a:r>
              <a:rPr lang="ru-RU" sz="3600" dirty="0">
                <a:solidFill>
                  <a:srgbClr val="FFFF00"/>
                </a:solidFill>
              </a:rPr>
              <a:t>9 «А» – «Химики» и команда </a:t>
            </a:r>
            <a:endParaRPr lang="ru-RU" sz="3600" dirty="0" smtClean="0">
              <a:solidFill>
                <a:srgbClr val="FFFF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9 </a:t>
            </a:r>
            <a:r>
              <a:rPr lang="ru-RU" sz="3600" dirty="0">
                <a:solidFill>
                  <a:srgbClr val="FFFF00"/>
                </a:solidFill>
              </a:rPr>
              <a:t>«Б» – «Алхимики</a:t>
            </a:r>
            <a:r>
              <a:rPr lang="ru-RU" sz="3600" dirty="0" smtClean="0">
                <a:solidFill>
                  <a:srgbClr val="FFFF00"/>
                </a:solidFill>
              </a:rPr>
              <a:t>».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>
                <a:solidFill>
                  <a:srgbClr val="FFFF00"/>
                </a:solidFill>
              </a:rPr>
              <a:t>В игре четыре блока </a:t>
            </a:r>
            <a:r>
              <a:rPr lang="ru-RU" sz="3600" dirty="0" smtClean="0">
                <a:solidFill>
                  <a:srgbClr val="FFFF00"/>
                </a:solidFill>
              </a:rPr>
              <a:t>вопросов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>
                <a:solidFill>
                  <a:srgbClr val="FFFF00"/>
                </a:solidFill>
              </a:rPr>
              <a:t>на </a:t>
            </a:r>
            <a:r>
              <a:rPr lang="ru-RU" sz="3600" dirty="0" smtClean="0">
                <a:solidFill>
                  <a:srgbClr val="FFFF00"/>
                </a:solidFill>
              </a:rPr>
              <a:t>определенную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>
                <a:solidFill>
                  <a:srgbClr val="FFFF00"/>
                </a:solidFill>
              </a:rPr>
              <a:t>тему и два блока  </a:t>
            </a:r>
            <a:endParaRPr lang="ru-RU" sz="3600" dirty="0" smtClean="0">
              <a:solidFill>
                <a:srgbClr val="FFFF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вопросов </a:t>
            </a:r>
            <a:r>
              <a:rPr lang="ru-RU" sz="3600" dirty="0">
                <a:solidFill>
                  <a:srgbClr val="FFFF00"/>
                </a:solidFill>
              </a:rPr>
              <a:t>«из шляпы»…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Оловянный припой представляет собой сплав олова с этим металлом.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Раньше его добавляли в плохое вино для улучшения вкуса.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 времена Древнего Рима его широко использовали для изготовления кухонной        утвари, водопроводных труб, монет, гирь.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настоящее время он используется для изготовления кровельного материала, изоляции кабеля. Его соли используют в производстве красок.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Упадок и распад Римской империи, по мнению некоторых ученых, были обусловлены отравлением этим веществом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 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Оловянный припой представляет собой сплав олова с этим металлом.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Раньше его добавляли в плохое вино для улучшения вкуса.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 времена Древнего Рима его широко использовали для изготовления кухонной        утвари, водопроводных труб, монет, гирь.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настоящее время он используется для изготовления кровельного материала, изоляции кабеля. Его соли используют в производстве красок.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Упадок и распад Римской империи, по мнению некоторых ученых, были обусловлены отравлением этим веществом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    (Свинец.)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организме человека этого элемента содержится около 3 г, из них примерно 2 г в крови.</a:t>
            </a:r>
            <a:endParaRPr kumimoji="0" lang="en-US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распространенности в земной коре он уступает лишь кислороду, кремнию и алюминию.</a:t>
            </a:r>
            <a:endParaRPr kumimoji="0" lang="en-US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Первоначально его источником были упавшие на Землю метеориты, где он находился почти в чистом виде.</a:t>
            </a:r>
            <a:endParaRPr kumimoji="0" lang="en-US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Первобытный человек стал использовать орудия из него за несколько тысячелетий до н.э.</a:t>
            </a:r>
            <a:endParaRPr kumimoji="0" lang="en-US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 честь его назвали век.  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   В организме человека этого элемента содержится около 3 г, из них примерно 2 г в крови.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распространенности в земной коре он уступает лишь кислороду, кремнию и алюминию.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Первоначально его источником были упавшие на Землю метеориты, где он находился почти в чистом виде.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Первобытный человек стал использовать орудия из него за несколько тысячелетий до н.э.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 честь его назвали век.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(Железо.)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0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  Один из неметаллов – элементов жизни.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Без него немыслима жизнь на Земле.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Этот элемент создал на нашей планете «органическую» жизнь.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Он встречается в трех «лицах» – аллотропных модификациях, но его видоизменений больше.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Одно из веществ, которое он образует, – самое твердое вещество в природе.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  Один из неметаллов – элементов жизни.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Без него немыслима жизнь на Земле.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Этот элемент создал на нашей планете «органическую» жизнь.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Он встречается в трех «лицах» – аллотропных модификациях, но его видоизменений больше.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Одно из веществ, которое он образует, – самое твердое вещество в природе.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(Углерод.)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  Это простое газообразное вещество  с резким запахом оказывает сильное раздражающее действие на  дыхательную систему и глаза.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Атомы этого  элемента  входят в состав некоторых гербицидов, инсектицидов и других пестицидов.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Его получают главным образом в результате электролиза солей.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Войска Атланты и германские войска применяли его в первую мировую войну  в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боевых действиях против русской армии.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Его используют для дезинфекции воды в плавательных бассейнах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  Это простое газообразное вещество  с резким запахом оказывает сильное раздражающее действие на  дыхательную систему и глаза.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Атомы этого  элемента  входят в состав некоторых гербицидов, инсектицидов и других пестицидов.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Его получают главным образом в результате электролиза солей.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Войска Атланты и германские войска применяли его в первую мировую войну  в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боевых действиях против русской армии.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Его используют для дезинфекции воды в плавательных бассейнах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(Хлор.)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642910" y="857232"/>
            <a:ext cx="7600286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Подведение 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итогов</a:t>
            </a:r>
            <a:endParaRPr lang="en-US" sz="7200" b="1" dirty="0" smtClean="0">
              <a:solidFill>
                <a:srgbClr val="FFFF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7200" b="1" dirty="0" smtClean="0">
                <a:solidFill>
                  <a:srgbClr val="FFFF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НАГРАЖДЕНИЕ</a:t>
            </a:r>
            <a:endParaRPr kumimoji="0" lang="en-US" sz="72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02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3571876"/>
            <a:ext cx="1737534" cy="285111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211048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ПРАВИЛА ИГРЫ:  </a:t>
            </a:r>
            <a:endParaRPr kumimoji="0" lang="en-US" sz="2400" b="1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играют две команды. Право первого хода разыгрывается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результату опыта по  электролитической диссоциации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веществ: кто первый  зажжёт электрическую лампочку,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приготовив  нужный раствор из предложенных веществ, тот 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начинает.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демонстрационном столе на разных концах – одинаковый набор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реактивов для команд: стакан химический пустой, стеклянная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палочка с резиновым наконечником, в стаканчиках с ложками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сухие твёрдые вещества – сахар, соль поваренная, сода пищевая,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  в склянках -- уксусная кислота,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вода водопроводная, вода дистиллированная.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 середине стола – прибор для электролитической диссоциации.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/Если нет возможности провести опыт, то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право первого хода разыгрывается по жребию/.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428604"/>
            <a:ext cx="935557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Команда, которой выпал жребий,  отвечает  первой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блок из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четырех вопросов.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команда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отвечает без подготовки, т.е. «рискует»,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то за правильный ответ она получает 2 балла.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Команда имеет право отказаться от риска,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этом случае она «играет», т.е. обсуждает ответ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 вопрос в течение 30 секунд.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случае правильного ответа после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обсуждения команда получает 1 балл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57158" y="1500174"/>
            <a:ext cx="812100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команда отвечает неправильно,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имеют право «рискнуть» соперники.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Они  получают один балл в случае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правильного ответа.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Затем на второй вопрос первого блока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отвечает вторая команда.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85720" y="928670"/>
            <a:ext cx="857252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Самый активный зритель будет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отмечен. Учреждены призы командам,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приз  зрительских симпатий и приз лучшему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игроку.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4098" name="Picture 2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4071942"/>
            <a:ext cx="1783552" cy="250030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Words>2450</Words>
  <Application>Microsoft Office PowerPoint</Application>
  <PresentationFormat>Экран (4:3)</PresentationFormat>
  <Paragraphs>199</Paragraphs>
  <Slides>58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58</vt:i4>
      </vt:variant>
    </vt:vector>
  </HeadingPairs>
  <TitlesOfParts>
    <vt:vector size="59" baseType="lpstr">
      <vt:lpstr>Тема Office</vt:lpstr>
      <vt:lpstr>КШДС  № 33                       Декада химии, посвящённая       Международному  году химии  2011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КШДС  № 33                      Декада химии, посвящённая       Международному  году химии</dc:title>
  <dc:creator>Admin</dc:creator>
  <cp:lastModifiedBy>Admin</cp:lastModifiedBy>
  <cp:revision>41</cp:revision>
  <dcterms:created xsi:type="dcterms:W3CDTF">2011-11-28T06:27:06Z</dcterms:created>
  <dcterms:modified xsi:type="dcterms:W3CDTF">2011-12-02T04:34:17Z</dcterms:modified>
</cp:coreProperties>
</file>