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67" r:id="rId5"/>
    <p:sldId id="260" r:id="rId6"/>
    <p:sldId id="262" r:id="rId7"/>
    <p:sldId id="263" r:id="rId8"/>
    <p:sldId id="264" r:id="rId9"/>
    <p:sldId id="266"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Скругленный прямоугольник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ru-RU" smtClean="0"/>
              <a:t>Образец заголовка</a:t>
            </a:r>
            <a:endParaRPr kumimoji="0" lang="en-US"/>
          </a:p>
        </p:txBody>
      </p:sp>
      <p:sp>
        <p:nvSpPr>
          <p:cNvPr id="20" name="Подзаголовок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9" name="Дата 18"/>
          <p:cNvSpPr>
            <a:spLocks noGrp="1"/>
          </p:cNvSpPr>
          <p:nvPr>
            <p:ph type="dt" sz="half" idx="10"/>
          </p:nvPr>
        </p:nvSpPr>
        <p:spPr/>
        <p:txBody>
          <a:bodyPr/>
          <a:lstStyle>
            <a:extLst/>
          </a:lstStyle>
          <a:p>
            <a:fld id="{1DF7821C-4F80-4984-83A2-05780E5A5EDB}" type="datetimeFigureOut">
              <a:rPr lang="ru-RU" smtClean="0"/>
              <a:pPr/>
              <a:t>19.01.2012</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11" name="Номер слайда 10"/>
          <p:cNvSpPr>
            <a:spLocks noGrp="1"/>
          </p:cNvSpPr>
          <p:nvPr>
            <p:ph type="sldNum" sz="quarter" idx="12"/>
          </p:nvPr>
        </p:nvSpPr>
        <p:spPr/>
        <p:txBody>
          <a:bodyPr/>
          <a:lstStyle>
            <a:extLst/>
          </a:lstStyle>
          <a:p>
            <a:fld id="{A3A5C086-4DAB-40AE-B12B-AB3D003D9EFC}"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02920" y="530352"/>
            <a:ext cx="8183880" cy="4187952"/>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1DF7821C-4F80-4984-83A2-05780E5A5EDB}" type="datetimeFigureOut">
              <a:rPr lang="ru-RU" smtClean="0"/>
              <a:pPr/>
              <a:t>19.01.2012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A3A5C086-4DAB-40AE-B12B-AB3D003D9EFC}"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533404"/>
            <a:ext cx="1981200" cy="5257799"/>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33400" y="533402"/>
            <a:ext cx="5943600" cy="525780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1DF7821C-4F80-4984-83A2-05780E5A5EDB}" type="datetimeFigureOut">
              <a:rPr lang="ru-RU" smtClean="0"/>
              <a:pPr/>
              <a:t>19.01.2012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A3A5C086-4DAB-40AE-B12B-AB3D003D9EFC}"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a:xfrm>
            <a:off x="502920" y="530352"/>
            <a:ext cx="8183880" cy="4187952"/>
          </a:xfrm>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1DF7821C-4F80-4984-83A2-05780E5A5EDB}" type="datetimeFigureOut">
              <a:rPr lang="ru-RU" smtClean="0"/>
              <a:pPr/>
              <a:t>19.01.2012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A3A5C086-4DAB-40AE-B12B-AB3D003D9EFC}"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Скругленный прямоугольник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Скругленный прямоугольник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1DF7821C-4F80-4984-83A2-05780E5A5EDB}" type="datetimeFigureOut">
              <a:rPr lang="ru-RU" smtClean="0"/>
              <a:pPr/>
              <a:t>19.01.2012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A3A5C086-4DAB-40AE-B12B-AB3D003D9EFC}"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1DF7821C-4F80-4984-83A2-05780E5A5EDB}" type="datetimeFigureOut">
              <a:rPr lang="ru-RU" smtClean="0"/>
              <a:pPr/>
              <a:t>19.01.2012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A3A5C086-4DAB-40AE-B12B-AB3D003D9EFC}"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nchor="b"/>
          <a:lstStyle>
            <a:lvl1pPr>
              <a:defRPr b="1"/>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1DF7821C-4F80-4984-83A2-05780E5A5EDB}" type="datetimeFigureOut">
              <a:rPr lang="ru-RU" smtClean="0"/>
              <a:pPr/>
              <a:t>19.01.2012</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A3A5C086-4DAB-40AE-B12B-AB3D003D9EFC}"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1DF7821C-4F80-4984-83A2-05780E5A5EDB}" type="datetimeFigureOut">
              <a:rPr lang="ru-RU" smtClean="0"/>
              <a:pPr/>
              <a:t>19.01.2012</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A3A5C086-4DAB-40AE-B12B-AB3D003D9EFC}"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1DF7821C-4F80-4984-83A2-05780E5A5EDB}" type="datetimeFigureOut">
              <a:rPr lang="ru-RU" smtClean="0"/>
              <a:pPr/>
              <a:t>19.01.2012</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A3A5C086-4DAB-40AE-B12B-AB3D003D9EFC}"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1DF7821C-4F80-4984-83A2-05780E5A5EDB}" type="datetimeFigureOut">
              <a:rPr lang="ru-RU" smtClean="0"/>
              <a:pPr/>
              <a:t>19.01.2012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A3A5C086-4DAB-40AE-B12B-AB3D003D9EFC}"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с одним скругленным углом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1DF7821C-4F80-4984-83A2-05780E5A5EDB}" type="datetimeFigureOut">
              <a:rPr lang="ru-RU" smtClean="0"/>
              <a:pPr/>
              <a:t>19.01.2012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A3A5C086-4DAB-40AE-B12B-AB3D003D9EFC}" type="slidenum">
              <a:rPr lang="ru-RU" smtClean="0"/>
              <a:pPr/>
              <a:t>‹#›</a:t>
            </a:fld>
            <a:endParaRPr lang="ru-RU"/>
          </a:p>
        </p:txBody>
      </p:sp>
      <p:sp>
        <p:nvSpPr>
          <p:cNvPr id="3" name="Рисунок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ru-RU" smtClean="0"/>
              <a:t>Вставка рисунка</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Скругленный прямоугольник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Заголовок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ru-RU" smtClean="0"/>
              <a:t>Образец заголовка</a:t>
            </a:r>
            <a:endParaRPr kumimoji="0" lang="en-US"/>
          </a:p>
        </p:txBody>
      </p:sp>
      <p:sp>
        <p:nvSpPr>
          <p:cNvPr id="4" name="Текст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5" name="Дата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1DF7821C-4F80-4984-83A2-05780E5A5EDB}" type="datetimeFigureOut">
              <a:rPr lang="ru-RU" smtClean="0"/>
              <a:pPr/>
              <a:t>19.01.2012</a:t>
            </a:fld>
            <a:endParaRPr lang="ru-RU"/>
          </a:p>
        </p:txBody>
      </p:sp>
      <p:sp>
        <p:nvSpPr>
          <p:cNvPr id="18" name="Нижний колонтитул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ru-RU"/>
          </a:p>
        </p:txBody>
      </p:sp>
      <p:sp>
        <p:nvSpPr>
          <p:cNvPr id="5" name="Номер слайда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A3A5C086-4DAB-40AE-B12B-AB3D003D9EFC}"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928670"/>
            <a:ext cx="7772400" cy="5000659"/>
          </a:xfrm>
          <a:solidFill>
            <a:schemeClr val="bg1"/>
          </a:solidFill>
          <a:ln>
            <a:solidFill>
              <a:schemeClr val="accent1">
                <a:lumMod val="75000"/>
              </a:schemeClr>
            </a:solidFill>
          </a:ln>
        </p:spPr>
        <p:txBody>
          <a:bodyPr>
            <a:normAutofit/>
          </a:bodyPr>
          <a:lstStyle/>
          <a:p>
            <a:r>
              <a:rPr lang="ru-RU" b="1" dirty="0" smtClean="0">
                <a:solidFill>
                  <a:schemeClr val="accent1">
                    <a:lumMod val="50000"/>
                  </a:schemeClr>
                </a:solidFill>
                <a:latin typeface="Times New Roman" pitchFamily="18" charset="0"/>
                <a:cs typeface="Times New Roman" pitchFamily="18" charset="0"/>
              </a:rPr>
              <a:t>Семинар-тренинг </a:t>
            </a:r>
            <a:r>
              <a:rPr lang="ru-RU" b="1" dirty="0" smtClean="0">
                <a:solidFill>
                  <a:schemeClr val="accent1">
                    <a:lumMod val="75000"/>
                  </a:schemeClr>
                </a:solidFill>
                <a:latin typeface="Times New Roman" pitchFamily="18" charset="0"/>
                <a:cs typeface="Times New Roman" pitchFamily="18" charset="0"/>
              </a:rPr>
              <a:t>«Индивидуализация и дифференциация обучения </a:t>
            </a:r>
            <a:br>
              <a:rPr lang="ru-RU" b="1" dirty="0" smtClean="0">
                <a:solidFill>
                  <a:schemeClr val="accent1">
                    <a:lumMod val="75000"/>
                  </a:schemeClr>
                </a:solidFill>
                <a:latin typeface="Times New Roman" pitchFamily="18" charset="0"/>
                <a:cs typeface="Times New Roman" pitchFamily="18" charset="0"/>
              </a:rPr>
            </a:br>
            <a:r>
              <a:rPr lang="ru-RU" b="1" dirty="0" smtClean="0">
                <a:solidFill>
                  <a:schemeClr val="accent1">
                    <a:lumMod val="75000"/>
                  </a:schemeClr>
                </a:solidFill>
                <a:latin typeface="Times New Roman" pitchFamily="18" charset="0"/>
                <a:cs typeface="Times New Roman" pitchFamily="18" charset="0"/>
              </a:rPr>
              <a:t>на уроках»</a:t>
            </a:r>
            <a:endParaRPr lang="ru-RU" b="1" dirty="0">
              <a:solidFill>
                <a:schemeClr val="accent1">
                  <a:lumMod val="75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42918"/>
            <a:ext cx="8229600" cy="5483245"/>
          </a:xfrm>
        </p:spPr>
        <p:txBody>
          <a:bodyPr/>
          <a:lstStyle/>
          <a:p>
            <a:pPr>
              <a:buNone/>
            </a:pPr>
            <a:r>
              <a:rPr lang="ru-RU" dirty="0" smtClean="0"/>
              <a:t>		</a:t>
            </a:r>
          </a:p>
          <a:p>
            <a:pPr>
              <a:buNone/>
            </a:pPr>
            <a:r>
              <a:rPr lang="ru-RU" dirty="0" smtClean="0">
                <a:latin typeface="Times New Roman" pitchFamily="18" charset="0"/>
                <a:cs typeface="Times New Roman" pitchFamily="18" charset="0"/>
              </a:rPr>
              <a:t>		</a:t>
            </a:r>
            <a:r>
              <a:rPr lang="ru-RU" dirty="0" smtClean="0">
                <a:solidFill>
                  <a:schemeClr val="accent1">
                    <a:lumMod val="75000"/>
                  </a:schemeClr>
                </a:solidFill>
                <a:latin typeface="Times New Roman" pitchFamily="18" charset="0"/>
                <a:cs typeface="Times New Roman" pitchFamily="18" charset="0"/>
              </a:rPr>
              <a:t>Дифференциация </a:t>
            </a:r>
            <a:r>
              <a:rPr lang="ru-RU" dirty="0">
                <a:latin typeface="Times New Roman" pitchFamily="18" charset="0"/>
                <a:cs typeface="Times New Roman" pitchFamily="18" charset="0"/>
              </a:rPr>
              <a:t>- это организация учебного процесса с учетом доминирующих особенностей групп учащихся. </a:t>
            </a:r>
            <a:endParaRPr lang="ru-RU" dirty="0" smtClean="0">
              <a:latin typeface="Times New Roman" pitchFamily="18" charset="0"/>
              <a:cs typeface="Times New Roman" pitchFamily="18" charset="0"/>
            </a:endParaRPr>
          </a:p>
          <a:p>
            <a:pPr>
              <a:buNone/>
            </a:pPr>
            <a:r>
              <a:rPr lang="ru-RU" dirty="0" smtClean="0">
                <a:latin typeface="Times New Roman" pitchFamily="18" charset="0"/>
                <a:cs typeface="Times New Roman" pitchFamily="18" charset="0"/>
              </a:rPr>
              <a:t>		</a:t>
            </a:r>
          </a:p>
          <a:p>
            <a:pPr>
              <a:buNone/>
            </a:pPr>
            <a:r>
              <a:rPr lang="ru-RU" dirty="0">
                <a:latin typeface="Times New Roman" pitchFamily="18" charset="0"/>
                <a:cs typeface="Times New Roman" pitchFamily="18" charset="0"/>
              </a:rPr>
              <a:t>	</a:t>
            </a:r>
            <a:r>
              <a:rPr lang="ru-RU" dirty="0" smtClean="0">
                <a:latin typeface="Times New Roman" pitchFamily="18" charset="0"/>
                <a:cs typeface="Times New Roman" pitchFamily="18" charset="0"/>
              </a:rPr>
              <a:t>	</a:t>
            </a:r>
          </a:p>
          <a:p>
            <a:pPr>
              <a:buNone/>
            </a:pPr>
            <a:r>
              <a:rPr lang="ru-RU" dirty="0" smtClean="0">
                <a:latin typeface="Times New Roman" pitchFamily="18" charset="0"/>
                <a:cs typeface="Times New Roman" pitchFamily="18" charset="0"/>
              </a:rPr>
              <a:t>		</a:t>
            </a:r>
            <a:r>
              <a:rPr lang="ru-RU" dirty="0" smtClean="0">
                <a:solidFill>
                  <a:schemeClr val="accent1">
                    <a:lumMod val="75000"/>
                  </a:schemeClr>
                </a:solidFill>
                <a:latin typeface="Times New Roman" pitchFamily="18" charset="0"/>
                <a:cs typeface="Times New Roman" pitchFamily="18" charset="0"/>
              </a:rPr>
              <a:t>Индивидуализация </a:t>
            </a:r>
            <a:r>
              <a:rPr lang="ru-RU" dirty="0">
                <a:latin typeface="Times New Roman" pitchFamily="18" charset="0"/>
                <a:cs typeface="Times New Roman" pitchFamily="18" charset="0"/>
              </a:rPr>
              <a:t>- это учет личных особенностей каждого ученика.</a:t>
            </a:r>
            <a:r>
              <a:rPr lang="ru-RU" baseline="30000" dirty="0">
                <a:latin typeface="Times New Roman" pitchFamily="18" charset="0"/>
                <a:cs typeface="Times New Roman" pitchFamily="18" charset="0"/>
              </a:rPr>
              <a:t> </a:t>
            </a: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2920" y="530352"/>
            <a:ext cx="8183880" cy="5684730"/>
          </a:xfrm>
        </p:spPr>
        <p:txBody>
          <a:bodyPr/>
          <a:lstStyle/>
          <a:p>
            <a:pPr>
              <a:buNone/>
            </a:pPr>
            <a:r>
              <a:rPr lang="ru-RU" dirty="0" smtClean="0"/>
              <a:t>		</a:t>
            </a:r>
          </a:p>
          <a:p>
            <a:pPr>
              <a:buNone/>
            </a:pPr>
            <a:endParaRPr lang="ru-RU" dirty="0" smtClean="0">
              <a:latin typeface="Times New Roman" pitchFamily="18" charset="0"/>
              <a:cs typeface="Times New Roman" pitchFamily="18" charset="0"/>
            </a:endParaRPr>
          </a:p>
          <a:p>
            <a:pPr>
              <a:buNone/>
            </a:pPr>
            <a:r>
              <a:rPr lang="ru-RU" dirty="0" smtClean="0">
                <a:latin typeface="Times New Roman" pitchFamily="18" charset="0"/>
                <a:cs typeface="Times New Roman" pitchFamily="18" charset="0"/>
              </a:rPr>
              <a:t>	</a:t>
            </a:r>
            <a:r>
              <a:rPr lang="ru-RU" b="1" i="1" dirty="0" smtClean="0">
                <a:solidFill>
                  <a:schemeClr val="accent1">
                    <a:lumMod val="75000"/>
                  </a:schemeClr>
                </a:solidFill>
                <a:latin typeface="Times New Roman" pitchFamily="18" charset="0"/>
                <a:cs typeface="Times New Roman" pitchFamily="18" charset="0"/>
              </a:rPr>
              <a:t>Проблема</a:t>
            </a:r>
            <a:r>
              <a:rPr lang="ru-RU" b="1" i="1" dirty="0">
                <a:solidFill>
                  <a:schemeClr val="accent1">
                    <a:lumMod val="75000"/>
                  </a:schemeClr>
                </a:solidFill>
                <a:latin typeface="Times New Roman" pitchFamily="18" charset="0"/>
                <a:cs typeface="Times New Roman" pitchFamily="18" charset="0"/>
              </a:rPr>
              <a:t>: </a:t>
            </a:r>
            <a:endParaRPr lang="ru-RU" b="1" i="1" dirty="0" smtClean="0">
              <a:solidFill>
                <a:schemeClr val="accent1">
                  <a:lumMod val="75000"/>
                </a:schemeClr>
              </a:solidFill>
              <a:latin typeface="Times New Roman" pitchFamily="18" charset="0"/>
              <a:cs typeface="Times New Roman" pitchFamily="18" charset="0"/>
            </a:endParaRPr>
          </a:p>
          <a:p>
            <a:pPr>
              <a:buNone/>
            </a:pPr>
            <a:r>
              <a:rPr lang="ru-RU" dirty="0" smtClean="0">
                <a:latin typeface="Times New Roman" pitchFamily="18" charset="0"/>
                <a:cs typeface="Times New Roman" pitchFamily="18" charset="0"/>
              </a:rPr>
              <a:t>		Как </a:t>
            </a:r>
            <a:r>
              <a:rPr lang="ru-RU" dirty="0">
                <a:latin typeface="Times New Roman" pitchFamily="18" charset="0"/>
                <a:cs typeface="Times New Roman" pitchFamily="18" charset="0"/>
              </a:rPr>
              <a:t>учителю выстраивать свою деятельность и деятельность ученика на уроке, чтобы учесть все особенности и сделать обучение эффективным для каждого ребенка? </a:t>
            </a:r>
            <a:endParaRPr lang="ru-RU" dirty="0" smtClean="0">
              <a:latin typeface="Times New Roman" pitchFamily="18" charset="0"/>
              <a:cs typeface="Times New Roman" pitchFamily="18" charset="0"/>
            </a:endParaRPr>
          </a:p>
          <a:p>
            <a:pPr>
              <a:buNone/>
            </a:pPr>
            <a:r>
              <a:rPr lang="ru-RU" dirty="0" smtClean="0">
                <a:latin typeface="Times New Roman" pitchFamily="18" charset="0"/>
                <a:cs typeface="Times New Roman" pitchFamily="18" charset="0"/>
              </a:rPr>
              <a:t>		Как </a:t>
            </a:r>
            <a:r>
              <a:rPr lang="ru-RU" dirty="0">
                <a:latin typeface="Times New Roman" pitchFamily="18" charset="0"/>
                <a:cs typeface="Times New Roman" pitchFamily="18" charset="0"/>
              </a:rPr>
              <a:t>одновременно обучать всех, но </a:t>
            </a:r>
            <a:endParaRPr lang="ru-RU" dirty="0" smtClean="0">
              <a:latin typeface="Times New Roman" pitchFamily="18" charset="0"/>
              <a:cs typeface="Times New Roman" pitchFamily="18" charset="0"/>
            </a:endParaRPr>
          </a:p>
          <a:p>
            <a:pPr>
              <a:buNone/>
            </a:pPr>
            <a:r>
              <a:rPr lang="ru-RU" dirty="0" smtClean="0">
                <a:latin typeface="Times New Roman" pitchFamily="18" charset="0"/>
                <a:cs typeface="Times New Roman" pitchFamily="18" charset="0"/>
              </a:rPr>
              <a:t>по-разному</a:t>
            </a:r>
            <a:r>
              <a:rPr lang="ru-RU" dirty="0">
                <a:latin typeface="Times New Roman" pitchFamily="18" charset="0"/>
                <a:cs typeface="Times New Roman" pitchFamily="18" charset="0"/>
              </a:rPr>
              <a:t>?</a:t>
            </a:r>
          </a:p>
          <a:p>
            <a:endParaRPr lang="ru-RU"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2920" y="1643050"/>
            <a:ext cx="8183880" cy="3075254"/>
          </a:xfrm>
        </p:spPr>
        <p:txBody>
          <a:bodyPr/>
          <a:lstStyle/>
          <a:p>
            <a:pPr>
              <a:buNone/>
            </a:pPr>
            <a:r>
              <a:rPr lang="ru-RU" b="1" dirty="0" smtClean="0">
                <a:latin typeface="Times New Roman" pitchFamily="18" charset="0"/>
                <a:cs typeface="Times New Roman" pitchFamily="18" charset="0"/>
              </a:rPr>
              <a:t>		</a:t>
            </a:r>
            <a:r>
              <a:rPr lang="ru-RU" b="1" dirty="0" smtClean="0">
                <a:solidFill>
                  <a:schemeClr val="accent1">
                    <a:lumMod val="75000"/>
                  </a:schemeClr>
                </a:solidFill>
                <a:latin typeface="Times New Roman" pitchFamily="18" charset="0"/>
                <a:cs typeface="Times New Roman" pitchFamily="18" charset="0"/>
              </a:rPr>
              <a:t>Индивидуальная </a:t>
            </a:r>
            <a:r>
              <a:rPr lang="ru-RU" b="1" dirty="0" smtClean="0">
                <a:solidFill>
                  <a:schemeClr val="accent1">
                    <a:lumMod val="75000"/>
                  </a:schemeClr>
                </a:solidFill>
                <a:latin typeface="Times New Roman" pitchFamily="18" charset="0"/>
                <a:cs typeface="Times New Roman" pitchFamily="18" charset="0"/>
              </a:rPr>
              <a:t>образовательная траектория </a:t>
            </a:r>
            <a:r>
              <a:rPr lang="ru-RU" dirty="0" smtClean="0">
                <a:latin typeface="Times New Roman" pitchFamily="18" charset="0"/>
                <a:cs typeface="Times New Roman" pitchFamily="18" charset="0"/>
              </a:rPr>
              <a:t>- это персональный путь реализации личностного потенциала каждого ученика в образовании. </a:t>
            </a:r>
          </a:p>
          <a:p>
            <a:pPr>
              <a:buNone/>
            </a:pP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857232"/>
            <a:ext cx="8229600" cy="5268931"/>
          </a:xfrm>
        </p:spPr>
        <p:txBody>
          <a:bodyPr>
            <a:normAutofit/>
          </a:bodyPr>
          <a:lstStyle/>
          <a:p>
            <a:pPr algn="ctr">
              <a:buNone/>
            </a:pPr>
            <a:r>
              <a:rPr lang="ru-RU" b="1" i="1" dirty="0">
                <a:solidFill>
                  <a:schemeClr val="accent1">
                    <a:lumMod val="75000"/>
                  </a:schemeClr>
                </a:solidFill>
                <a:latin typeface="Times New Roman" pitchFamily="18" charset="0"/>
                <a:cs typeface="Times New Roman" pitchFamily="18" charset="0"/>
              </a:rPr>
              <a:t>Основные элементы индивидуальной образовательной деятельности ученика: </a:t>
            </a:r>
          </a:p>
          <a:p>
            <a:r>
              <a:rPr lang="ru-RU" dirty="0" smtClean="0">
                <a:latin typeface="Times New Roman" pitchFamily="18" charset="0"/>
                <a:cs typeface="Times New Roman" pitchFamily="18" charset="0"/>
              </a:rPr>
              <a:t>собственная </a:t>
            </a:r>
            <a:r>
              <a:rPr lang="ru-RU" dirty="0">
                <a:latin typeface="Times New Roman" pitchFamily="18" charset="0"/>
                <a:cs typeface="Times New Roman" pitchFamily="18" charset="0"/>
              </a:rPr>
              <a:t>мотивация деятельности (зачем я это делаю</a:t>
            </a:r>
            <a:r>
              <a:rPr lang="ru-RU"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a:p>
            <a:r>
              <a:rPr lang="ru-RU" dirty="0" smtClean="0">
                <a:latin typeface="Times New Roman" pitchFamily="18" charset="0"/>
                <a:cs typeface="Times New Roman" pitchFamily="18" charset="0"/>
              </a:rPr>
              <a:t> </a:t>
            </a:r>
            <a:r>
              <a:rPr lang="ru-RU" dirty="0">
                <a:latin typeface="Times New Roman" pitchFamily="18" charset="0"/>
                <a:cs typeface="Times New Roman" pitchFamily="18" charset="0"/>
              </a:rPr>
              <a:t>постановка личной цели (предвосхищающий результат</a:t>
            </a:r>
            <a:r>
              <a:rPr lang="ru-RU" dirty="0" smtClean="0">
                <a:latin typeface="Times New Roman" pitchFamily="18" charset="0"/>
                <a:cs typeface="Times New Roman" pitchFamily="18" charset="0"/>
              </a:rPr>
              <a:t>) </a:t>
            </a:r>
            <a:endParaRPr lang="ru-RU" dirty="0">
              <a:latin typeface="Times New Roman" pitchFamily="18" charset="0"/>
              <a:cs typeface="Times New Roman" pitchFamily="18" charset="0"/>
            </a:endParaRPr>
          </a:p>
          <a:p>
            <a:r>
              <a:rPr lang="ru-RU" dirty="0" smtClean="0">
                <a:latin typeface="Times New Roman" pitchFamily="18" charset="0"/>
                <a:cs typeface="Times New Roman" pitchFamily="18" charset="0"/>
              </a:rPr>
              <a:t>личный </a:t>
            </a:r>
            <a:r>
              <a:rPr lang="ru-RU" dirty="0">
                <a:latin typeface="Times New Roman" pitchFamily="18" charset="0"/>
                <a:cs typeface="Times New Roman" pitchFamily="18" charset="0"/>
              </a:rPr>
              <a:t>план </a:t>
            </a:r>
            <a:r>
              <a:rPr lang="ru-RU" dirty="0" smtClean="0">
                <a:latin typeface="Times New Roman" pitchFamily="18" charset="0"/>
                <a:cs typeface="Times New Roman" pitchFamily="18" charset="0"/>
              </a:rPr>
              <a:t>деятельности </a:t>
            </a:r>
            <a:endParaRPr lang="ru-RU" dirty="0">
              <a:latin typeface="Times New Roman" pitchFamily="18" charset="0"/>
              <a:cs typeface="Times New Roman" pitchFamily="18" charset="0"/>
            </a:endParaRPr>
          </a:p>
          <a:p>
            <a:r>
              <a:rPr lang="ru-RU" dirty="0" smtClean="0">
                <a:latin typeface="Times New Roman" pitchFamily="18" charset="0"/>
                <a:cs typeface="Times New Roman" pitchFamily="18" charset="0"/>
              </a:rPr>
              <a:t>реализация плана</a:t>
            </a:r>
          </a:p>
          <a:p>
            <a:r>
              <a:rPr lang="ru-RU" dirty="0" smtClean="0">
                <a:latin typeface="Times New Roman" pitchFamily="18" charset="0"/>
                <a:cs typeface="Times New Roman" pitchFamily="18" charset="0"/>
              </a:rPr>
              <a:t> </a:t>
            </a:r>
            <a:r>
              <a:rPr lang="ru-RU" dirty="0">
                <a:latin typeface="Times New Roman" pitchFamily="18" charset="0"/>
                <a:cs typeface="Times New Roman" pitchFamily="18" charset="0"/>
              </a:rPr>
              <a:t>рефлексия (осознание своей деятельности</a:t>
            </a:r>
            <a:r>
              <a:rPr lang="ru-RU"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a:p>
            <a:r>
              <a:rPr lang="ru-RU" dirty="0" smtClean="0">
                <a:latin typeface="Times New Roman" pitchFamily="18" charset="0"/>
                <a:cs typeface="Times New Roman" pitchFamily="18" charset="0"/>
              </a:rPr>
              <a:t>корректировка </a:t>
            </a:r>
            <a:r>
              <a:rPr lang="ru-RU" dirty="0">
                <a:latin typeface="Times New Roman" pitchFamily="18" charset="0"/>
                <a:cs typeface="Times New Roman" pitchFamily="18" charset="0"/>
              </a:rPr>
              <a:t>или переопределение целей. </a:t>
            </a:r>
          </a:p>
          <a:p>
            <a:endParaRPr lang="ru-RU"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357166"/>
            <a:ext cx="8229600" cy="857256"/>
          </a:xfrm>
          <a:ln>
            <a:solidFill>
              <a:schemeClr val="accent1"/>
            </a:solidFill>
          </a:ln>
        </p:spPr>
        <p:txBody>
          <a:bodyPr>
            <a:normAutofit fontScale="90000"/>
          </a:bodyPr>
          <a:lstStyle/>
          <a:p>
            <a:pPr algn="ctr"/>
            <a:r>
              <a:rPr lang="ru-RU" sz="3100" dirty="0" smtClean="0">
                <a:latin typeface="Times New Roman" pitchFamily="18" charset="0"/>
                <a:cs typeface="Times New Roman" pitchFamily="18" charset="0"/>
              </a:rPr>
              <a:t/>
            </a:r>
            <a:br>
              <a:rPr lang="ru-RU" sz="3100" dirty="0" smtClean="0">
                <a:latin typeface="Times New Roman" pitchFamily="18" charset="0"/>
                <a:cs typeface="Times New Roman" pitchFamily="18" charset="0"/>
              </a:rPr>
            </a:br>
            <a:r>
              <a:rPr lang="ru-RU" sz="3100" dirty="0" smtClean="0">
                <a:latin typeface="Times New Roman" pitchFamily="18" charset="0"/>
                <a:cs typeface="Times New Roman" pitchFamily="18" charset="0"/>
              </a:rPr>
              <a:t/>
            </a:r>
            <a:br>
              <a:rPr lang="ru-RU" sz="3100" dirty="0" smtClean="0">
                <a:latin typeface="Times New Roman" pitchFamily="18" charset="0"/>
                <a:cs typeface="Times New Roman" pitchFamily="18" charset="0"/>
              </a:rPr>
            </a:br>
            <a:r>
              <a:rPr lang="ru-RU" sz="3100" dirty="0" smtClean="0">
                <a:latin typeface="Times New Roman" pitchFamily="18" charset="0"/>
                <a:cs typeface="Times New Roman" pitchFamily="18" charset="0"/>
              </a:rPr>
              <a:t/>
            </a:r>
            <a:br>
              <a:rPr lang="ru-RU" sz="3100" dirty="0" smtClean="0">
                <a:latin typeface="Times New Roman" pitchFamily="18" charset="0"/>
                <a:cs typeface="Times New Roman" pitchFamily="18" charset="0"/>
              </a:rPr>
            </a:br>
            <a:r>
              <a:rPr lang="ru-RU" sz="3100" dirty="0" smtClean="0">
                <a:latin typeface="Times New Roman" pitchFamily="18" charset="0"/>
                <a:cs typeface="Times New Roman" pitchFamily="18" charset="0"/>
              </a:rPr>
              <a:t/>
            </a:r>
            <a:br>
              <a:rPr lang="ru-RU" sz="3100" dirty="0" smtClean="0">
                <a:latin typeface="Times New Roman" pitchFamily="18" charset="0"/>
                <a:cs typeface="Times New Roman" pitchFamily="18" charset="0"/>
              </a:rPr>
            </a:br>
            <a:r>
              <a:rPr lang="ru-RU" sz="3100" dirty="0" smtClean="0">
                <a:latin typeface="Times New Roman" pitchFamily="18" charset="0"/>
                <a:cs typeface="Times New Roman" pitchFamily="18" charset="0"/>
              </a:rPr>
              <a:t/>
            </a:r>
            <a:br>
              <a:rPr lang="ru-RU" sz="3100" dirty="0" smtClean="0">
                <a:latin typeface="Times New Roman" pitchFamily="18" charset="0"/>
                <a:cs typeface="Times New Roman" pitchFamily="18" charset="0"/>
              </a:rPr>
            </a:br>
            <a:r>
              <a:rPr lang="ru-RU" sz="3100" dirty="0" smtClean="0">
                <a:latin typeface="Times New Roman" pitchFamily="18" charset="0"/>
                <a:cs typeface="Times New Roman" pitchFamily="18" charset="0"/>
              </a:rPr>
              <a:t/>
            </a:r>
            <a:br>
              <a:rPr lang="ru-RU" sz="3100" dirty="0" smtClean="0">
                <a:latin typeface="Times New Roman" pitchFamily="18" charset="0"/>
                <a:cs typeface="Times New Roman" pitchFamily="18" charset="0"/>
              </a:rPr>
            </a:br>
            <a:r>
              <a:rPr lang="ru-RU" sz="3100" dirty="0" smtClean="0">
                <a:latin typeface="Times New Roman" pitchFamily="18" charset="0"/>
                <a:cs typeface="Times New Roman" pitchFamily="18" charset="0"/>
              </a:rPr>
              <a:t/>
            </a:r>
            <a:br>
              <a:rPr lang="ru-RU" sz="3100" dirty="0" smtClean="0">
                <a:latin typeface="Times New Roman" pitchFamily="18" charset="0"/>
                <a:cs typeface="Times New Roman" pitchFamily="18" charset="0"/>
              </a:rPr>
            </a:br>
            <a:r>
              <a:rPr lang="ru-RU" sz="3100" dirty="0" smtClean="0">
                <a:latin typeface="Times New Roman" pitchFamily="18" charset="0"/>
                <a:cs typeface="Times New Roman" pitchFamily="18" charset="0"/>
              </a:rPr>
              <a:t/>
            </a:r>
            <a:br>
              <a:rPr lang="ru-RU" sz="3100" dirty="0" smtClean="0">
                <a:latin typeface="Times New Roman" pitchFamily="18" charset="0"/>
                <a:cs typeface="Times New Roman" pitchFamily="18" charset="0"/>
              </a:rPr>
            </a:br>
            <a:r>
              <a:rPr lang="ru-RU" sz="3100" dirty="0" smtClean="0">
                <a:latin typeface="Times New Roman" pitchFamily="18" charset="0"/>
                <a:cs typeface="Times New Roman" pitchFamily="18" charset="0"/>
              </a:rPr>
              <a:t/>
            </a:r>
            <a:br>
              <a:rPr lang="ru-RU" sz="3100" dirty="0" smtClean="0">
                <a:latin typeface="Times New Roman" pitchFamily="18" charset="0"/>
                <a:cs typeface="Times New Roman" pitchFamily="18" charset="0"/>
              </a:rPr>
            </a:br>
            <a:r>
              <a:rPr lang="ru-RU" sz="3100" dirty="0" smtClean="0">
                <a:latin typeface="Times New Roman" pitchFamily="18" charset="0"/>
                <a:cs typeface="Times New Roman" pitchFamily="18" charset="0"/>
              </a:rPr>
              <a:t/>
            </a:r>
            <a:br>
              <a:rPr lang="ru-RU" sz="3100" dirty="0" smtClean="0">
                <a:latin typeface="Times New Roman" pitchFamily="18" charset="0"/>
                <a:cs typeface="Times New Roman" pitchFamily="18" charset="0"/>
              </a:rPr>
            </a:br>
            <a:r>
              <a:rPr lang="ru-RU" sz="3100" dirty="0" smtClean="0">
                <a:latin typeface="Times New Roman" pitchFamily="18" charset="0"/>
                <a:cs typeface="Times New Roman" pitchFamily="18" charset="0"/>
              </a:rPr>
              <a:t/>
            </a:r>
            <a:br>
              <a:rPr lang="ru-RU" sz="3100" dirty="0" smtClean="0">
                <a:latin typeface="Times New Roman" pitchFamily="18" charset="0"/>
                <a:cs typeface="Times New Roman" pitchFamily="18" charset="0"/>
              </a:rPr>
            </a:br>
            <a:r>
              <a:rPr lang="ru-RU" sz="3100" dirty="0" smtClean="0">
                <a:latin typeface="Times New Roman" pitchFamily="18" charset="0"/>
                <a:cs typeface="Times New Roman" pitchFamily="18" charset="0"/>
              </a:rPr>
              <a:t/>
            </a:r>
            <a:br>
              <a:rPr lang="ru-RU" sz="3100" dirty="0" smtClean="0">
                <a:latin typeface="Times New Roman" pitchFamily="18" charset="0"/>
                <a:cs typeface="Times New Roman" pitchFamily="18" charset="0"/>
              </a:rPr>
            </a:br>
            <a:r>
              <a:rPr lang="ru-RU" sz="3100" dirty="0" smtClean="0">
                <a:latin typeface="Times New Roman" pitchFamily="18" charset="0"/>
                <a:cs typeface="Times New Roman" pitchFamily="18" charset="0"/>
              </a:rPr>
              <a:t/>
            </a:r>
            <a:br>
              <a:rPr lang="ru-RU" sz="3100" dirty="0" smtClean="0">
                <a:latin typeface="Times New Roman" pitchFamily="18" charset="0"/>
                <a:cs typeface="Times New Roman" pitchFamily="18" charset="0"/>
              </a:rPr>
            </a:br>
            <a:r>
              <a:rPr lang="ru-RU" sz="3100" dirty="0" smtClean="0">
                <a:latin typeface="Times New Roman" pitchFamily="18" charset="0"/>
                <a:cs typeface="Times New Roman" pitchFamily="18" charset="0"/>
              </a:rPr>
              <a:t/>
            </a:r>
            <a:br>
              <a:rPr lang="ru-RU" sz="3100" dirty="0" smtClean="0">
                <a:latin typeface="Times New Roman" pitchFamily="18" charset="0"/>
                <a:cs typeface="Times New Roman" pitchFamily="18" charset="0"/>
              </a:rPr>
            </a:br>
            <a:r>
              <a:rPr lang="ru-RU" sz="3100" dirty="0" smtClean="0">
                <a:latin typeface="Times New Roman" pitchFamily="18" charset="0"/>
                <a:cs typeface="Times New Roman" pitchFamily="18" charset="0"/>
              </a:rPr>
              <a:t/>
            </a:r>
            <a:br>
              <a:rPr lang="ru-RU" sz="3100" dirty="0" smtClean="0">
                <a:latin typeface="Times New Roman" pitchFamily="18" charset="0"/>
                <a:cs typeface="Times New Roman" pitchFamily="18" charset="0"/>
              </a:rPr>
            </a:br>
            <a:r>
              <a:rPr lang="ru-RU" sz="3100" dirty="0" smtClean="0">
                <a:latin typeface="Times New Roman" pitchFamily="18" charset="0"/>
                <a:cs typeface="Times New Roman" pitchFamily="18" charset="0"/>
              </a:rPr>
              <a:t/>
            </a:r>
            <a:br>
              <a:rPr lang="ru-RU" sz="3100" dirty="0" smtClean="0">
                <a:latin typeface="Times New Roman" pitchFamily="18" charset="0"/>
                <a:cs typeface="Times New Roman" pitchFamily="18" charset="0"/>
              </a:rPr>
            </a:br>
            <a:r>
              <a:rPr lang="ru-RU" sz="3100" dirty="0" smtClean="0">
                <a:latin typeface="Times New Roman" pitchFamily="18" charset="0"/>
                <a:cs typeface="Times New Roman" pitchFamily="18" charset="0"/>
              </a:rPr>
              <a:t/>
            </a:r>
            <a:br>
              <a:rPr lang="ru-RU" sz="3100" dirty="0" smtClean="0">
                <a:latin typeface="Times New Roman" pitchFamily="18" charset="0"/>
                <a:cs typeface="Times New Roman" pitchFamily="18" charset="0"/>
              </a:rPr>
            </a:br>
            <a:r>
              <a:rPr lang="ru-RU" dirty="0" smtClean="0"/>
              <a:t/>
            </a:r>
            <a:br>
              <a:rPr lang="ru-RU" dirty="0" smtClean="0"/>
            </a:br>
            <a:r>
              <a:rPr lang="ru-RU" dirty="0" smtClean="0">
                <a:latin typeface="Times New Roman" pitchFamily="18" charset="0"/>
                <a:cs typeface="Times New Roman" pitchFamily="18" charset="0"/>
              </a:rPr>
              <a:t> </a:t>
            </a:r>
            <a:r>
              <a:rPr lang="ru-RU" sz="3100" dirty="0" smtClean="0">
                <a:solidFill>
                  <a:schemeClr val="accent1">
                    <a:lumMod val="75000"/>
                  </a:schemeClr>
                </a:solidFill>
                <a:latin typeface="Times New Roman" pitchFamily="18" charset="0"/>
                <a:cs typeface="Times New Roman" pitchFamily="18" charset="0"/>
              </a:rPr>
              <a:t>Система целей при дифференцированном обучении</a:t>
            </a:r>
            <a:endParaRPr lang="ru-RU" sz="3100" dirty="0">
              <a:solidFill>
                <a:schemeClr val="accent1">
                  <a:lumMod val="75000"/>
                </a:schemeClr>
              </a:solidFill>
            </a:endParaRPr>
          </a:p>
        </p:txBody>
      </p:sp>
      <p:sp>
        <p:nvSpPr>
          <p:cNvPr id="3" name="Содержимое 2"/>
          <p:cNvSpPr>
            <a:spLocks noGrp="1"/>
          </p:cNvSpPr>
          <p:nvPr>
            <p:ph idx="1"/>
          </p:nvPr>
        </p:nvSpPr>
        <p:spPr>
          <a:xfrm>
            <a:off x="457200" y="1142984"/>
            <a:ext cx="8258204" cy="4983179"/>
          </a:xfrm>
        </p:spPr>
        <p:txBody>
          <a:bodyPr>
            <a:normAutofit fontScale="40000" lnSpcReduction="20000"/>
          </a:bodyPr>
          <a:lstStyle/>
          <a:p>
            <a:pPr>
              <a:buNone/>
            </a:pPr>
            <a:r>
              <a:rPr lang="ru-RU" sz="3800" b="1" dirty="0" smtClean="0">
                <a:solidFill>
                  <a:schemeClr val="accent1">
                    <a:lumMod val="75000"/>
                  </a:schemeClr>
                </a:solidFill>
                <a:latin typeface="Times New Roman" pitchFamily="18" charset="0"/>
                <a:cs typeface="Times New Roman" pitchFamily="18" charset="0"/>
              </a:rPr>
              <a:t>1. Цели репродуктивного (ученического) уровня: </a:t>
            </a:r>
          </a:p>
          <a:p>
            <a:pPr>
              <a:buNone/>
            </a:pPr>
            <a:r>
              <a:rPr lang="ru-RU" sz="3800" dirty="0" smtClean="0">
                <a:latin typeface="Times New Roman" pitchFamily="18" charset="0"/>
                <a:cs typeface="Times New Roman" pitchFamily="18" charset="0"/>
              </a:rPr>
              <a:t>	</a:t>
            </a:r>
            <a:r>
              <a:rPr lang="ru-RU" sz="3800" b="1" dirty="0" smtClean="0">
                <a:solidFill>
                  <a:schemeClr val="accent1">
                    <a:lumMod val="75000"/>
                  </a:schemeClr>
                </a:solidFill>
                <a:latin typeface="Times New Roman" pitchFamily="18" charset="0"/>
                <a:cs typeface="Times New Roman" pitchFamily="18" charset="0"/>
              </a:rPr>
              <a:t>"Знание"</a:t>
            </a:r>
          </a:p>
          <a:p>
            <a:pPr>
              <a:buNone/>
            </a:pPr>
            <a:r>
              <a:rPr lang="ru-RU" sz="3800" dirty="0" smtClean="0">
                <a:latin typeface="Times New Roman" pitchFamily="18" charset="0"/>
                <a:cs typeface="Times New Roman" pitchFamily="18" charset="0"/>
              </a:rPr>
              <a:t>		Эта категория обозначает запоминание и воспроизведение изученного материала. Речь может идти о различных видах содержания - от конкретных фактов до целостных теорий. Общая черта этой категории учебной цели - припоминание соответствующих сведений.</a:t>
            </a:r>
          </a:p>
          <a:p>
            <a:pPr>
              <a:buNone/>
            </a:pPr>
            <a:r>
              <a:rPr lang="ru-RU" sz="3800" dirty="0" smtClean="0">
                <a:latin typeface="Times New Roman" pitchFamily="18" charset="0"/>
                <a:cs typeface="Times New Roman" pitchFamily="18" charset="0"/>
              </a:rPr>
              <a:t>Ученик: </a:t>
            </a:r>
          </a:p>
          <a:p>
            <a:pPr>
              <a:buNone/>
            </a:pPr>
            <a:r>
              <a:rPr lang="ru-RU" sz="3800" dirty="0" smtClean="0">
                <a:latin typeface="Times New Roman" pitchFamily="18" charset="0"/>
                <a:cs typeface="Times New Roman" pitchFamily="18" charset="0"/>
              </a:rPr>
              <a:t>· запоминает и воспроизводит конкретные факты; </a:t>
            </a:r>
          </a:p>
          <a:p>
            <a:pPr>
              <a:buNone/>
            </a:pPr>
            <a:r>
              <a:rPr lang="ru-RU" sz="3800" dirty="0" smtClean="0">
                <a:latin typeface="Times New Roman" pitchFamily="18" charset="0"/>
                <a:cs typeface="Times New Roman" pitchFamily="18" charset="0"/>
              </a:rPr>
              <a:t>· запоминает и воспроизводит методы; </a:t>
            </a:r>
          </a:p>
          <a:p>
            <a:pPr>
              <a:buNone/>
            </a:pPr>
            <a:r>
              <a:rPr lang="ru-RU" sz="3800" dirty="0" smtClean="0">
                <a:latin typeface="Times New Roman" pitchFamily="18" charset="0"/>
                <a:cs typeface="Times New Roman" pitchFamily="18" charset="0"/>
              </a:rPr>
              <a:t>· запоминает и воспроизводит основные понятия; </a:t>
            </a:r>
          </a:p>
          <a:p>
            <a:pPr>
              <a:buNone/>
            </a:pPr>
            <a:r>
              <a:rPr lang="ru-RU" sz="3800" dirty="0" smtClean="0">
                <a:latin typeface="Times New Roman" pitchFamily="18" charset="0"/>
                <a:cs typeface="Times New Roman" pitchFamily="18" charset="0"/>
              </a:rPr>
              <a:t>· запоминает и воспроизводит правила и законы. </a:t>
            </a:r>
          </a:p>
          <a:p>
            <a:pPr>
              <a:buNone/>
            </a:pPr>
            <a:r>
              <a:rPr lang="ru-RU" sz="3800" dirty="0" smtClean="0">
                <a:latin typeface="Times New Roman" pitchFamily="18" charset="0"/>
                <a:cs typeface="Times New Roman" pitchFamily="18" charset="0"/>
              </a:rPr>
              <a:t>	</a:t>
            </a:r>
            <a:r>
              <a:rPr lang="ru-RU" sz="3800" b="1" dirty="0" smtClean="0">
                <a:solidFill>
                  <a:schemeClr val="accent1">
                    <a:lumMod val="75000"/>
                  </a:schemeClr>
                </a:solidFill>
                <a:latin typeface="Times New Roman" pitchFamily="18" charset="0"/>
                <a:cs typeface="Times New Roman" pitchFamily="18" charset="0"/>
              </a:rPr>
              <a:t>"Понимание"</a:t>
            </a:r>
          </a:p>
          <a:p>
            <a:pPr>
              <a:buNone/>
            </a:pPr>
            <a:r>
              <a:rPr lang="ru-RU" sz="3800" dirty="0" smtClean="0">
                <a:latin typeface="Times New Roman" pitchFamily="18" charset="0"/>
                <a:cs typeface="Times New Roman" pitchFamily="18" charset="0"/>
              </a:rPr>
              <a:t>		Эта категория относится к способности понимать значение изученного материала. Показателем может служить преобразование - трансляция - изученного материала из одной формы выражения в другую, с одного "языка" на другой. Например, из словесной в графическую форму. В качестве показателя может выступать интерпретация материала учеником в виде объяснения, краткого изложения или же предположение о дальнейшем ходе явлений, событий (предсказание последствий, результатов). </a:t>
            </a:r>
          </a:p>
          <a:p>
            <a:pPr>
              <a:buNone/>
            </a:pPr>
            <a:r>
              <a:rPr lang="ru-RU" sz="3800" dirty="0" smtClean="0">
                <a:latin typeface="Times New Roman" pitchFamily="18" charset="0"/>
                <a:cs typeface="Times New Roman" pitchFamily="18" charset="0"/>
              </a:rPr>
              <a:t>Ученик: </a:t>
            </a:r>
          </a:p>
          <a:p>
            <a:pPr>
              <a:buNone/>
            </a:pPr>
            <a:r>
              <a:rPr lang="ru-RU" sz="3800" dirty="0" smtClean="0">
                <a:latin typeface="Times New Roman" pitchFamily="18" charset="0"/>
                <a:cs typeface="Times New Roman" pitchFamily="18" charset="0"/>
              </a:rPr>
              <a:t>· понимает факты, правила и принципы; </a:t>
            </a:r>
          </a:p>
          <a:p>
            <a:pPr>
              <a:buNone/>
            </a:pPr>
            <a:r>
              <a:rPr lang="ru-RU" sz="3800" dirty="0" smtClean="0">
                <a:latin typeface="Times New Roman" pitchFamily="18" charset="0"/>
                <a:cs typeface="Times New Roman" pitchFamily="18" charset="0"/>
              </a:rPr>
              <a:t>· интерпретирует словесный материал; </a:t>
            </a:r>
          </a:p>
          <a:p>
            <a:pPr>
              <a:buNone/>
            </a:pPr>
            <a:r>
              <a:rPr lang="ru-RU" sz="3800" dirty="0" smtClean="0">
                <a:latin typeface="Times New Roman" pitchFamily="18" charset="0"/>
                <a:cs typeface="Times New Roman" pitchFamily="18" charset="0"/>
              </a:rPr>
              <a:t>· преобразует словесный материал в схемы, таблицы. </a:t>
            </a:r>
          </a:p>
          <a:p>
            <a:pPr>
              <a:buNone/>
            </a:pPr>
            <a:r>
              <a:rPr lang="ru-RU" sz="3800" dirty="0" smtClean="0">
                <a:latin typeface="Times New Roman" pitchFamily="18" charset="0"/>
                <a:cs typeface="Times New Roman" pitchFamily="18" charset="0"/>
              </a:rPr>
              <a:t>		Реализация целей категории </a:t>
            </a:r>
            <a:r>
              <a:rPr lang="ru-RU" sz="3800" dirty="0" smtClean="0">
                <a:solidFill>
                  <a:schemeClr val="accent1">
                    <a:lumMod val="75000"/>
                  </a:schemeClr>
                </a:solidFill>
                <a:latin typeface="Times New Roman" pitchFamily="18" charset="0"/>
                <a:cs typeface="Times New Roman" pitchFamily="18" charset="0"/>
              </a:rPr>
              <a:t>"Знание", "Понимание" </a:t>
            </a:r>
            <a:r>
              <a:rPr lang="ru-RU" sz="3800" dirty="0" smtClean="0">
                <a:latin typeface="Times New Roman" pitchFamily="18" charset="0"/>
                <a:cs typeface="Times New Roman" pitchFamily="18" charset="0"/>
              </a:rPr>
              <a:t>должна соответствовать оценке "удовлетворительно".</a:t>
            </a:r>
          </a:p>
          <a:p>
            <a:pPr>
              <a:buNone/>
            </a:pPr>
            <a:endParaRPr lang="ru-RU"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42918"/>
            <a:ext cx="8229600" cy="5483245"/>
          </a:xfrm>
        </p:spPr>
        <p:txBody>
          <a:bodyPr>
            <a:normAutofit fontScale="85000" lnSpcReduction="20000"/>
          </a:bodyPr>
          <a:lstStyle/>
          <a:p>
            <a:pPr>
              <a:buNone/>
            </a:pPr>
            <a:r>
              <a:rPr lang="ru-RU" dirty="0" smtClean="0"/>
              <a:t>	</a:t>
            </a:r>
            <a:r>
              <a:rPr lang="ru-RU" b="1" dirty="0" smtClean="0">
                <a:solidFill>
                  <a:schemeClr val="accent1">
                    <a:lumMod val="75000"/>
                  </a:schemeClr>
                </a:solidFill>
                <a:latin typeface="Times New Roman" pitchFamily="18" charset="0"/>
                <a:cs typeface="Times New Roman" pitchFamily="18" charset="0"/>
              </a:rPr>
              <a:t>2. Цели алгоритмического (частично-поискового) уровня.</a:t>
            </a:r>
          </a:p>
          <a:p>
            <a:pPr>
              <a:buNone/>
            </a:pPr>
            <a:r>
              <a:rPr lang="ru-RU" dirty="0" smtClean="0">
                <a:latin typeface="Times New Roman" pitchFamily="18" charset="0"/>
                <a:cs typeface="Times New Roman" pitchFamily="18" charset="0"/>
              </a:rPr>
              <a:t>		</a:t>
            </a:r>
            <a:r>
              <a:rPr lang="ru-RU" b="1" dirty="0" smtClean="0">
                <a:solidFill>
                  <a:schemeClr val="accent1">
                    <a:lumMod val="75000"/>
                  </a:schemeClr>
                </a:solidFill>
                <a:latin typeface="Times New Roman" pitchFamily="18" charset="0"/>
                <a:cs typeface="Times New Roman" pitchFamily="18" charset="0"/>
              </a:rPr>
              <a:t>"Применение"</a:t>
            </a:r>
          </a:p>
          <a:p>
            <a:pPr>
              <a:buNone/>
            </a:pPr>
            <a:r>
              <a:rPr lang="ru-RU" dirty="0" smtClean="0">
                <a:latin typeface="Times New Roman" pitchFamily="18" charset="0"/>
                <a:cs typeface="Times New Roman" pitchFamily="18" charset="0"/>
              </a:rPr>
              <a:t>		Эта категория относится к умению использовать изученный материал в конкретных условиях и новых ситуациях. Сюда входит применение правил, методов, понятий, законов, принципов. Соответствующие результаты обучения требуют более высокого уровня владения материалом, чем "Знание", "Понимание".</a:t>
            </a:r>
          </a:p>
          <a:p>
            <a:pPr>
              <a:buNone/>
            </a:pPr>
            <a:r>
              <a:rPr lang="ru-RU" dirty="0" smtClean="0">
                <a:latin typeface="Times New Roman" pitchFamily="18" charset="0"/>
                <a:cs typeface="Times New Roman" pitchFamily="18" charset="0"/>
              </a:rPr>
              <a:t>Ученик: </a:t>
            </a:r>
          </a:p>
          <a:p>
            <a:pPr>
              <a:buNone/>
            </a:pPr>
            <a:r>
              <a:rPr lang="ru-RU" dirty="0" smtClean="0">
                <a:latin typeface="Times New Roman" pitchFamily="18" charset="0"/>
                <a:cs typeface="Times New Roman" pitchFamily="18" charset="0"/>
              </a:rPr>
              <a:t>· использует понятия, правила и принципы в частично измененных ситуациях; </a:t>
            </a:r>
          </a:p>
          <a:p>
            <a:pPr>
              <a:buNone/>
            </a:pPr>
            <a:r>
              <a:rPr lang="ru-RU" dirty="0" smtClean="0">
                <a:latin typeface="Times New Roman" pitchFamily="18" charset="0"/>
                <a:cs typeface="Times New Roman" pitchFamily="18" charset="0"/>
              </a:rPr>
              <a:t>· применяет правила в конкретных, практических ситуациях; </a:t>
            </a:r>
          </a:p>
          <a:p>
            <a:pPr>
              <a:buNone/>
            </a:pPr>
            <a:r>
              <a:rPr lang="ru-RU" dirty="0" smtClean="0">
                <a:latin typeface="Times New Roman" pitchFamily="18" charset="0"/>
                <a:cs typeface="Times New Roman" pitchFamily="18" charset="0"/>
              </a:rPr>
              <a:t>· демонстрирует правильное применение метода. </a:t>
            </a:r>
          </a:p>
          <a:p>
            <a:pPr>
              <a:buNone/>
            </a:pPr>
            <a:r>
              <a:rPr lang="ru-RU" dirty="0" smtClean="0">
                <a:latin typeface="Times New Roman" pitchFamily="18" charset="0"/>
                <a:cs typeface="Times New Roman" pitchFamily="18" charset="0"/>
              </a:rPr>
              <a:t>		</a:t>
            </a:r>
          </a:p>
          <a:p>
            <a:pPr>
              <a:buNone/>
            </a:pPr>
            <a:r>
              <a:rPr lang="ru-RU" dirty="0" smtClean="0">
                <a:latin typeface="Times New Roman" pitchFamily="18" charset="0"/>
                <a:cs typeface="Times New Roman" pitchFamily="18" charset="0"/>
              </a:rPr>
              <a:t>		Реализация цели категории </a:t>
            </a:r>
            <a:r>
              <a:rPr lang="ru-RU" dirty="0" smtClean="0">
                <a:solidFill>
                  <a:schemeClr val="accent1">
                    <a:lumMod val="75000"/>
                  </a:schemeClr>
                </a:solidFill>
                <a:latin typeface="Times New Roman" pitchFamily="18" charset="0"/>
                <a:cs typeface="Times New Roman" pitchFamily="18" charset="0"/>
              </a:rPr>
              <a:t>"Применение" </a:t>
            </a:r>
            <a:r>
              <a:rPr lang="ru-RU" dirty="0" smtClean="0">
                <a:latin typeface="Times New Roman" pitchFamily="18" charset="0"/>
                <a:cs typeface="Times New Roman" pitchFamily="18" charset="0"/>
              </a:rPr>
              <a:t>должна соответствовать оценке "хорошо". </a:t>
            </a:r>
          </a:p>
          <a:p>
            <a:pPr>
              <a:buNone/>
            </a:pP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14290"/>
            <a:ext cx="8715436" cy="6500858"/>
          </a:xfrm>
        </p:spPr>
        <p:txBody>
          <a:bodyPr>
            <a:normAutofit fontScale="32500" lnSpcReduction="20000"/>
          </a:bodyPr>
          <a:lstStyle/>
          <a:p>
            <a:pPr>
              <a:buNone/>
            </a:pPr>
            <a:r>
              <a:rPr lang="ru-RU" sz="3700" dirty="0" smtClean="0">
                <a:latin typeface="Times New Roman" pitchFamily="18" charset="0"/>
                <a:cs typeface="Times New Roman" pitchFamily="18" charset="0"/>
              </a:rPr>
              <a:t>	</a:t>
            </a:r>
            <a:r>
              <a:rPr lang="ru-RU" sz="4300" b="1" dirty="0" smtClean="0">
                <a:solidFill>
                  <a:schemeClr val="accent1">
                    <a:lumMod val="75000"/>
                  </a:schemeClr>
                </a:solidFill>
                <a:latin typeface="Times New Roman" pitchFamily="18" charset="0"/>
                <a:cs typeface="Times New Roman" pitchFamily="18" charset="0"/>
              </a:rPr>
              <a:t>3. Цели  эвристического (творческого )уровня.</a:t>
            </a:r>
          </a:p>
          <a:p>
            <a:pPr>
              <a:buNone/>
            </a:pPr>
            <a:r>
              <a:rPr lang="ru-RU" sz="4300" dirty="0" smtClean="0">
                <a:solidFill>
                  <a:schemeClr val="accent1">
                    <a:lumMod val="75000"/>
                  </a:schemeClr>
                </a:solidFill>
                <a:latin typeface="Times New Roman" pitchFamily="18" charset="0"/>
                <a:cs typeface="Times New Roman" pitchFamily="18" charset="0"/>
              </a:rPr>
              <a:t>		</a:t>
            </a:r>
            <a:r>
              <a:rPr lang="ru-RU" sz="4300" b="1" dirty="0" smtClean="0">
                <a:solidFill>
                  <a:schemeClr val="accent1">
                    <a:lumMod val="75000"/>
                  </a:schemeClr>
                </a:solidFill>
                <a:latin typeface="Times New Roman" pitchFamily="18" charset="0"/>
                <a:cs typeface="Times New Roman" pitchFamily="18" charset="0"/>
              </a:rPr>
              <a:t>"Анализ"</a:t>
            </a:r>
          </a:p>
          <a:p>
            <a:pPr algn="just">
              <a:buNone/>
            </a:pPr>
            <a:r>
              <a:rPr lang="ru-RU" sz="4300" dirty="0" smtClean="0">
                <a:latin typeface="Times New Roman" pitchFamily="18" charset="0"/>
                <a:cs typeface="Times New Roman" pitchFamily="18" charset="0"/>
              </a:rPr>
              <a:t>		Эта категория обозначает умение разбирать материал на составляющие, причем так, чтобы при этом ясно выступала его структура. Сюда относится вычленение частей целого, выявление взаимосвязей между ними, осознание соответствующих принципов организации целого. Учебные результаты характеризуются более высоким интеллектуальным уровнем, чем "Применение", поскольку требуют осознания как содержания учебного материала, так и его внутреннего строения. </a:t>
            </a:r>
          </a:p>
          <a:p>
            <a:pPr>
              <a:buNone/>
            </a:pPr>
            <a:r>
              <a:rPr lang="ru-RU" sz="4300" dirty="0" smtClean="0">
                <a:latin typeface="Times New Roman" pitchFamily="18" charset="0"/>
                <a:cs typeface="Times New Roman" pitchFamily="18" charset="0"/>
              </a:rPr>
              <a:t>Ученик: </a:t>
            </a:r>
          </a:p>
          <a:p>
            <a:pPr>
              <a:buNone/>
            </a:pPr>
            <a:r>
              <a:rPr lang="ru-RU" sz="4300" dirty="0" smtClean="0">
                <a:latin typeface="Times New Roman" pitchFamily="18" charset="0"/>
                <a:cs typeface="Times New Roman" pitchFamily="18" charset="0"/>
              </a:rPr>
              <a:t>· выделяет скрытые смыслы, идеи, предположения; </a:t>
            </a:r>
          </a:p>
          <a:p>
            <a:pPr>
              <a:buNone/>
            </a:pPr>
            <a:r>
              <a:rPr lang="ru-RU" sz="4300" dirty="0" smtClean="0">
                <a:latin typeface="Times New Roman" pitchFamily="18" charset="0"/>
                <a:cs typeface="Times New Roman" pitchFamily="18" charset="0"/>
              </a:rPr>
              <a:t>· видит ошибки и упущения в логике рассуждения; </a:t>
            </a:r>
          </a:p>
          <a:p>
            <a:pPr>
              <a:buNone/>
            </a:pPr>
            <a:r>
              <a:rPr lang="ru-RU" sz="4300" dirty="0" smtClean="0">
                <a:latin typeface="Times New Roman" pitchFamily="18" charset="0"/>
                <a:cs typeface="Times New Roman" pitchFamily="18" charset="0"/>
              </a:rPr>
              <a:t>· находит различия между фактами и следствиями; </a:t>
            </a:r>
          </a:p>
          <a:p>
            <a:pPr>
              <a:buNone/>
            </a:pPr>
            <a:r>
              <a:rPr lang="ru-RU" sz="4300" dirty="0" smtClean="0">
                <a:latin typeface="Times New Roman" pitchFamily="18" charset="0"/>
                <a:cs typeface="Times New Roman" pitchFamily="18" charset="0"/>
              </a:rPr>
              <a:t>· оценивает значимость научных данных. </a:t>
            </a:r>
          </a:p>
          <a:p>
            <a:pPr>
              <a:buNone/>
            </a:pPr>
            <a:r>
              <a:rPr lang="ru-RU" sz="4300" dirty="0" smtClean="0">
                <a:latin typeface="Times New Roman" pitchFamily="18" charset="0"/>
                <a:cs typeface="Times New Roman" pitchFamily="18" charset="0"/>
              </a:rPr>
              <a:t>		</a:t>
            </a:r>
            <a:r>
              <a:rPr lang="ru-RU" sz="4300" b="1" dirty="0" smtClean="0">
                <a:solidFill>
                  <a:schemeClr val="accent1">
                    <a:lumMod val="75000"/>
                  </a:schemeClr>
                </a:solidFill>
                <a:latin typeface="Times New Roman" pitchFamily="18" charset="0"/>
                <a:cs typeface="Times New Roman" pitchFamily="18" charset="0"/>
              </a:rPr>
              <a:t>"Синтез"</a:t>
            </a:r>
          </a:p>
          <a:p>
            <a:pPr>
              <a:buNone/>
            </a:pPr>
            <a:r>
              <a:rPr lang="ru-RU" sz="4300" dirty="0" smtClean="0">
                <a:latin typeface="Times New Roman" pitchFamily="18" charset="0"/>
                <a:cs typeface="Times New Roman" pitchFamily="18" charset="0"/>
              </a:rPr>
              <a:t>		Эта категория обозначает умение комбинировать элементы, чтобы получить целое, обладающее новизной. Таким новым продуктом может быть сообщение (доклад), план действий, схемы для упорядочения имеющихся сведений. Соответствующие учебные результаты предполагают деятельность творческого характера с преобладающим акцентом на создание новых схем и структур.</a:t>
            </a:r>
          </a:p>
          <a:p>
            <a:pPr>
              <a:buNone/>
            </a:pPr>
            <a:r>
              <a:rPr lang="ru-RU" sz="4300" dirty="0" smtClean="0">
                <a:latin typeface="Times New Roman" pitchFamily="18" charset="0"/>
                <a:cs typeface="Times New Roman" pitchFamily="18" charset="0"/>
              </a:rPr>
              <a:t>Ученик: </a:t>
            </a:r>
          </a:p>
          <a:p>
            <a:pPr>
              <a:buNone/>
            </a:pPr>
            <a:r>
              <a:rPr lang="ru-RU" sz="4300" dirty="0" smtClean="0">
                <a:latin typeface="Times New Roman" pitchFamily="18" charset="0"/>
                <a:cs typeface="Times New Roman" pitchFamily="18" charset="0"/>
              </a:rPr>
              <a:t>· пишет небольшое сочинение; </a:t>
            </a:r>
          </a:p>
          <a:p>
            <a:pPr>
              <a:buNone/>
            </a:pPr>
            <a:r>
              <a:rPr lang="ru-RU" sz="4300" dirty="0" smtClean="0">
                <a:latin typeface="Times New Roman" pitchFamily="18" charset="0"/>
                <a:cs typeface="Times New Roman" pitchFamily="18" charset="0"/>
              </a:rPr>
              <a:t>· предлагает план выступления на уроке; </a:t>
            </a:r>
          </a:p>
          <a:p>
            <a:pPr>
              <a:buNone/>
            </a:pPr>
            <a:r>
              <a:rPr lang="ru-RU" sz="4300" dirty="0" smtClean="0">
                <a:latin typeface="Times New Roman" pitchFamily="18" charset="0"/>
                <a:cs typeface="Times New Roman" pitchFamily="18" charset="0"/>
              </a:rPr>
              <a:t>· использует знания из разных предметных областей, чтобы составить план решения той или иной проблемы. 	</a:t>
            </a:r>
            <a:r>
              <a:rPr lang="ru-RU" sz="4300" b="1" dirty="0" smtClean="0">
                <a:solidFill>
                  <a:schemeClr val="accent1">
                    <a:lumMod val="75000"/>
                  </a:schemeClr>
                </a:solidFill>
                <a:latin typeface="Times New Roman" pitchFamily="18" charset="0"/>
                <a:cs typeface="Times New Roman" pitchFamily="18" charset="0"/>
              </a:rPr>
              <a:t>"Оценивание"</a:t>
            </a:r>
          </a:p>
          <a:p>
            <a:pPr>
              <a:buNone/>
            </a:pPr>
            <a:r>
              <a:rPr lang="ru-RU" sz="4300" dirty="0" smtClean="0">
                <a:latin typeface="Times New Roman" pitchFamily="18" charset="0"/>
                <a:cs typeface="Times New Roman" pitchFamily="18" charset="0"/>
              </a:rPr>
              <a:t>		Эта категория описывает умение оценивать значение того или иного материала (утверждения, художественного произведения, научного исследования) для данной конкретной цели по критериям, определяемым самими учащимися или учителем.</a:t>
            </a:r>
          </a:p>
          <a:p>
            <a:pPr>
              <a:buNone/>
            </a:pPr>
            <a:r>
              <a:rPr lang="ru-RU" sz="4300" dirty="0" smtClean="0">
                <a:latin typeface="Times New Roman" pitchFamily="18" charset="0"/>
                <a:cs typeface="Times New Roman" pitchFamily="18" charset="0"/>
              </a:rPr>
              <a:t>Ученик: </a:t>
            </a:r>
          </a:p>
          <a:p>
            <a:pPr>
              <a:buNone/>
            </a:pPr>
            <a:r>
              <a:rPr lang="ru-RU" sz="4300" dirty="0" smtClean="0">
                <a:latin typeface="Times New Roman" pitchFamily="18" charset="0"/>
                <a:cs typeface="Times New Roman" pitchFamily="18" charset="0"/>
              </a:rPr>
              <a:t>· оценивает в виде письменного текста логику построения материала; </a:t>
            </a:r>
          </a:p>
          <a:p>
            <a:pPr>
              <a:buNone/>
            </a:pPr>
            <a:r>
              <a:rPr lang="ru-RU" sz="4300" dirty="0" smtClean="0">
                <a:latin typeface="Times New Roman" pitchFamily="18" charset="0"/>
                <a:cs typeface="Times New Roman" pitchFamily="18" charset="0"/>
              </a:rPr>
              <a:t>· оценивает соответствие выводов к имеющимся данным; </a:t>
            </a:r>
          </a:p>
          <a:p>
            <a:pPr>
              <a:buNone/>
            </a:pPr>
            <a:r>
              <a:rPr lang="ru-RU" sz="4300" dirty="0" smtClean="0">
                <a:latin typeface="Times New Roman" pitchFamily="18" charset="0"/>
                <a:cs typeface="Times New Roman" pitchFamily="18" charset="0"/>
              </a:rPr>
              <a:t>· оценивает значимость того или иного продукта деятельности, исходя из определенных критериев качества. </a:t>
            </a:r>
          </a:p>
          <a:p>
            <a:pPr>
              <a:buNone/>
            </a:pPr>
            <a:endParaRPr lang="ru-RU" sz="4300" dirty="0" smtClean="0">
              <a:latin typeface="Times New Roman" pitchFamily="18" charset="0"/>
              <a:cs typeface="Times New Roman" pitchFamily="18" charset="0"/>
            </a:endParaRPr>
          </a:p>
          <a:p>
            <a:pPr>
              <a:buNone/>
            </a:pPr>
            <a:r>
              <a:rPr lang="ru-RU" sz="4300" dirty="0" smtClean="0">
                <a:latin typeface="Times New Roman" pitchFamily="18" charset="0"/>
                <a:cs typeface="Times New Roman" pitchFamily="18" charset="0"/>
              </a:rPr>
              <a:t>	Реализация цели категорий </a:t>
            </a:r>
            <a:r>
              <a:rPr lang="ru-RU" sz="4300" dirty="0" smtClean="0">
                <a:solidFill>
                  <a:schemeClr val="accent1">
                    <a:lumMod val="75000"/>
                  </a:schemeClr>
                </a:solidFill>
                <a:latin typeface="Times New Roman" pitchFamily="18" charset="0"/>
                <a:cs typeface="Times New Roman" pitchFamily="18" charset="0"/>
              </a:rPr>
              <a:t>"Анализ", "Синтез", "Оценивание" </a:t>
            </a:r>
            <a:r>
              <a:rPr lang="ru-RU" sz="4300" dirty="0" smtClean="0">
                <a:latin typeface="Times New Roman" pitchFamily="18" charset="0"/>
                <a:cs typeface="Times New Roman" pitchFamily="18" charset="0"/>
              </a:rPr>
              <a:t>должна соответствовать оценке "отлично".</a:t>
            </a:r>
          </a:p>
          <a:p>
            <a:endParaRPr lang="ru-RU" dirty="0" smtClean="0"/>
          </a:p>
          <a:p>
            <a:pPr>
              <a:buNone/>
            </a:pPr>
            <a:endParaRPr lang="ru-RU"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4290"/>
            <a:ext cx="8229600" cy="928694"/>
          </a:xfrm>
        </p:spPr>
        <p:txBody>
          <a:bodyPr>
            <a:normAutofit fontScale="90000"/>
          </a:bodyPr>
          <a:lstStyle/>
          <a:p>
            <a:pPr lvl="0" algn="ctr"/>
            <a:r>
              <a:rPr lang="ru-RU" sz="3200" b="1" dirty="0" smtClean="0">
                <a:latin typeface="Times New Roman" pitchFamily="18" charset="0"/>
                <a:cs typeface="Times New Roman" pitchFamily="18" charset="0"/>
              </a:rPr>
              <a:t/>
            </a:r>
            <a:br>
              <a:rPr lang="ru-RU" sz="3200" b="1" dirty="0" smtClean="0">
                <a:latin typeface="Times New Roman" pitchFamily="18" charset="0"/>
                <a:cs typeface="Times New Roman" pitchFamily="18" charset="0"/>
              </a:rPr>
            </a:br>
            <a:r>
              <a:rPr lang="ru-RU" sz="3200" b="1" dirty="0" smtClean="0">
                <a:latin typeface="Times New Roman" pitchFamily="18" charset="0"/>
                <a:cs typeface="Times New Roman" pitchFamily="18" charset="0"/>
              </a:rPr>
              <a:t/>
            </a:r>
            <a:br>
              <a:rPr lang="ru-RU" sz="3200" b="1" dirty="0" smtClean="0">
                <a:latin typeface="Times New Roman" pitchFamily="18" charset="0"/>
                <a:cs typeface="Times New Roman" pitchFamily="18" charset="0"/>
              </a:rPr>
            </a:br>
            <a:r>
              <a:rPr lang="ru-RU" sz="3200" dirty="0" smtClean="0">
                <a:latin typeface="Times New Roman" pitchFamily="18" charset="0"/>
                <a:cs typeface="Times New Roman" pitchFamily="18" charset="0"/>
              </a:rPr>
              <a:t/>
            </a:r>
            <a:br>
              <a:rPr lang="ru-RU" sz="3200" dirty="0" smtClean="0">
                <a:latin typeface="Times New Roman" pitchFamily="18" charset="0"/>
                <a:cs typeface="Times New Roman" pitchFamily="18" charset="0"/>
              </a:rPr>
            </a:br>
            <a:r>
              <a:rPr lang="ru-RU" sz="3200" dirty="0" smtClean="0">
                <a:latin typeface="Times New Roman" pitchFamily="18" charset="0"/>
                <a:cs typeface="Times New Roman" pitchFamily="18" charset="0"/>
              </a:rPr>
              <a:t/>
            </a:r>
            <a:br>
              <a:rPr lang="ru-RU" sz="3200" dirty="0" smtClean="0">
                <a:latin typeface="Times New Roman" pitchFamily="18" charset="0"/>
                <a:cs typeface="Times New Roman" pitchFamily="18" charset="0"/>
              </a:rPr>
            </a:br>
            <a:r>
              <a:rPr lang="ru-RU" sz="3200" dirty="0" smtClean="0">
                <a:latin typeface="Times New Roman" pitchFamily="18" charset="0"/>
                <a:cs typeface="Times New Roman" pitchFamily="18" charset="0"/>
              </a:rPr>
              <a:t/>
            </a:r>
            <a:br>
              <a:rPr lang="ru-RU" sz="3200" dirty="0" smtClean="0">
                <a:latin typeface="Times New Roman" pitchFamily="18" charset="0"/>
                <a:cs typeface="Times New Roman" pitchFamily="18" charset="0"/>
              </a:rPr>
            </a:br>
            <a:r>
              <a:rPr lang="ru-RU" sz="3200" dirty="0" smtClean="0">
                <a:latin typeface="Times New Roman" pitchFamily="18" charset="0"/>
                <a:cs typeface="Times New Roman" pitchFamily="18" charset="0"/>
              </a:rPr>
              <a:t/>
            </a:r>
            <a:br>
              <a:rPr lang="ru-RU" sz="3200" dirty="0" smtClean="0">
                <a:latin typeface="Times New Roman" pitchFamily="18" charset="0"/>
                <a:cs typeface="Times New Roman" pitchFamily="18" charset="0"/>
              </a:rPr>
            </a:br>
            <a:r>
              <a:rPr lang="ru-RU" sz="3200" dirty="0" smtClean="0">
                <a:latin typeface="Times New Roman" pitchFamily="18" charset="0"/>
                <a:cs typeface="Times New Roman" pitchFamily="18" charset="0"/>
              </a:rPr>
              <a:t/>
            </a:r>
            <a:br>
              <a:rPr lang="ru-RU" sz="3200" dirty="0" smtClean="0">
                <a:latin typeface="Times New Roman" pitchFamily="18" charset="0"/>
                <a:cs typeface="Times New Roman" pitchFamily="18" charset="0"/>
              </a:rPr>
            </a:br>
            <a:r>
              <a:rPr lang="ru-RU" sz="3200" dirty="0" smtClean="0">
                <a:latin typeface="Times New Roman" pitchFamily="18" charset="0"/>
                <a:cs typeface="Times New Roman" pitchFamily="18" charset="0"/>
              </a:rPr>
              <a:t/>
            </a:r>
            <a:br>
              <a:rPr lang="ru-RU" sz="3200" dirty="0" smtClean="0">
                <a:latin typeface="Times New Roman" pitchFamily="18" charset="0"/>
                <a:cs typeface="Times New Roman" pitchFamily="18" charset="0"/>
              </a:rPr>
            </a:br>
            <a:r>
              <a:rPr lang="ru-RU" sz="3200" dirty="0" smtClean="0">
                <a:latin typeface="Times New Roman" pitchFamily="18" charset="0"/>
                <a:cs typeface="Times New Roman" pitchFamily="18" charset="0"/>
              </a:rPr>
              <a:t/>
            </a:r>
            <a:br>
              <a:rPr lang="ru-RU" sz="3200" dirty="0" smtClean="0">
                <a:latin typeface="Times New Roman" pitchFamily="18" charset="0"/>
                <a:cs typeface="Times New Roman" pitchFamily="18" charset="0"/>
              </a:rPr>
            </a:br>
            <a:r>
              <a:rPr lang="ru-RU" sz="3200" dirty="0" smtClean="0">
                <a:latin typeface="Times New Roman" pitchFamily="18" charset="0"/>
                <a:cs typeface="Times New Roman" pitchFamily="18" charset="0"/>
              </a:rPr>
              <a:t/>
            </a:r>
            <a:br>
              <a:rPr lang="ru-RU" sz="3200" dirty="0" smtClean="0">
                <a:latin typeface="Times New Roman" pitchFamily="18" charset="0"/>
                <a:cs typeface="Times New Roman" pitchFamily="18" charset="0"/>
              </a:rPr>
            </a:br>
            <a:r>
              <a:rPr lang="ru-RU" sz="3200" b="1" dirty="0" smtClean="0">
                <a:latin typeface="Times New Roman" pitchFamily="18" charset="0"/>
                <a:cs typeface="Times New Roman" pitchFamily="18" charset="0"/>
              </a:rPr>
              <a:t>Уровни усвоения </a:t>
            </a:r>
            <a:r>
              <a:rPr lang="ru-RU" sz="3200" b="1" dirty="0" err="1" smtClean="0">
                <a:latin typeface="Times New Roman" pitchFamily="18" charset="0"/>
                <a:cs typeface="Times New Roman" pitchFamily="18" charset="0"/>
              </a:rPr>
              <a:t>Блума-Кларина</a:t>
            </a:r>
            <a:r>
              <a:rPr lang="ru-RU" sz="3200" b="1" dirty="0" smtClean="0">
                <a:latin typeface="Times New Roman" pitchFamily="18" charset="0"/>
                <a:cs typeface="Times New Roman" pitchFamily="18" charset="0"/>
              </a:rPr>
              <a:t>:</a:t>
            </a:r>
            <a:r>
              <a:rPr lang="ru-RU" sz="3200" dirty="0" smtClean="0">
                <a:latin typeface="Times New Roman" pitchFamily="18" charset="0"/>
                <a:cs typeface="Times New Roman" pitchFamily="18" charset="0"/>
              </a:rPr>
              <a:t/>
            </a:r>
            <a:br>
              <a:rPr lang="ru-RU" sz="3200" dirty="0" smtClean="0">
                <a:latin typeface="Times New Roman" pitchFamily="18" charset="0"/>
                <a:cs typeface="Times New Roman" pitchFamily="18" charset="0"/>
              </a:rPr>
            </a:br>
            <a:endParaRPr lang="ru-RU" sz="3200" dirty="0">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457200" y="928671"/>
          <a:ext cx="8229600" cy="6073879"/>
        </p:xfrm>
        <a:graphic>
          <a:graphicData uri="http://schemas.openxmlformats.org/drawingml/2006/table">
            <a:tbl>
              <a:tblPr firstRow="1" bandRow="1">
                <a:tableStyleId>{5C22544A-7EE6-4342-B048-85BDC9FD1C3A}</a:tableStyleId>
              </a:tblPr>
              <a:tblGrid>
                <a:gridCol w="1900222"/>
                <a:gridCol w="6329378"/>
              </a:tblGrid>
              <a:tr h="587479">
                <a:tc>
                  <a:txBody>
                    <a:bodyPr/>
                    <a:lstStyle/>
                    <a:p>
                      <a:pPr algn="just">
                        <a:lnSpc>
                          <a:spcPct val="150000"/>
                        </a:lnSpc>
                        <a:spcAft>
                          <a:spcPts val="0"/>
                        </a:spcAft>
                        <a:tabLst>
                          <a:tab pos="4647565" algn="l"/>
                        </a:tabLst>
                      </a:pPr>
                      <a:r>
                        <a:rPr lang="ru-RU" sz="2000" b="1" dirty="0">
                          <a:solidFill>
                            <a:srgbClr val="000000"/>
                          </a:solidFill>
                          <a:latin typeface="Times New Roman"/>
                          <a:ea typeface="Times New Roman"/>
                        </a:rPr>
                        <a:t>Уровни</a:t>
                      </a:r>
                      <a:endParaRPr lang="ru-RU" sz="2000" dirty="0">
                        <a:latin typeface="Times New Roman"/>
                        <a:ea typeface="Times New Roman"/>
                      </a:endParaRPr>
                    </a:p>
                  </a:txBody>
                  <a:tcPr marL="68580" marR="68580" marT="0" marB="0"/>
                </a:tc>
                <a:tc>
                  <a:txBody>
                    <a:bodyPr/>
                    <a:lstStyle/>
                    <a:p>
                      <a:pPr algn="just">
                        <a:lnSpc>
                          <a:spcPct val="150000"/>
                        </a:lnSpc>
                        <a:spcAft>
                          <a:spcPts val="0"/>
                        </a:spcAft>
                        <a:tabLst>
                          <a:tab pos="4647565" algn="l"/>
                        </a:tabLst>
                      </a:pPr>
                      <a:r>
                        <a:rPr lang="ru-RU" sz="2000" b="1" dirty="0">
                          <a:solidFill>
                            <a:srgbClr val="000000"/>
                          </a:solidFill>
                          <a:latin typeface="Times New Roman"/>
                          <a:ea typeface="Times New Roman"/>
                        </a:rPr>
                        <a:t>Показатели учащихся</a:t>
                      </a:r>
                      <a:endParaRPr lang="ru-RU" sz="2000" dirty="0">
                        <a:latin typeface="Times New Roman"/>
                        <a:ea typeface="Times New Roman"/>
                      </a:endParaRPr>
                    </a:p>
                  </a:txBody>
                  <a:tcPr marL="68580" marR="68580" marT="0" marB="0"/>
                </a:tc>
              </a:tr>
              <a:tr h="842687">
                <a:tc>
                  <a:txBody>
                    <a:bodyPr/>
                    <a:lstStyle/>
                    <a:p>
                      <a:pPr algn="just">
                        <a:lnSpc>
                          <a:spcPct val="150000"/>
                        </a:lnSpc>
                        <a:spcAft>
                          <a:spcPts val="0"/>
                        </a:spcAft>
                        <a:tabLst>
                          <a:tab pos="4647565" algn="l"/>
                        </a:tabLst>
                      </a:pPr>
                      <a:r>
                        <a:rPr lang="ru-RU" sz="2000">
                          <a:solidFill>
                            <a:srgbClr val="000000"/>
                          </a:solidFill>
                          <a:latin typeface="Times New Roman"/>
                          <a:ea typeface="Times New Roman"/>
                        </a:rPr>
                        <a:t>1. Знание</a:t>
                      </a:r>
                      <a:endParaRPr lang="ru-RU" sz="2000">
                        <a:latin typeface="Times New Roman"/>
                        <a:ea typeface="Times New Roman"/>
                      </a:endParaRPr>
                    </a:p>
                  </a:txBody>
                  <a:tcPr marL="68580" marR="68580" marT="0" marB="0"/>
                </a:tc>
                <a:tc>
                  <a:txBody>
                    <a:bodyPr/>
                    <a:lstStyle/>
                    <a:p>
                      <a:pPr>
                        <a:lnSpc>
                          <a:spcPct val="150000"/>
                        </a:lnSpc>
                        <a:spcAft>
                          <a:spcPts val="0"/>
                        </a:spcAft>
                        <a:tabLst>
                          <a:tab pos="4647565" algn="l"/>
                        </a:tabLst>
                      </a:pPr>
                      <a:r>
                        <a:rPr lang="ru-RU" sz="2000" dirty="0">
                          <a:solidFill>
                            <a:srgbClr val="000000"/>
                          </a:solidFill>
                          <a:latin typeface="Times New Roman"/>
                          <a:ea typeface="Times New Roman"/>
                        </a:rPr>
                        <a:t>Отвечает, воспринимает, характеризует, описывает, запоминает, распознаёт.</a:t>
                      </a:r>
                      <a:endParaRPr lang="ru-RU" sz="2000" dirty="0">
                        <a:latin typeface="Times New Roman"/>
                        <a:ea typeface="Times New Roman"/>
                      </a:endParaRPr>
                    </a:p>
                  </a:txBody>
                  <a:tcPr marL="68580" marR="68580" marT="0" marB="0"/>
                </a:tc>
              </a:tr>
              <a:tr h="842687">
                <a:tc>
                  <a:txBody>
                    <a:bodyPr/>
                    <a:lstStyle/>
                    <a:p>
                      <a:pPr algn="just">
                        <a:lnSpc>
                          <a:spcPct val="150000"/>
                        </a:lnSpc>
                        <a:spcAft>
                          <a:spcPts val="0"/>
                        </a:spcAft>
                        <a:tabLst>
                          <a:tab pos="4647565" algn="l"/>
                        </a:tabLst>
                      </a:pPr>
                      <a:r>
                        <a:rPr lang="ru-RU" sz="2000">
                          <a:solidFill>
                            <a:srgbClr val="000000"/>
                          </a:solidFill>
                          <a:latin typeface="Times New Roman"/>
                          <a:ea typeface="Times New Roman"/>
                        </a:rPr>
                        <a:t>2. Понимание</a:t>
                      </a:r>
                      <a:endParaRPr lang="ru-RU" sz="2000">
                        <a:latin typeface="Times New Roman"/>
                        <a:ea typeface="Times New Roman"/>
                      </a:endParaRPr>
                    </a:p>
                  </a:txBody>
                  <a:tcPr marL="68580" marR="68580" marT="0" marB="0"/>
                </a:tc>
                <a:tc>
                  <a:txBody>
                    <a:bodyPr/>
                    <a:lstStyle/>
                    <a:p>
                      <a:pPr>
                        <a:lnSpc>
                          <a:spcPct val="150000"/>
                        </a:lnSpc>
                        <a:spcAft>
                          <a:spcPts val="0"/>
                        </a:spcAft>
                        <a:tabLst>
                          <a:tab pos="4647565" algn="l"/>
                        </a:tabLst>
                      </a:pPr>
                      <a:r>
                        <a:rPr lang="ru-RU" sz="2000" dirty="0">
                          <a:solidFill>
                            <a:srgbClr val="000000"/>
                          </a:solidFill>
                          <a:latin typeface="Times New Roman"/>
                          <a:ea typeface="Times New Roman"/>
                        </a:rPr>
                        <a:t>Объясняет, истолковывает, доказывает, раскрывает, отождествляет.</a:t>
                      </a:r>
                      <a:endParaRPr lang="ru-RU" sz="2000" dirty="0">
                        <a:latin typeface="Times New Roman"/>
                        <a:ea typeface="Times New Roman"/>
                      </a:endParaRPr>
                    </a:p>
                  </a:txBody>
                  <a:tcPr marL="68580" marR="68580" marT="0" marB="0"/>
                </a:tc>
              </a:tr>
              <a:tr h="842687">
                <a:tc>
                  <a:txBody>
                    <a:bodyPr/>
                    <a:lstStyle/>
                    <a:p>
                      <a:pPr algn="just">
                        <a:lnSpc>
                          <a:spcPct val="150000"/>
                        </a:lnSpc>
                        <a:spcAft>
                          <a:spcPts val="0"/>
                        </a:spcAft>
                        <a:tabLst>
                          <a:tab pos="4647565" algn="l"/>
                        </a:tabLst>
                      </a:pPr>
                      <a:r>
                        <a:rPr lang="ru-RU" sz="2000">
                          <a:solidFill>
                            <a:srgbClr val="000000"/>
                          </a:solidFill>
                          <a:latin typeface="Times New Roman"/>
                          <a:ea typeface="Times New Roman"/>
                        </a:rPr>
                        <a:t>3. Применение</a:t>
                      </a:r>
                      <a:endParaRPr lang="ru-RU" sz="2000">
                        <a:latin typeface="Times New Roman"/>
                        <a:ea typeface="Times New Roman"/>
                      </a:endParaRPr>
                    </a:p>
                  </a:txBody>
                  <a:tcPr marL="68580" marR="68580" marT="0" marB="0"/>
                </a:tc>
                <a:tc>
                  <a:txBody>
                    <a:bodyPr/>
                    <a:lstStyle/>
                    <a:p>
                      <a:pPr>
                        <a:lnSpc>
                          <a:spcPct val="150000"/>
                        </a:lnSpc>
                        <a:spcAft>
                          <a:spcPts val="0"/>
                        </a:spcAft>
                        <a:tabLst>
                          <a:tab pos="4647565" algn="l"/>
                        </a:tabLst>
                      </a:pPr>
                      <a:r>
                        <a:rPr lang="ru-RU" sz="2000" dirty="0">
                          <a:solidFill>
                            <a:srgbClr val="000000"/>
                          </a:solidFill>
                          <a:latin typeface="Times New Roman"/>
                          <a:ea typeface="Times New Roman"/>
                        </a:rPr>
                        <a:t>Решает новые проблемы, доказывает, отбирает, организует, конструирует.</a:t>
                      </a:r>
                      <a:endParaRPr lang="ru-RU" sz="2000" dirty="0">
                        <a:latin typeface="Times New Roman"/>
                        <a:ea typeface="Times New Roman"/>
                      </a:endParaRPr>
                    </a:p>
                  </a:txBody>
                  <a:tcPr marL="68580" marR="68580" marT="0" marB="0"/>
                </a:tc>
              </a:tr>
              <a:tr h="842687">
                <a:tc>
                  <a:txBody>
                    <a:bodyPr/>
                    <a:lstStyle/>
                    <a:p>
                      <a:pPr algn="just">
                        <a:lnSpc>
                          <a:spcPct val="150000"/>
                        </a:lnSpc>
                        <a:spcAft>
                          <a:spcPts val="0"/>
                        </a:spcAft>
                        <a:tabLst>
                          <a:tab pos="4647565" algn="l"/>
                        </a:tabLst>
                      </a:pPr>
                      <a:r>
                        <a:rPr lang="ru-RU" sz="2000">
                          <a:solidFill>
                            <a:srgbClr val="000000"/>
                          </a:solidFill>
                          <a:latin typeface="Times New Roman"/>
                          <a:ea typeface="Times New Roman"/>
                        </a:rPr>
                        <a:t>4. Анализ</a:t>
                      </a:r>
                      <a:endParaRPr lang="ru-RU" sz="2000">
                        <a:latin typeface="Times New Roman"/>
                        <a:ea typeface="Times New Roman"/>
                      </a:endParaRPr>
                    </a:p>
                  </a:txBody>
                  <a:tcPr marL="68580" marR="68580" marT="0" marB="0"/>
                </a:tc>
                <a:tc>
                  <a:txBody>
                    <a:bodyPr/>
                    <a:lstStyle/>
                    <a:p>
                      <a:pPr>
                        <a:lnSpc>
                          <a:spcPct val="150000"/>
                        </a:lnSpc>
                        <a:spcAft>
                          <a:spcPts val="0"/>
                        </a:spcAft>
                        <a:tabLst>
                          <a:tab pos="4647565" algn="l"/>
                        </a:tabLst>
                      </a:pPr>
                      <a:r>
                        <a:rPr lang="ru-RU" sz="2000" dirty="0">
                          <a:solidFill>
                            <a:srgbClr val="000000"/>
                          </a:solidFill>
                          <a:latin typeface="Times New Roman"/>
                          <a:ea typeface="Times New Roman"/>
                        </a:rPr>
                        <a:t>Обсуждает, раскрывает, анализирует, делит на части, критически разбирает.</a:t>
                      </a:r>
                      <a:endParaRPr lang="ru-RU" sz="2000" dirty="0">
                        <a:latin typeface="Times New Roman"/>
                        <a:ea typeface="Times New Roman"/>
                      </a:endParaRPr>
                    </a:p>
                  </a:txBody>
                  <a:tcPr marL="68580" marR="68580" marT="0" marB="0"/>
                </a:tc>
              </a:tr>
              <a:tr h="842687">
                <a:tc>
                  <a:txBody>
                    <a:bodyPr/>
                    <a:lstStyle/>
                    <a:p>
                      <a:pPr algn="just">
                        <a:lnSpc>
                          <a:spcPct val="150000"/>
                        </a:lnSpc>
                        <a:spcAft>
                          <a:spcPts val="0"/>
                        </a:spcAft>
                        <a:tabLst>
                          <a:tab pos="4647565" algn="l"/>
                        </a:tabLst>
                      </a:pPr>
                      <a:r>
                        <a:rPr lang="ru-RU" sz="2000">
                          <a:solidFill>
                            <a:srgbClr val="000000"/>
                          </a:solidFill>
                          <a:latin typeface="Times New Roman"/>
                          <a:ea typeface="Times New Roman"/>
                        </a:rPr>
                        <a:t>5. Синтез</a:t>
                      </a:r>
                      <a:endParaRPr lang="ru-RU" sz="2000">
                        <a:latin typeface="Times New Roman"/>
                        <a:ea typeface="Times New Roman"/>
                      </a:endParaRPr>
                    </a:p>
                  </a:txBody>
                  <a:tcPr marL="68580" marR="68580" marT="0" marB="0"/>
                </a:tc>
                <a:tc>
                  <a:txBody>
                    <a:bodyPr/>
                    <a:lstStyle/>
                    <a:p>
                      <a:pPr>
                        <a:lnSpc>
                          <a:spcPct val="150000"/>
                        </a:lnSpc>
                        <a:spcAft>
                          <a:spcPts val="0"/>
                        </a:spcAft>
                        <a:tabLst>
                          <a:tab pos="4647565" algn="l"/>
                        </a:tabLst>
                      </a:pPr>
                      <a:r>
                        <a:rPr lang="ru-RU" sz="2000" dirty="0">
                          <a:solidFill>
                            <a:srgbClr val="000000"/>
                          </a:solidFill>
                          <a:latin typeface="Times New Roman"/>
                          <a:ea typeface="Times New Roman"/>
                        </a:rPr>
                        <a:t>Обсуждает, обобщает, связывает, сопоставляет, резюмирует, суммирует.</a:t>
                      </a:r>
                      <a:endParaRPr lang="ru-RU" sz="2000" dirty="0">
                        <a:latin typeface="Times New Roman"/>
                        <a:ea typeface="Times New Roman"/>
                      </a:endParaRPr>
                    </a:p>
                  </a:txBody>
                  <a:tcPr marL="68580" marR="68580" marT="0" marB="0"/>
                </a:tc>
              </a:tr>
              <a:tr h="842687">
                <a:tc>
                  <a:txBody>
                    <a:bodyPr/>
                    <a:lstStyle/>
                    <a:p>
                      <a:pPr algn="just">
                        <a:lnSpc>
                          <a:spcPct val="150000"/>
                        </a:lnSpc>
                        <a:spcAft>
                          <a:spcPts val="0"/>
                        </a:spcAft>
                        <a:tabLst>
                          <a:tab pos="4647565" algn="l"/>
                        </a:tabLst>
                      </a:pPr>
                      <a:r>
                        <a:rPr lang="ru-RU" sz="2000" dirty="0">
                          <a:solidFill>
                            <a:srgbClr val="000000"/>
                          </a:solidFill>
                          <a:latin typeface="Times New Roman"/>
                          <a:ea typeface="Times New Roman"/>
                        </a:rPr>
                        <a:t>6. Оценка</a:t>
                      </a:r>
                      <a:endParaRPr lang="ru-RU" sz="2000" dirty="0">
                        <a:latin typeface="Times New Roman"/>
                        <a:ea typeface="Times New Roman"/>
                      </a:endParaRPr>
                    </a:p>
                  </a:txBody>
                  <a:tcPr marL="68580" marR="68580" marT="0" marB="0"/>
                </a:tc>
                <a:tc>
                  <a:txBody>
                    <a:bodyPr/>
                    <a:lstStyle/>
                    <a:p>
                      <a:pPr>
                        <a:lnSpc>
                          <a:spcPct val="150000"/>
                        </a:lnSpc>
                        <a:spcAft>
                          <a:spcPts val="0"/>
                        </a:spcAft>
                        <a:tabLst>
                          <a:tab pos="4647565" algn="l"/>
                        </a:tabLst>
                      </a:pPr>
                      <a:r>
                        <a:rPr lang="ru-RU" sz="2000" dirty="0">
                          <a:solidFill>
                            <a:srgbClr val="000000"/>
                          </a:solidFill>
                          <a:latin typeface="Times New Roman"/>
                          <a:ea typeface="Times New Roman"/>
                        </a:rPr>
                        <a:t>Судит, оценивает, обсуждает, подвергает сомнению, высказывает своё мнение.</a:t>
                      </a:r>
                      <a:endParaRPr lang="ru-RU" sz="2000" dirty="0">
                        <a:latin typeface="Times New Roman"/>
                        <a:ea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Аспект">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Аспект">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152</TotalTime>
  <Words>149</Words>
  <Application>Microsoft Office PowerPoint</Application>
  <PresentationFormat>Экран (4:3)</PresentationFormat>
  <Paragraphs>81</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Аспект</vt:lpstr>
      <vt:lpstr>Семинар-тренинг «Индивидуализация и дифференциация обучения  на уроках»</vt:lpstr>
      <vt:lpstr>Слайд 2</vt:lpstr>
      <vt:lpstr>Слайд 3</vt:lpstr>
      <vt:lpstr>Слайд 4</vt:lpstr>
      <vt:lpstr>Слайд 5</vt:lpstr>
      <vt:lpstr>                   Система целей при дифференцированном обучении</vt:lpstr>
      <vt:lpstr>Слайд 7</vt:lpstr>
      <vt:lpstr>Слайд 8</vt:lpstr>
      <vt:lpstr>          Уровни усвоения Блума-Кларина: </vt:lpstr>
    </vt:vector>
  </TitlesOfParts>
  <Company>GorOO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Семинар-тренинг «Индивидуализация и дифференциация обучения на уроках»</dc:title>
  <dc:creator>User</dc:creator>
  <cp:lastModifiedBy>User</cp:lastModifiedBy>
  <cp:revision>20</cp:revision>
  <dcterms:created xsi:type="dcterms:W3CDTF">2012-01-06T08:36:34Z</dcterms:created>
  <dcterms:modified xsi:type="dcterms:W3CDTF">2012-01-19T08:56:53Z</dcterms:modified>
</cp:coreProperties>
</file>