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671888"/>
            <a:ext cx="6048375" cy="1109662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532313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984375"/>
            <a:ext cx="1909762" cy="44672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984375"/>
            <a:ext cx="5581650" cy="44672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492375"/>
            <a:ext cx="374491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492375"/>
            <a:ext cx="37465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84375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492375"/>
            <a:ext cx="76438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0562" y="476250"/>
            <a:ext cx="4643438" cy="5024452"/>
          </a:xfrm>
          <a:noFill/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Отчёт </a:t>
            </a:r>
            <a:br>
              <a:rPr lang="ru-RU" sz="36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итогам проведения городской олимпиады школьников </a:t>
            </a:r>
            <a:r>
              <a:rPr lang="ru-RU" sz="36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по биологии</a:t>
            </a:r>
            <a:r>
              <a:rPr lang="ru-RU" sz="36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/ 2011-2012 </a:t>
            </a:r>
            <a:r>
              <a:rPr lang="ru-RU" sz="2800" dirty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учебный год/.</a:t>
            </a:r>
            <a:r>
              <a:rPr lang="ru-RU" sz="3600" dirty="0">
                <a:solidFill>
                  <a:srgbClr val="CC6600"/>
                </a:solidFill>
              </a:rPr>
              <a:t/>
            </a:r>
            <a:br>
              <a:rPr lang="ru-RU" sz="3600" dirty="0">
                <a:solidFill>
                  <a:srgbClr val="CC6600"/>
                </a:solidFill>
              </a:rPr>
            </a:br>
            <a:endParaRPr lang="uk-UA" sz="3600" dirty="0">
              <a:solidFill>
                <a:srgbClr val="CC6600"/>
              </a:solidFill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785794"/>
            <a:ext cx="4929222" cy="508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Жюри городской олимпиады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1285860"/>
            <a:ext cx="7643812" cy="5165741"/>
          </a:xfrm>
        </p:spPr>
        <p:txBody>
          <a:bodyPr/>
          <a:lstStyle/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Председатель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жюри –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Саменова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Л.Н., методист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ГорОО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Ларочкина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Любовь Ивановна – СШ № 59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Лапушкина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Лариса Александровна – СШ № 33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3.Хонтой Мартина –  СШ  № 65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Романова Наталья Юрьевна – СШ № 91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Кантарбаева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Гульмира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Абдиманаповна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СШ № 66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Арбабаева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Т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леуовна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СШ 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Ахажанова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Гульбаршин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Кайлиоллаевна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гимназия № 97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Балапанова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Құндыз Сериковна – гимназия № 92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9. Акуловская Вера Фёдоровна – СШ № 8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10. Калиева Алма Тлеубердиевна – СШ № 86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Апелляционная комиссия: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Жидкова  Наталья Ивановна –  СШ № 15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Мамбетова Алма Умирзаковна – СШ  № 76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1142984"/>
            <a:ext cx="2741608" cy="500066"/>
          </a:xfrm>
        </p:spPr>
        <p:txBody>
          <a:bodyPr/>
          <a:lstStyle/>
          <a:p>
            <a:r>
              <a:rPr lang="ru-RU" b="1" dirty="0" smtClean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 smtClean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785927"/>
            <a:ext cx="7643866" cy="4665674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Учителям биологии  провести анализ и решение олимпиадных   заданий с учащимися.</a:t>
            </a:r>
          </a:p>
          <a:p>
            <a:pPr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	2.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Проводить системную подготовку к олимпиадам, привлекать наиболее мотивированных учащихся.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Знакомить участников с олимпиадными заданиями  разного уровня.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При подготовке к олимпиадам использовать информационные технологии обучения.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Продолжить работу по развитию познавательной активности на уроках биологии.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68" y="214290"/>
            <a:ext cx="5286412" cy="235745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23-24 декабря проходила олимпиада по химии на базе СШ № 16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Цель олимпиады: 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2205038"/>
            <a:ext cx="7962926" cy="3867168"/>
          </a:xfrm>
        </p:spPr>
        <p:txBody>
          <a:bodyPr/>
          <a:lstStyle/>
          <a:p>
            <a:pPr>
              <a:buNone/>
            </a:pPr>
            <a:r>
              <a:rPr lang="ru-RU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	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     интереса      школьников      к      глубокому      овладению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биологическими знаниями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	Выявление и поддержка учащихся, проявляющих интерес к изучению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также оказание помощи в выборе их будущей профессии.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Развитие творческой инициативы школьников.</a:t>
            </a:r>
          </a:p>
          <a:p>
            <a:pPr>
              <a:lnSpc>
                <a:spcPct val="90000"/>
              </a:lnSpc>
              <a:buNone/>
            </a:pPr>
            <a:endParaRPr lang="uk-U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15888"/>
            <a:ext cx="6553200" cy="1455724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Количественный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участников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1928802"/>
            <a:ext cx="6985000" cy="407196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2011-2012 </a:t>
            </a:r>
            <a:r>
              <a:rPr lang="ru-RU" b="1" dirty="0" err="1" smtClean="0"/>
              <a:t>уч</a:t>
            </a:r>
            <a:r>
              <a:rPr lang="ru-RU" b="1" dirty="0" smtClean="0"/>
              <a:t>. год</a:t>
            </a:r>
            <a:endParaRPr lang="ru-RU" dirty="0" smtClean="0"/>
          </a:p>
          <a:p>
            <a:pPr algn="ctr"/>
            <a:r>
              <a:rPr lang="ru-RU" dirty="0" smtClean="0"/>
              <a:t>8 класс – 31</a:t>
            </a:r>
          </a:p>
          <a:p>
            <a:pPr algn="ctr"/>
            <a:r>
              <a:rPr lang="ru-RU" dirty="0" smtClean="0"/>
              <a:t>9 класс – 36</a:t>
            </a:r>
          </a:p>
          <a:p>
            <a:pPr algn="ctr"/>
            <a:r>
              <a:rPr lang="ru-RU" dirty="0" smtClean="0"/>
              <a:t>10 класс – 35</a:t>
            </a:r>
          </a:p>
          <a:p>
            <a:pPr algn="ctr"/>
            <a:r>
              <a:rPr lang="ru-RU" dirty="0" smtClean="0"/>
              <a:t>11 класс - 44</a:t>
            </a:r>
          </a:p>
          <a:p>
            <a:pPr algn="ctr"/>
            <a:r>
              <a:rPr lang="ru-RU" dirty="0" smtClean="0"/>
              <a:t>Всего - 146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5572164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теоретический тур </a:t>
            </a:r>
            <a: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состоял </a:t>
            </a:r>
            <a:r>
              <a:rPr lang="ru-RU" sz="24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тестовых заданий, каждый правильный вопрос 1 балл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 класс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 25 заданий;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 класс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25 заданий;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 класс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 35 заданий;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 класс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 35 заданий.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4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714356"/>
            <a:ext cx="8177240" cy="5737245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заданиями данного тура справились 34 участника (23 %), которые были допущены  ко второму практическому туру, набравшие  50 % от общего количества баллов (8-9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от 12 баллов, 10-11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от 17 баллов).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Низкий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уровень показали участники в параллелях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8-х классов: № 3, 13,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65,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(из 25 баллов набрали 2-5 баллов);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9-х классов: № 9, 17, 44,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76,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(2-5 баллов);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10-х классов: № 1, 6, 10, 16,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41, 45, 54,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74, 79, 81,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101 (3-10 баллов);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11-х классов: № 5, 6, 17,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32, 36, 39, 58, 63, 78, 86,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(3-10 баллов).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подготовлены были участники СШ № 6, 23, 50, 68, 9.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1285861"/>
            <a:ext cx="6553200" cy="714379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экспериментальный 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тур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928803"/>
            <a:ext cx="7962926" cy="452279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использованием таблиц, рисунков, схем и задач.  Это задания по разделам и темам: «Систематика растений и животных», «Анатомия и морфология растений и животных», «Нервная система», «Кровеносная система», «Обмен веществ», «Основы генетики». В 8-9 классах 12 заданий, в 10-11 классах 18 заданий. Все участники справились с заданиями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тура.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714356"/>
            <a:ext cx="4956218" cy="357189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Победители олимпиады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1214422"/>
            <a:ext cx="7643812" cy="5237179"/>
          </a:xfrm>
        </p:spPr>
        <p:txBody>
          <a:bodyPr/>
          <a:lstStyle/>
          <a:p>
            <a:pPr lvl="0"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 класс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Касыбаева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Дария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Наримановна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гимназия № 93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сейнбек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Айгерім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СШ № 43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Токенова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Асылзат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Мейрамовна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лицей № 53</a:t>
            </a: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 класс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Франк Виктория Сергеевна, лицей № 53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Неесало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Анна Александровна, гимназия № 93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</a:rPr>
              <a:t>Мартыненко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Тамара, гимназия № 97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10 класс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Байдуйсенова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Галымовна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гимназия № 93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Байызова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Айдана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Максатовна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гимназия № 92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Садовникова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Надежда Евгеньевна, гимназия № 38</a:t>
            </a: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11 класс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Жумадилова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Жибек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Алибековна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гимназия № 92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Нургалиева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Индира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Игоревна, гимназия № 38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</a:rPr>
              <a:t>Жуманова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</a:rPr>
              <a:t>Томирис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</a:rPr>
              <a:t>Армановна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, гимназия № 93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643734" cy="642941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Призёры олимпиад на отборочный 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тур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42910" y="642918"/>
          <a:ext cx="8320110" cy="6215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2011"/>
                <a:gridCol w="832011"/>
                <a:gridCol w="832011"/>
                <a:gridCol w="832011"/>
                <a:gridCol w="832011"/>
                <a:gridCol w="832011"/>
                <a:gridCol w="722974"/>
                <a:gridCol w="941048"/>
                <a:gridCol w="702026"/>
                <a:gridCol w="961996"/>
              </a:tblGrid>
              <a:tr h="31431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KZ Times New Roman"/>
                          <a:ea typeface="MS Mincho"/>
                          <a:cs typeface="MS Mincho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ФИО учащегося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Класс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Школа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Язык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обучения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KZ Times New Roman"/>
                          <a:ea typeface="MS Mincho"/>
                          <a:cs typeface="MS Mincho"/>
                        </a:rPr>
                        <a:t>Кол-во баллов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место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KZ Times New Roman"/>
                          <a:ea typeface="MS Mincho"/>
                          <a:cs typeface="MS Mincho"/>
                        </a:rPr>
                        <a:t>ФИО учителя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34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KZ Times New Roman"/>
                          <a:ea typeface="MS Mincho"/>
                          <a:cs typeface="MS Mincho"/>
                        </a:rPr>
                        <a:t>І тур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ІІ тур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KZ Times New Roman"/>
                          <a:ea typeface="MS Mincho"/>
                          <a:cs typeface="MS Mincho"/>
                        </a:rPr>
                        <a:t>Общий бал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68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Франк Виктория Сергеевна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53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русский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39,3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57,3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Уварова Мария Тимофеевна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Байдуйсенова  Асель Галымовна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русский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65,7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90,7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Полтавец Жанна Геннадьевна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3.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Байызова Айдана Максатовна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казахский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58,7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84,7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Балапанова Құндыз Сериковна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33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4.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Садовникова Надежда Евгеньевна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38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русский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50,5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72,5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Туйсина Татьяна Михайловна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5.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Жумадилова Жибек Алибековна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казахский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67,3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92,3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Балапанова Құндыз Сериковна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68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6.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Нургалиева Индира  Игоревна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38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русский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64,9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89,9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Туйсина Татьяна Михайловна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7.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Жуманова Томирис Армановна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93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русский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25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63,6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88,6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MS Mincho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MS Mincho"/>
                        </a:rPr>
                        <a:t>Полтавец Жанна Геннадьевна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8072494" cy="85725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b="1" dirty="0" smtClean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Мониторинг участников-победителей олимпиады 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 годам:</a:t>
            </a:r>
            <a: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71475" y="1857364"/>
          <a:ext cx="8248671" cy="4429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519"/>
                <a:gridCol w="916519"/>
                <a:gridCol w="916519"/>
                <a:gridCol w="916519"/>
                <a:gridCol w="916519"/>
                <a:gridCol w="916519"/>
                <a:gridCol w="916519"/>
                <a:gridCol w="916519"/>
                <a:gridCol w="916519"/>
              </a:tblGrid>
              <a:tr h="885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Классы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2005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2006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2007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2008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2009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2010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2011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2012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85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 класс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81, 33, 30.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38, 6, 86, 81.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38, 66.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86, 6, 68.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66, 5, 11.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39, 33.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66, 53, 97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43, 53, 93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85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 класс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92, 41, 45.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32, 38, 93.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38, 16, 30.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92, 97, 68.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92, 93.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92, 45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66, 97, 53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53, 93, 97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85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 класс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38, 91, 5.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92, 57, 38.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32, 77, 17.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68, 16, 38.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92, 39, 93.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93, 97, 92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93, 97, 53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38, 92, 93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858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 класс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38, 137, 93, 101.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91, 38, 66.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38, 66.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32, 17, 38.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97, 38, 33.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93, 39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93, 93, 97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spc="-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 38, 92, 93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asivo">
  <a:themeElements>
    <a:clrScheme name="template 3">
      <a:dk1>
        <a:srgbClr val="4D4D4D"/>
      </a:dk1>
      <a:lt1>
        <a:srgbClr val="FFFFFF"/>
      </a:lt1>
      <a:dk2>
        <a:srgbClr val="4D4D4D"/>
      </a:dk2>
      <a:lt2>
        <a:srgbClr val="003399"/>
      </a:lt2>
      <a:accent1>
        <a:srgbClr val="66CCFF"/>
      </a:accent1>
      <a:accent2>
        <a:srgbClr val="3366FF"/>
      </a:accent2>
      <a:accent3>
        <a:srgbClr val="FFFFFF"/>
      </a:accent3>
      <a:accent4>
        <a:srgbClr val="404040"/>
      </a:accent4>
      <a:accent5>
        <a:srgbClr val="B8E2FF"/>
      </a:accent5>
      <a:accent6>
        <a:srgbClr val="2D5CE7"/>
      </a:accent6>
      <a:hlink>
        <a:srgbClr val="FFCC00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333333"/>
        </a:dk1>
        <a:lt1>
          <a:srgbClr val="FFFFFF"/>
        </a:lt1>
        <a:dk2>
          <a:srgbClr val="808080"/>
        </a:dk2>
        <a:lt2>
          <a:srgbClr val="003366"/>
        </a:lt2>
        <a:accent1>
          <a:srgbClr val="6699FF"/>
        </a:accent1>
        <a:accent2>
          <a:srgbClr val="990000"/>
        </a:accent2>
        <a:accent3>
          <a:srgbClr val="FFFFFF"/>
        </a:accent3>
        <a:accent4>
          <a:srgbClr val="2A2A2A"/>
        </a:accent4>
        <a:accent5>
          <a:srgbClr val="B8CAFF"/>
        </a:accent5>
        <a:accent6>
          <a:srgbClr val="8A0000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CC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E2FF"/>
        </a:accent5>
        <a:accent6>
          <a:srgbClr val="2D5CE7"/>
        </a:accent6>
        <a:hlink>
          <a:srgbClr val="FFCC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2D5C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CC0000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B90000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99CC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8AB9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krasivo</Template>
  <TotalTime>189</TotalTime>
  <Words>511</Words>
  <Application>Microsoft PowerPoint</Application>
  <PresentationFormat>Экран (4:3)</PresentationFormat>
  <Paragraphs>194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krasivo</vt:lpstr>
      <vt:lpstr> Отчёт  по итогам проведения городской олимпиады школьников по биологии / 2011-2012 учебный год/. </vt:lpstr>
      <vt:lpstr> 23-24 декабря проходила олимпиада по химии на базе СШ № 16 Цель олимпиады: </vt:lpstr>
      <vt:lpstr> Количественный состав участников </vt:lpstr>
      <vt:lpstr>  I теоретический тур  состоял из тестовых заданий, каждый правильный вопрос 1 балл:  8 класс –  25 заданий; 9 класс – 25 заданий; 10 класс –  35 заданий; 11 класс –  35 заданий.   </vt:lpstr>
      <vt:lpstr>Слайд 5</vt:lpstr>
      <vt:lpstr>II  экспериментальный тур </vt:lpstr>
      <vt:lpstr>Победители олимпиады</vt:lpstr>
      <vt:lpstr>Призёры олимпиад на отборочный тур </vt:lpstr>
      <vt:lpstr> Мониторинг участников-победителей олимпиады по годам: </vt:lpstr>
      <vt:lpstr>Жюри городской олимпиады</vt:lpstr>
      <vt:lpstr> Рекомендации: </vt:lpstr>
    </vt:vector>
  </TitlesOfParts>
  <Company>GorOO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Отчёт  по итогам проведения городской олимпиады школьников по химии  / 2011-2012 учебный год/. </dc:title>
  <dc:creator>User</dc:creator>
  <cp:lastModifiedBy>User</cp:lastModifiedBy>
  <cp:revision>21</cp:revision>
  <dcterms:created xsi:type="dcterms:W3CDTF">2012-01-10T08:25:02Z</dcterms:created>
  <dcterms:modified xsi:type="dcterms:W3CDTF">2012-01-16T11:49:28Z</dcterms:modified>
</cp:coreProperties>
</file>