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273" r:id="rId3"/>
    <p:sldId id="261" r:id="rId4"/>
    <p:sldId id="283" r:id="rId5"/>
    <p:sldId id="282" r:id="rId6"/>
    <p:sldId id="281" r:id="rId7"/>
    <p:sldId id="301" r:id="rId8"/>
    <p:sldId id="284" r:id="rId9"/>
    <p:sldId id="299" r:id="rId10"/>
    <p:sldId id="300" r:id="rId11"/>
    <p:sldId id="280" r:id="rId12"/>
    <p:sldId id="257" r:id="rId13"/>
    <p:sldId id="295" r:id="rId14"/>
    <p:sldId id="285" r:id="rId15"/>
    <p:sldId id="259" r:id="rId16"/>
    <p:sldId id="288" r:id="rId17"/>
    <p:sldId id="289" r:id="rId18"/>
    <p:sldId id="290" r:id="rId19"/>
    <p:sldId id="293" r:id="rId20"/>
    <p:sldId id="291" r:id="rId21"/>
    <p:sldId id="292" r:id="rId22"/>
    <p:sldId id="260" r:id="rId23"/>
    <p:sldId id="298" r:id="rId24"/>
    <p:sldId id="276" r:id="rId25"/>
    <p:sldId id="277" r:id="rId26"/>
    <p:sldId id="278" r:id="rId27"/>
    <p:sldId id="279" r:id="rId28"/>
    <p:sldId id="286" r:id="rId29"/>
    <p:sldId id="287" r:id="rId30"/>
    <p:sldId id="297" r:id="rId31"/>
    <p:sldId id="296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34567" autoAdjust="0"/>
    <p:restoredTop sz="86396" autoAdjust="0"/>
  </p:normalViewPr>
  <p:slideViewPr>
    <p:cSldViewPr>
      <p:cViewPr varScale="1">
        <p:scale>
          <a:sx n="109" d="100"/>
          <a:sy n="109" d="100"/>
        </p:scale>
        <p:origin x="-4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Relationship Id="rId4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3ADBE46-64BB-4952-B3BC-9E58F8A98BB7}" type="datetimeFigureOut">
              <a:rPr lang="en-US"/>
              <a:pPr>
                <a:defRPr/>
              </a:pPr>
              <a:t>1/12/2012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86B0F9A-3C46-432C-91C9-D2B2F1B1BB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E6431DD-3D58-4AFE-8A71-EF4EA3800CBB}" type="datetimeFigureOut">
              <a:rPr lang="en-US"/>
              <a:pPr>
                <a:defRPr/>
              </a:pPr>
              <a:t>1/12/2012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  <a:endParaRPr lang="en-US" noProof="0"/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1FFB095-DA6B-4CA3-A751-CCC3247C40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A156F5A-856A-40F0-B353-9DF7FF823BC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5792A-D38D-42E0-ADBC-01C6BD78DBD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1B96F8-C358-46AA-9042-3E48B0EB3B9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43CEB4-D85A-41FC-9DC6-1CF74792069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C14FF8-1BCB-4176-A5A1-AA87DE80A5D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16958E5-A74E-43C0-81CA-DFD1DFE2114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A95F5C-EC95-4870-BA09-439EC384731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-1588" y="0"/>
            <a:ext cx="9144001" cy="6858000"/>
            <a:chOff x="-1574" y="0"/>
            <a:chExt cx="9144000" cy="6858000"/>
          </a:xfrm>
        </p:grpSpPr>
        <p:pic>
          <p:nvPicPr>
            <p:cNvPr id="5" name="Rectangle 6"/>
            <p:cNvPicPr>
              <a:picLocks noChangeAspect="1"/>
            </p:cNvPicPr>
            <p:nvPr/>
          </p:nvPicPr>
          <p:blipFill>
            <a:blip r:embed="rId2" cstate="print">
              <a:lum bright="-10000"/>
            </a:blip>
            <a:srcRect/>
            <a:stretch>
              <a:fillRect/>
            </a:stretch>
          </p:blipFill>
          <p:spPr bwMode="auto">
            <a:xfrm>
              <a:off x="-1574" y="381000"/>
              <a:ext cx="9144000" cy="6093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10"/>
            <p:cNvSpPr/>
            <p:nvPr userDrawn="1"/>
          </p:nvSpPr>
          <p:spPr>
            <a:xfrm>
              <a:off x="-1574" y="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7" name="Rectangle 11"/>
            <p:cNvSpPr/>
            <p:nvPr userDrawn="1"/>
          </p:nvSpPr>
          <p:spPr>
            <a:xfrm>
              <a:off x="-1574" y="655320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8" name="Straight Connector 14"/>
            <p:cNvCxnSpPr/>
            <p:nvPr/>
          </p:nvCxnSpPr>
          <p:spPr>
            <a:xfrm>
              <a:off x="-1574" y="381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6"/>
            <p:cNvCxnSpPr/>
            <p:nvPr/>
          </p:nvCxnSpPr>
          <p:spPr>
            <a:xfrm>
              <a:off x="-1574" y="6477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Shape 20"/>
          <p:cNvSpPr>
            <a:spLocks noGrp="1"/>
          </p:cNvSpPr>
          <p:nvPr>
            <p:ph type="title"/>
          </p:nvPr>
        </p:nvSpPr>
        <p:spPr>
          <a:xfrm>
            <a:off x="704850" y="4495800"/>
            <a:ext cx="7772400" cy="1362075"/>
          </a:xfrm>
          <a:prstGeom prst="rect">
            <a:avLst/>
          </a:prstGeom>
        </p:spPr>
        <p:txBody>
          <a:bodyPr anchor="t"/>
          <a:lstStyle>
            <a:lvl1pPr algn="ctr">
              <a:defRPr sz="4000" b="0" cap="none" baseline="0"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 anchor="b" anchorCtr="0"/>
          <a:lstStyle>
            <a:lvl1pPr marL="0" indent="0" algn="ctr">
              <a:buNone/>
              <a:defRPr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52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179C5-0FF3-4967-A6EF-212230900FA3}" type="datetimeFigureOut">
              <a:rPr lang="en-US"/>
              <a:pPr>
                <a:defRPr/>
              </a:pPr>
              <a:t>1/12/2012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5E91B-E942-4600-814B-5AC8FC0555B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52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27995-44C3-4C4E-89F4-202469289ADF}" type="datetimeFigureOut">
              <a:rPr lang="en-US"/>
              <a:pPr>
                <a:defRPr/>
              </a:pPr>
              <a:t>1/12/2012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C7918-3A4D-408C-A8F3-B34D5BD4643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152400"/>
            <a:ext cx="8229600" cy="12652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E2293-9687-4F2D-8136-1C2A4CFE1AE4}" type="datetimeFigureOut">
              <a:rPr lang="en-US"/>
              <a:pPr>
                <a:defRPr/>
              </a:pPr>
              <a:t>1/12/2012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08521-BD11-4796-8CAF-3BD13B41F40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AE42E-5748-4216-B0C7-A6CE4CE09EE0}" type="datetimeFigureOut">
              <a:rPr lang="en-US"/>
              <a:pPr>
                <a:defRPr/>
              </a:pPr>
              <a:t>1/12/2012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315EB-7E69-47D1-8F31-517DC2AD5BF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-1574" y="0"/>
            <a:chExt cx="9145574" cy="6858000"/>
          </a:xfrm>
        </p:grpSpPr>
        <p:sp>
          <p:nvSpPr>
            <p:cNvPr id="5" name="Rectangle 17"/>
            <p:cNvSpPr/>
            <p:nvPr userDrawn="1"/>
          </p:nvSpPr>
          <p:spPr>
            <a:xfrm>
              <a:off x="0" y="381000"/>
              <a:ext cx="9144000" cy="6096000"/>
            </a:xfrm>
            <a:prstGeom prst="rect">
              <a:avLst/>
            </a:prstGeom>
            <a:gradFill>
              <a:gsLst>
                <a:gs pos="0">
                  <a:schemeClr val="accent1">
                    <a:tint val="40000"/>
                  </a:schemeClr>
                </a:gs>
                <a:gs pos="100000">
                  <a:schemeClr val="accent1">
                    <a:shade val="75000"/>
                  </a:schemeClr>
                </a:gs>
              </a:gsLst>
              <a:path path="circle">
                <a:fillToRect l="100000" t="100000" r="100000" b="100000"/>
              </a:path>
            </a:gra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6" name="Rectangle 9"/>
            <p:cNvSpPr/>
            <p:nvPr userDrawn="1"/>
          </p:nvSpPr>
          <p:spPr>
            <a:xfrm>
              <a:off x="-1574" y="0"/>
              <a:ext cx="9143987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7" name="Rectangle 14"/>
            <p:cNvSpPr/>
            <p:nvPr userDrawn="1"/>
          </p:nvSpPr>
          <p:spPr>
            <a:xfrm>
              <a:off x="-1574" y="6553200"/>
              <a:ext cx="9143987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8" name="Straight Connector 15"/>
            <p:cNvCxnSpPr/>
            <p:nvPr/>
          </p:nvCxnSpPr>
          <p:spPr>
            <a:xfrm>
              <a:off x="-1574" y="381000"/>
              <a:ext cx="9143987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6"/>
            <p:cNvCxnSpPr/>
            <p:nvPr/>
          </p:nvCxnSpPr>
          <p:spPr>
            <a:xfrm>
              <a:off x="-1574" y="6477000"/>
              <a:ext cx="9143987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722313" y="4505325"/>
            <a:ext cx="7772400" cy="1362075"/>
          </a:xfrm>
          <a:prstGeom prst="rect">
            <a:avLst/>
          </a:prstGeom>
        </p:spPr>
        <p:txBody>
          <a:bodyPr anchor="t"/>
          <a:lstStyle>
            <a:lvl1pPr algn="ctr">
              <a:defRPr sz="4000" b="0" cap="none" baseline="0"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56726-2744-4F1C-A3DA-AA4EAAF2075D}" type="datetimeFigureOut">
              <a:rPr lang="en-US"/>
              <a:pPr>
                <a:defRPr/>
              </a:pPr>
              <a:t>1/12/2012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A9D28-2BA4-46ED-AF86-A2F10C096A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75B4D-89B1-4D8F-97AD-3527057074F8}" type="datetimeFigureOut">
              <a:rPr lang="en-US"/>
              <a:pPr>
                <a:defRPr/>
              </a:pPr>
              <a:t>1/12/2012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A935B-794D-4B73-B5F9-04DA75921F0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5F83A-140B-4AC4-BA8A-EC64A8829ADB}" type="datetimeFigureOut">
              <a:rPr lang="en-US"/>
              <a:pPr>
                <a:defRPr/>
              </a:pPr>
              <a:t>1/12/2012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24A3E-A2D7-49CA-8BBB-97B4DEB221B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7836B-6FA0-4ACC-83ED-07A19139DA48}" type="datetimeFigureOut">
              <a:rPr lang="en-US"/>
              <a:pPr>
                <a:defRPr/>
              </a:pPr>
              <a:t>1/12/2012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E76A2-3E1F-49F9-B36B-BD1FA24854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1"/>
            <a:ext cx="5111750" cy="452596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600201"/>
            <a:ext cx="3008313" cy="45259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Rectang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CA660-C478-44E0-ABC7-70F6416EB6D6}" type="datetimeFigureOut">
              <a:rPr lang="en-US"/>
              <a:pPr>
                <a:defRPr/>
              </a:pPr>
              <a:t>1/12/2012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B7AE6-8C7C-4AFF-99D9-FBDE76DD2E8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3B17F-7FCF-48B5-B127-E135DACC22FC}" type="datetimeFigureOut">
              <a:rPr lang="en-US"/>
              <a:pPr>
                <a:defRPr/>
              </a:pPr>
              <a:t>1/12/2012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8EB9F-1FC3-43A8-BDBF-FFE4A2CF2C5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13"/>
          <p:cNvGrpSpPr>
            <a:grpSpLocks/>
          </p:cNvGrpSpPr>
          <p:nvPr/>
        </p:nvGrpSpPr>
        <p:grpSpPr bwMode="auto">
          <a:xfrm>
            <a:off x="0" y="0"/>
            <a:ext cx="9144000" cy="1506538"/>
            <a:chOff x="0" y="0"/>
            <a:chExt cx="9144000" cy="1506538"/>
          </a:xfrm>
        </p:grpSpPr>
        <p:pic>
          <p:nvPicPr>
            <p:cNvPr id="10248" name="Rectangle 6"/>
            <p:cNvPicPr>
              <a:picLocks noChangeAspect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0" y="1"/>
              <a:ext cx="9144000" cy="1419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9"/>
            <p:cNvSpPr/>
            <p:nvPr userDrawn="1"/>
          </p:nvSpPr>
          <p:spPr>
            <a:xfrm>
              <a:off x="0" y="0"/>
              <a:ext cx="9144000" cy="144780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49000">
                  <a:schemeClr val="accent1">
                    <a:tint val="20000"/>
                    <a:alpha val="0"/>
                  </a:schemeClr>
                </a:gs>
              </a:gsLst>
              <a:lin ang="0" scaled="1"/>
              <a:tileRect/>
            </a:gra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0" y="142875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504950"/>
              <a:ext cx="9144000" cy="1588"/>
            </a:xfrm>
            <a:prstGeom prst="line">
              <a:avLst/>
            </a:prstGeom>
            <a:ln w="15875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32389AC-8089-483C-8F0F-97A7F5F62CDC}" type="datetimeFigureOut">
              <a:rPr lang="en-US"/>
              <a:pPr>
                <a:defRPr/>
              </a:pPr>
              <a:t>1/12/2012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6621E2-AA97-4B15-A8ED-92DEAB42CA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523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7" r:id="rId2"/>
    <p:sldLayoutId id="2147483699" r:id="rId3"/>
    <p:sldLayoutId id="2147483696" r:id="rId4"/>
    <p:sldLayoutId id="2147483695" r:id="rId5"/>
    <p:sldLayoutId id="2147483694" r:id="rId6"/>
    <p:sldLayoutId id="2147483693" r:id="rId7"/>
    <p:sldLayoutId id="2147483692" r:id="rId8"/>
    <p:sldLayoutId id="2147483691" r:id="rId9"/>
    <p:sldLayoutId id="2147483690" r:id="rId10"/>
    <p:sldLayoutId id="2147483689" r:id="rId11"/>
    <p:sldLayoutId id="2147483688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0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400"/>
        </a:spcAft>
        <a:buFont typeface="Arial" pitchFamily="34" charset="0"/>
        <a:buChar char="•"/>
        <a:defRPr sz="28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4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__________Microsoft_Office_Excel1.xls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2.xls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3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3.xls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4.xls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5.xls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6.xls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__________Microsoft_Office_Excel7.xls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8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__________Microsoft_Office_Excel11.xls"/><Relationship Id="rId5" Type="http://schemas.openxmlformats.org/officeDocument/2006/relationships/oleObject" Target="../embeddings/__________Microsoft_Office_Excel10.xls"/><Relationship Id="rId4" Type="http://schemas.openxmlformats.org/officeDocument/2006/relationships/oleObject" Target="../embeddings/__________Microsoft_Office_Excel9.xls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12.xls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9.v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subTitle" idx="1"/>
          </p:nvPr>
        </p:nvSpPr>
        <p:spPr bwMode="auto">
          <a:xfrm>
            <a:off x="1071563" y="2571750"/>
            <a:ext cx="7129462" cy="1752600"/>
          </a:xfrm>
        </p:spPr>
        <p:txBody>
          <a:bodyPr wrap="square" lIns="91440" tIns="45720" rIns="91440" bIns="45720" numCol="1" compatLnSpc="1">
            <a:prstTxWarp prst="textNoShape">
              <a:avLst/>
            </a:prstTxWarp>
            <a:normAutofit fontScale="85000" lnSpcReduction="20000"/>
          </a:bodyPr>
          <a:lstStyle/>
          <a:p>
            <a:pPr eaLnBrk="1" hangingPunct="1">
              <a:defRPr/>
            </a:pPr>
            <a:r>
              <a:rPr lang="ru-RU" sz="8000" b="1" smtClean="0"/>
              <a:t>Технический лицей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b="1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b="1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b="1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КАРАГАНДА 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>
              <a:effectLst/>
            </a:endParaRPr>
          </a:p>
        </p:txBody>
      </p:sp>
      <p:sp>
        <p:nvSpPr>
          <p:cNvPr id="204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>
              <a:effectLst/>
            </a:endParaRPr>
          </a:p>
        </p:txBody>
      </p:sp>
      <p:pic>
        <p:nvPicPr>
          <p:cNvPr id="20484" name="Picture 4" descr="Pic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7338"/>
            <a:ext cx="914400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043488"/>
          </a:xfrm>
        </p:spPr>
        <p:txBody>
          <a:bodyPr>
            <a:normAutofit fontScale="77500" lnSpcReduction="20000"/>
          </a:bodyPr>
          <a:lstStyle/>
          <a:p>
            <a:pPr eaLnBrk="1" fontAlgn="auto" hangingPunct="1">
              <a:buFont typeface="Courier New" pitchFamily="49" charset="0"/>
              <a:buChar char="o"/>
              <a:defRPr/>
            </a:pPr>
            <a:r>
              <a:rPr lang="ru-RU" sz="3600" b="1" dirty="0" smtClean="0"/>
              <a:t>Отличник народного просвещения </a:t>
            </a:r>
            <a:r>
              <a:rPr lang="ru-RU" sz="3600" b="1" dirty="0" err="1" smtClean="0"/>
              <a:t>Каз</a:t>
            </a:r>
            <a:r>
              <a:rPr lang="ru-RU" sz="3600" b="1" dirty="0" smtClean="0"/>
              <a:t>. ССР -1 </a:t>
            </a:r>
          </a:p>
          <a:p>
            <a:pPr eaLnBrk="1" fontAlgn="auto" hangingPunct="1">
              <a:buFont typeface="Courier New" pitchFamily="49" charset="0"/>
              <a:buChar char="o"/>
              <a:defRPr/>
            </a:pPr>
            <a:r>
              <a:rPr lang="ru-RU" sz="3800" b="1" dirty="0" smtClean="0"/>
              <a:t>Почетный работник  образования РК -1</a:t>
            </a:r>
          </a:p>
          <a:p>
            <a:pPr eaLnBrk="1" fontAlgn="auto" hangingPunct="1">
              <a:buFont typeface="Courier New" pitchFamily="49" charset="0"/>
              <a:buChar char="o"/>
              <a:defRPr/>
            </a:pPr>
            <a:r>
              <a:rPr lang="ru-RU" sz="3800" b="1" dirty="0" smtClean="0"/>
              <a:t>Член Международного </a:t>
            </a:r>
            <a:r>
              <a:rPr lang="ru-RU" sz="3800" b="1" dirty="0" err="1" smtClean="0"/>
              <a:t>пед</a:t>
            </a:r>
            <a:r>
              <a:rPr lang="ru-RU" sz="3800" b="1" dirty="0" smtClean="0"/>
              <a:t>. общества -1 </a:t>
            </a:r>
          </a:p>
          <a:p>
            <a:pPr eaLnBrk="1" fontAlgn="auto" hangingPunct="1">
              <a:buFont typeface="Courier New" pitchFamily="49" charset="0"/>
              <a:buChar char="o"/>
              <a:defRPr/>
            </a:pPr>
            <a:r>
              <a:rPr lang="ru-RU" sz="3800" b="1" dirty="0" smtClean="0"/>
              <a:t>Учитель, награжденный  нагрудным знаком  «</a:t>
            </a:r>
            <a:r>
              <a:rPr lang="ru-RU" sz="3800" b="1" dirty="0" err="1" smtClean="0"/>
              <a:t>Ы.Алтынсарин</a:t>
            </a:r>
            <a:r>
              <a:rPr lang="ru-RU" sz="3800" b="1" dirty="0" smtClean="0"/>
              <a:t>» - 1</a:t>
            </a:r>
          </a:p>
          <a:p>
            <a:pPr eaLnBrk="1" fontAlgn="auto" hangingPunct="1">
              <a:buFont typeface="Courier New" pitchFamily="49" charset="0"/>
              <a:buChar char="o"/>
              <a:defRPr/>
            </a:pPr>
            <a:r>
              <a:rPr lang="ru-RU" sz="3800" b="1" dirty="0" smtClean="0"/>
              <a:t>Учитель, выигравший грант  Акима Карагандинской области – 1</a:t>
            </a:r>
          </a:p>
          <a:p>
            <a:pPr eaLnBrk="1" fontAlgn="auto" hangingPunct="1">
              <a:buFont typeface="Courier New" pitchFamily="49" charset="0"/>
              <a:buChar char="o"/>
              <a:defRPr/>
            </a:pPr>
            <a:r>
              <a:rPr lang="ru-RU" sz="3800" b="1" dirty="0" smtClean="0"/>
              <a:t>«Лучший учитель школы- 2004» - 1</a:t>
            </a:r>
          </a:p>
          <a:p>
            <a:pPr eaLnBrk="1" fontAlgn="auto" hangingPunct="1">
              <a:buFont typeface="Courier New" pitchFamily="49" charset="0"/>
              <a:buChar char="o"/>
              <a:defRPr/>
            </a:pPr>
            <a:r>
              <a:rPr lang="ru-RU" sz="3800" b="1" dirty="0" smtClean="0"/>
              <a:t>Призер конкурса «Учитель года -2000» - 1</a:t>
            </a:r>
          </a:p>
          <a:p>
            <a:pPr eaLnBrk="1" fontAlgn="auto" hangingPunct="1">
              <a:buFont typeface="Courier New" pitchFamily="49" charset="0"/>
              <a:buChar char="o"/>
              <a:defRPr/>
            </a:pPr>
            <a:r>
              <a:rPr lang="ru-RU" sz="3800" b="1" dirty="0" smtClean="0"/>
              <a:t>Кандидаты  наук -2</a:t>
            </a:r>
          </a:p>
          <a:p>
            <a:pPr eaLnBrk="1" fontAlgn="auto" hangingPunct="1">
              <a:buFont typeface="Arial"/>
              <a:buNone/>
              <a:defRPr/>
            </a:pP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313" y="0"/>
            <a:ext cx="8286750" cy="141763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effectLst/>
              </a:rPr>
              <a:t>Основное богатство лицея – это высококвалифицированный педагогический коллектив.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Педагогическое кредо лицея: </a:t>
            </a:r>
            <a:b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«От творческого учителя к творческому ученику». </a:t>
            </a:r>
          </a:p>
        </p:txBody>
      </p:sp>
      <p:graphicFrame>
        <p:nvGraphicFramePr>
          <p:cNvPr id="2050" name="Object 9"/>
          <p:cNvGraphicFramePr>
            <a:graphicFrameLocks noChangeAspect="1"/>
          </p:cNvGraphicFramePr>
          <p:nvPr>
            <p:ph sz="half" idx="4294967295"/>
          </p:nvPr>
        </p:nvGraphicFramePr>
        <p:xfrm>
          <a:off x="0" y="1557338"/>
          <a:ext cx="9144000" cy="5237162"/>
        </p:xfrm>
        <a:graphic>
          <a:graphicData uri="http://schemas.openxmlformats.org/presentationml/2006/ole">
            <p:oleObj spid="_x0000_s2050" name="Диаграмма" r:id="rId4" imgW="5448300" imgH="3305251" progId="Excel.Chart.8">
              <p:embed/>
            </p:oleObj>
          </a:graphicData>
        </a:graphic>
      </p:graphicFrame>
      <p:sp>
        <p:nvSpPr>
          <p:cNvPr id="205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3600" smtClean="0">
                <a:effectLst/>
              </a:rPr>
              <a:t>Мониторинг качественного потенциала учителей</a:t>
            </a: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074" name="Object 6"/>
          <p:cNvGraphicFramePr>
            <a:graphicFrameLocks noChangeAspect="1"/>
          </p:cNvGraphicFramePr>
          <p:nvPr>
            <p:ph idx="1"/>
          </p:nvPr>
        </p:nvGraphicFramePr>
        <p:xfrm>
          <a:off x="0" y="1557338"/>
          <a:ext cx="9144000" cy="5214937"/>
        </p:xfrm>
        <a:graphic>
          <a:graphicData uri="http://schemas.openxmlformats.org/presentationml/2006/ole">
            <p:oleObj spid="_x0000_s3074" name="Диаграмма" r:id="rId3" imgW="5238902" imgH="3333902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buFont typeface="Arial"/>
              <a:buChar char="•"/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b="1" smtClean="0">
                <a:effectLst>
                  <a:outerShdw blurRad="38100" dist="38100" dir="2700000" algn="tl">
                    <a:srgbClr val="4F271C"/>
                  </a:outerShdw>
                </a:effectLst>
              </a:rPr>
              <a:t>Модель ученика</a:t>
            </a:r>
          </a:p>
        </p:txBody>
      </p:sp>
      <p:pic>
        <p:nvPicPr>
          <p:cNvPr id="22533" name="Picture 5" descr="imag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628775"/>
            <a:ext cx="8207375" cy="4464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285750" y="152400"/>
            <a:ext cx="8401050" cy="126523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Учебно-методическая работа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85750" y="1600200"/>
            <a:ext cx="8572500" cy="4829175"/>
          </a:xfrm>
        </p:spPr>
        <p:txBody>
          <a:bodyPr/>
          <a:lstStyle/>
          <a:p>
            <a:pPr eaLnBrk="1" fontAlgn="auto" hangingPunct="1">
              <a:buFont typeface="Arial"/>
              <a:buNone/>
              <a:defRPr/>
            </a:pPr>
            <a:r>
              <a:rPr lang="ru-RU" b="1" dirty="0" smtClean="0"/>
              <a:t>Лицей осуществляет учебно-развивающий </a:t>
            </a:r>
          </a:p>
          <a:p>
            <a:pPr eaLnBrk="1" fontAlgn="auto" hangingPunct="1">
              <a:buFont typeface="Arial"/>
              <a:buNone/>
              <a:defRPr/>
            </a:pPr>
            <a:r>
              <a:rPr lang="ru-RU" b="1" dirty="0" smtClean="0"/>
              <a:t>процесс в соответствии с уровнями </a:t>
            </a:r>
          </a:p>
          <a:p>
            <a:pPr eaLnBrk="1" fontAlgn="auto" hangingPunct="1">
              <a:buFont typeface="Arial"/>
              <a:buNone/>
              <a:defRPr/>
            </a:pPr>
            <a:r>
              <a:rPr lang="ru-RU" b="1" dirty="0" smtClean="0"/>
              <a:t>общеобразовательных программ двух </a:t>
            </a:r>
          </a:p>
          <a:p>
            <a:pPr eaLnBrk="1" fontAlgn="auto" hangingPunct="1">
              <a:buFont typeface="Arial"/>
              <a:buNone/>
              <a:defRPr/>
            </a:pPr>
            <a:r>
              <a:rPr lang="ru-RU" b="1" dirty="0" smtClean="0"/>
              <a:t>ступеней образования по учебным планам:</a:t>
            </a:r>
          </a:p>
          <a:p>
            <a:pPr eaLnBrk="1" fontAlgn="auto" hangingPunct="1">
              <a:buFont typeface="Arial"/>
              <a:buNone/>
              <a:defRPr/>
            </a:pPr>
            <a:r>
              <a:rPr lang="en-US" sz="3600" b="1" u="sng" dirty="0" smtClean="0"/>
              <a:t>I</a:t>
            </a:r>
            <a:r>
              <a:rPr lang="ru-RU" sz="3600" b="1" u="sng" dirty="0" smtClean="0"/>
              <a:t> ступень </a:t>
            </a:r>
            <a:r>
              <a:rPr lang="ru-RU" sz="3600" b="1" dirty="0" smtClean="0"/>
              <a:t>– основное среднее образование (7-9 классы); </a:t>
            </a:r>
          </a:p>
          <a:p>
            <a:pPr eaLnBrk="1" fontAlgn="auto" hangingPunct="1">
              <a:buFont typeface="Arial"/>
              <a:buNone/>
              <a:defRPr/>
            </a:pPr>
            <a:r>
              <a:rPr lang="en-US" sz="3600" b="1" u="sng" dirty="0" smtClean="0"/>
              <a:t>II</a:t>
            </a:r>
            <a:r>
              <a:rPr lang="ru-RU" sz="3600" b="1" u="sng" dirty="0" smtClean="0"/>
              <a:t> ступень </a:t>
            </a:r>
            <a:r>
              <a:rPr lang="ru-RU" sz="3600" b="1" dirty="0" smtClean="0"/>
              <a:t>– общее среднее образование (10-11 классы).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b="1" smtClean="0">
                <a:effectLst/>
              </a:rPr>
              <a:t>Качество знаний</a:t>
            </a:r>
          </a:p>
        </p:txBody>
      </p:sp>
      <p:graphicFrame>
        <p:nvGraphicFramePr>
          <p:cNvPr id="4098" name="Object 6"/>
          <p:cNvGraphicFramePr>
            <a:graphicFrameLocks noChangeAspect="1"/>
          </p:cNvGraphicFramePr>
          <p:nvPr>
            <p:ph idx="1"/>
          </p:nvPr>
        </p:nvGraphicFramePr>
        <p:xfrm>
          <a:off x="0" y="1506538"/>
          <a:ext cx="9144000" cy="5305425"/>
        </p:xfrm>
        <a:graphic>
          <a:graphicData uri="http://schemas.openxmlformats.org/presentationml/2006/ole">
            <p:oleObj spid="_x0000_s4098" name="Диаграмма" r:id="rId3" imgW="3686251" imgH="2514600" progId="Excel.Chart.8">
              <p:embed/>
            </p:oleObj>
          </a:graphicData>
        </a:graphic>
      </p:graphicFrame>
      <p:sp>
        <p:nvSpPr>
          <p:cNvPr id="410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6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b="1" smtClean="0">
                <a:effectLst/>
              </a:rPr>
              <a:t>Результаты ПГК</a:t>
            </a:r>
          </a:p>
        </p:txBody>
      </p:sp>
      <p:graphicFrame>
        <p:nvGraphicFramePr>
          <p:cNvPr id="5122" name="Object 7"/>
          <p:cNvGraphicFramePr>
            <a:graphicFrameLocks noChangeAspect="1"/>
          </p:cNvGraphicFramePr>
          <p:nvPr>
            <p:ph idx="1"/>
          </p:nvPr>
        </p:nvGraphicFramePr>
        <p:xfrm>
          <a:off x="0" y="1484313"/>
          <a:ext cx="9144000" cy="5276850"/>
        </p:xfrm>
        <a:graphic>
          <a:graphicData uri="http://schemas.openxmlformats.org/presentationml/2006/ole">
            <p:oleObj spid="_x0000_s5122" name="Диаграмма" r:id="rId3" imgW="3686251" imgH="2514600" progId="Excel.Chart.8">
              <p:embed/>
            </p:oleObj>
          </a:graphicData>
        </a:graphic>
      </p:graphicFrame>
      <p:sp>
        <p:nvSpPr>
          <p:cNvPr id="5124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>
                <a:effectLst/>
              </a:rPr>
              <a:t>Результаты ЕНТ</a:t>
            </a:r>
          </a:p>
        </p:txBody>
      </p:sp>
      <p:graphicFrame>
        <p:nvGraphicFramePr>
          <p:cNvPr id="6146" name="Object 3"/>
          <p:cNvGraphicFramePr>
            <a:graphicFrameLocks noChangeAspect="1"/>
          </p:cNvGraphicFramePr>
          <p:nvPr>
            <p:ph idx="1"/>
          </p:nvPr>
        </p:nvGraphicFramePr>
        <p:xfrm>
          <a:off x="0" y="1504950"/>
          <a:ext cx="9144000" cy="5305425"/>
        </p:xfrm>
        <a:graphic>
          <a:graphicData uri="http://schemas.openxmlformats.org/presentationml/2006/ole">
            <p:oleObj spid="_x0000_s6146" name="Диаграмма" r:id="rId3" imgW="3686251" imgH="2514600" progId="Excel.Chart.8">
              <p:embed/>
            </p:oleObj>
          </a:graphicData>
        </a:graphic>
      </p:graphicFrame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b="1" smtClean="0">
                <a:effectLst/>
              </a:rPr>
              <a:t>Результаты ЕНТ:</a:t>
            </a: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>
            <p:ph sz="half" idx="1"/>
          </p:nvPr>
        </p:nvGraphicFramePr>
        <p:xfrm>
          <a:off x="457200" y="2486025"/>
          <a:ext cx="4038600" cy="2754313"/>
        </p:xfrm>
        <a:graphic>
          <a:graphicData uri="http://schemas.openxmlformats.org/presentationml/2006/ole">
            <p:oleObj spid="_x0000_s7170" name="Диаграмма" r:id="rId3" imgW="3686251" imgH="2514600" progId="Excel.Chart.8">
              <p:embed/>
            </p:oleObj>
          </a:graphicData>
        </a:graphic>
      </p:graphicFrame>
      <p:graphicFrame>
        <p:nvGraphicFramePr>
          <p:cNvPr id="7171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4648200" y="2486025"/>
          <a:ext cx="4038600" cy="2754313"/>
        </p:xfrm>
        <a:graphic>
          <a:graphicData uri="http://schemas.openxmlformats.org/presentationml/2006/ole">
            <p:oleObj spid="_x0000_s7171" name="Диаграмма" r:id="rId4" imgW="3686251" imgH="2514600" progId="Excel.Chart.8">
              <p:embed/>
            </p:oleObj>
          </a:graphicData>
        </a:graphic>
      </p:graphicFrame>
      <p:sp>
        <p:nvSpPr>
          <p:cNvPr id="717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0" y="285750"/>
            <a:ext cx="9144000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/>
            <a:r>
              <a:rPr lang="kk-KZ" sz="2400" b="1">
                <a:solidFill>
                  <a:srgbClr val="611617"/>
                </a:solidFill>
                <a:cs typeface="Times New Roman" pitchFamily="18" charset="0"/>
              </a:rPr>
              <a:t>Управление</a:t>
            </a:r>
            <a:r>
              <a:rPr lang="ru-RU" sz="2400" b="1">
                <a:solidFill>
                  <a:srgbClr val="611617"/>
                </a:solidFill>
                <a:cs typeface="Times New Roman" pitchFamily="18" charset="0"/>
              </a:rPr>
              <a:t> образования Карагандинской области</a:t>
            </a:r>
            <a:endParaRPr lang="ru-RU" sz="2400">
              <a:solidFill>
                <a:srgbClr val="611617"/>
              </a:solidFill>
            </a:endParaRPr>
          </a:p>
          <a:p>
            <a:pPr indent="450850" algn="ctr" eaLnBrk="0" hangingPunct="0"/>
            <a:r>
              <a:rPr lang="ru-RU" sz="2400" b="1">
                <a:solidFill>
                  <a:srgbClr val="611617"/>
                </a:solidFill>
                <a:cs typeface="Times New Roman" pitchFamily="18" charset="0"/>
              </a:rPr>
              <a:t>Карагандинский областной институт повышения квалификации и переподготовки государственных служащих и работников образования</a:t>
            </a:r>
            <a:endParaRPr lang="ru-RU" sz="2400">
              <a:solidFill>
                <a:srgbClr val="611617"/>
              </a:solidFill>
            </a:endParaRPr>
          </a:p>
          <a:p>
            <a:pPr indent="450850" algn="ctr" eaLnBrk="0" hangingPunct="0"/>
            <a:r>
              <a:rPr lang="ru-RU" sz="2400" b="1">
                <a:solidFill>
                  <a:srgbClr val="611617"/>
                </a:solidFill>
                <a:cs typeface="Times New Roman" pitchFamily="18" charset="0"/>
              </a:rPr>
              <a:t>Отдел образования г. Караганды</a:t>
            </a:r>
            <a:endParaRPr lang="ru-RU" sz="2400">
              <a:solidFill>
                <a:srgbClr val="611617"/>
              </a:solidFill>
            </a:endParaRPr>
          </a:p>
          <a:p>
            <a:pPr indent="450850" algn="ctr" eaLnBrk="0" hangingPunct="0"/>
            <a:r>
              <a:rPr lang="ru-RU" sz="2400" b="1">
                <a:solidFill>
                  <a:srgbClr val="611617"/>
                </a:solidFill>
                <a:cs typeface="Times New Roman" pitchFamily="18" charset="0"/>
              </a:rPr>
              <a:t>Технический лицей</a:t>
            </a:r>
            <a:endParaRPr lang="ru-RU" sz="2400">
              <a:solidFill>
                <a:srgbClr val="611617"/>
              </a:solidFill>
            </a:endParaRPr>
          </a:p>
          <a:p>
            <a:pPr indent="450850" algn="ctr" eaLnBrk="0" hangingPunct="0"/>
            <a:r>
              <a:rPr lang="ru-MO" sz="1600" b="1">
                <a:solidFill>
                  <a:srgbClr val="611617"/>
                </a:solidFill>
                <a:cs typeface="Times New Roman" pitchFamily="18" charset="0"/>
              </a:rPr>
              <a:t>СОГЛАСОВАНО                                                 </a:t>
            </a:r>
            <a:r>
              <a:rPr lang="ru-RU" sz="1600" b="1">
                <a:solidFill>
                  <a:srgbClr val="611617"/>
                </a:solidFill>
                <a:cs typeface="Times New Roman" pitchFamily="18" charset="0"/>
              </a:rPr>
              <a:t>       </a:t>
            </a:r>
            <a:r>
              <a:rPr lang="ru-MO" sz="1600" b="1">
                <a:solidFill>
                  <a:srgbClr val="611617"/>
                </a:solidFill>
                <a:cs typeface="Times New Roman" pitchFamily="18" charset="0"/>
              </a:rPr>
              <a:t>УТВЕРЖДАЮ</a:t>
            </a:r>
            <a:endParaRPr lang="ru-RU" sz="1600" b="1">
              <a:solidFill>
                <a:srgbClr val="611617"/>
              </a:solidFill>
            </a:endParaRPr>
          </a:p>
          <a:p>
            <a:pPr indent="450850" algn="ctr" eaLnBrk="0" hangingPunct="0"/>
            <a:r>
              <a:rPr lang="ru-RU" sz="1600" b="1">
                <a:solidFill>
                  <a:srgbClr val="611617"/>
                </a:solidFill>
                <a:cs typeface="Times New Roman" pitchFamily="18" charset="0"/>
              </a:rPr>
              <a:t>Ректор                                                                             </a:t>
            </a:r>
            <a:r>
              <a:rPr lang="kk-KZ" sz="1600" b="1">
                <a:solidFill>
                  <a:srgbClr val="611617"/>
                </a:solidFill>
                <a:cs typeface="Times New Roman" pitchFamily="18" charset="0"/>
              </a:rPr>
              <a:t>Начальник</a:t>
            </a:r>
            <a:r>
              <a:rPr lang="ru-RU" sz="1600" b="1">
                <a:solidFill>
                  <a:srgbClr val="611617"/>
                </a:solidFill>
                <a:cs typeface="Times New Roman" pitchFamily="18" charset="0"/>
              </a:rPr>
              <a:t>                                                 </a:t>
            </a:r>
            <a:endParaRPr lang="ru-RU" sz="1600" b="1">
              <a:solidFill>
                <a:srgbClr val="611617"/>
              </a:solidFill>
            </a:endParaRPr>
          </a:p>
          <a:p>
            <a:pPr indent="450850" algn="ctr" eaLnBrk="0" hangingPunct="0"/>
            <a:r>
              <a:rPr lang="ru-RU" sz="1600" b="1">
                <a:solidFill>
                  <a:srgbClr val="611617"/>
                </a:solidFill>
                <a:cs typeface="Times New Roman" pitchFamily="18" charset="0"/>
              </a:rPr>
              <a:t>Карагандинского областного                                       Управления образования</a:t>
            </a:r>
            <a:endParaRPr lang="ru-RU" sz="1600" b="1">
              <a:solidFill>
                <a:srgbClr val="611617"/>
              </a:solidFill>
            </a:endParaRPr>
          </a:p>
          <a:p>
            <a:pPr indent="450850" algn="ctr" eaLnBrk="0" hangingPunct="0"/>
            <a:r>
              <a:rPr lang="ru-RU" sz="1600" b="1">
                <a:solidFill>
                  <a:srgbClr val="611617"/>
                </a:solidFill>
                <a:cs typeface="Times New Roman" pitchFamily="18" charset="0"/>
              </a:rPr>
              <a:t>ИПКиПГСРО                                                                 Карагандинской области </a:t>
            </a:r>
            <a:endParaRPr lang="ru-RU" sz="1600" b="1">
              <a:solidFill>
                <a:srgbClr val="611617"/>
              </a:solidFill>
            </a:endParaRPr>
          </a:p>
          <a:p>
            <a:pPr indent="450850" algn="ctr" eaLnBrk="0" hangingPunct="0"/>
            <a:r>
              <a:rPr lang="ru-RU" sz="1600" b="1">
                <a:solidFill>
                  <a:srgbClr val="611617"/>
                </a:solidFill>
                <a:cs typeface="Times New Roman" pitchFamily="18" charset="0"/>
              </a:rPr>
              <a:t>____________Контаев С.С.                                            _________Имангалиев Е.Н.</a:t>
            </a:r>
            <a:endParaRPr lang="ru-RU" sz="1600" b="1">
              <a:solidFill>
                <a:srgbClr val="611617"/>
              </a:solidFill>
            </a:endParaRPr>
          </a:p>
          <a:p>
            <a:pPr indent="450850" algn="ctr" eaLnBrk="0" hangingPunct="0"/>
            <a:r>
              <a:rPr lang="ru-RU" sz="1600" b="1">
                <a:solidFill>
                  <a:srgbClr val="611617"/>
                </a:solidFill>
                <a:cs typeface="Times New Roman" pitchFamily="18" charset="0"/>
              </a:rPr>
              <a:t>«___»______________2009г.                                    </a:t>
            </a:r>
            <a:r>
              <a:rPr lang="en-US" sz="1600" b="1">
                <a:solidFill>
                  <a:srgbClr val="611617"/>
                </a:solidFill>
                <a:cs typeface="Times New Roman" pitchFamily="18" charset="0"/>
              </a:rPr>
              <a:t>     </a:t>
            </a:r>
            <a:r>
              <a:rPr lang="ru-RU" sz="1600" b="1">
                <a:solidFill>
                  <a:srgbClr val="611617"/>
                </a:solidFill>
                <a:cs typeface="Times New Roman" pitchFamily="18" charset="0"/>
              </a:rPr>
              <a:t>«___»_____________2009г.</a:t>
            </a:r>
            <a:endParaRPr lang="ru-RU" sz="1600" b="1">
              <a:solidFill>
                <a:srgbClr val="611617"/>
              </a:solidFill>
            </a:endParaRPr>
          </a:p>
          <a:p>
            <a:pPr indent="450850" algn="ctr" eaLnBrk="0" hangingPunct="0"/>
            <a:r>
              <a:rPr lang="ru-RU" sz="2800" b="1">
                <a:solidFill>
                  <a:srgbClr val="611617"/>
                </a:solidFill>
                <a:cs typeface="Times New Roman" pitchFamily="18" charset="0"/>
              </a:rPr>
              <a:t>ПРОГРАММА РАЗВИТИЯ</a:t>
            </a:r>
            <a:endParaRPr lang="ru-RU" sz="2800" b="1">
              <a:solidFill>
                <a:srgbClr val="611617"/>
              </a:solidFill>
            </a:endParaRPr>
          </a:p>
          <a:p>
            <a:pPr indent="450850" algn="ctr" eaLnBrk="0" hangingPunct="0"/>
            <a:r>
              <a:rPr lang="ru-RU" sz="2800" b="1">
                <a:solidFill>
                  <a:srgbClr val="611617"/>
                </a:solidFill>
                <a:cs typeface="Times New Roman" pitchFamily="18" charset="0"/>
              </a:rPr>
              <a:t>ТЕХНИЧЕСКОГО ЛИЦЕЯ</a:t>
            </a:r>
            <a:endParaRPr lang="ru-RU" sz="2800" b="1">
              <a:solidFill>
                <a:srgbClr val="611617"/>
              </a:solidFill>
            </a:endParaRPr>
          </a:p>
          <a:p>
            <a:pPr indent="450850" algn="ctr" eaLnBrk="0" hangingPunct="0"/>
            <a:r>
              <a:rPr lang="ru-RU" sz="3200" b="1">
                <a:solidFill>
                  <a:srgbClr val="611617"/>
                </a:solidFill>
                <a:cs typeface="Times New Roman" pitchFamily="18" charset="0"/>
              </a:rPr>
              <a:t>«Компетентностный подход как основа качества образования»</a:t>
            </a:r>
            <a:endParaRPr lang="ru-RU" sz="3200" b="1">
              <a:solidFill>
                <a:srgbClr val="611617"/>
              </a:solidFill>
            </a:endParaRPr>
          </a:p>
          <a:p>
            <a:pPr indent="450850" algn="ctr" eaLnBrk="0" hangingPunct="0"/>
            <a:r>
              <a:rPr lang="ru-RU" sz="3200" b="1">
                <a:solidFill>
                  <a:srgbClr val="611617"/>
                </a:solidFill>
                <a:cs typeface="Times New Roman" pitchFamily="18" charset="0"/>
              </a:rPr>
              <a:t>(2009 – 2012 годы)</a:t>
            </a:r>
            <a:endParaRPr lang="ru-RU" sz="3200" b="1">
              <a:solidFill>
                <a:srgbClr val="61161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2"/>
          <p:cNvSpPr>
            <a:spLocks noGrp="1"/>
          </p:cNvSpPr>
          <p:nvPr>
            <p:ph type="title" sz="quarter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3600" b="1" smtClean="0">
                <a:effectLst/>
              </a:rPr>
              <a:t>Результаты поступления в ВУЗы:</a:t>
            </a: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>
            <p:ph sz="quarter" idx="1"/>
          </p:nvPr>
        </p:nvGraphicFramePr>
        <p:xfrm>
          <a:off x="849313" y="1600200"/>
          <a:ext cx="3252787" cy="2185988"/>
        </p:xfrm>
        <a:graphic>
          <a:graphicData uri="http://schemas.openxmlformats.org/presentationml/2006/ole">
            <p:oleObj spid="_x0000_s8194" name="Диаграмма" r:id="rId3" imgW="5200802" imgH="3495751" progId="Excel.Chart.8">
              <p:embed/>
            </p:oleObj>
          </a:graphicData>
        </a:graphic>
      </p:graphicFrame>
      <p:graphicFrame>
        <p:nvGraphicFramePr>
          <p:cNvPr id="8195" name="Object 5"/>
          <p:cNvGraphicFramePr>
            <a:graphicFrameLocks noChangeAspect="1"/>
          </p:cNvGraphicFramePr>
          <p:nvPr>
            <p:ph sz="quarter" idx="2"/>
          </p:nvPr>
        </p:nvGraphicFramePr>
        <p:xfrm>
          <a:off x="4946650" y="1600200"/>
          <a:ext cx="3441700" cy="2185988"/>
        </p:xfrm>
        <a:graphic>
          <a:graphicData uri="http://schemas.openxmlformats.org/presentationml/2006/ole">
            <p:oleObj spid="_x0000_s8195" name="Диаграмма" r:id="rId4" imgW="5143500" imgH="3267151" progId="Excel.Chart.8">
              <p:embed/>
            </p:oleObj>
          </a:graphicData>
        </a:graphic>
      </p:graphicFrame>
      <p:graphicFrame>
        <p:nvGraphicFramePr>
          <p:cNvPr id="8196" name="Object 6"/>
          <p:cNvGraphicFramePr>
            <a:graphicFrameLocks noChangeAspect="1"/>
          </p:cNvGraphicFramePr>
          <p:nvPr>
            <p:ph sz="quarter" idx="3"/>
          </p:nvPr>
        </p:nvGraphicFramePr>
        <p:xfrm>
          <a:off x="754063" y="3938588"/>
          <a:ext cx="3443287" cy="2187575"/>
        </p:xfrm>
        <a:graphic>
          <a:graphicData uri="http://schemas.openxmlformats.org/presentationml/2006/ole">
            <p:oleObj spid="_x0000_s8196" name="Диаграмма" r:id="rId5" imgW="5143500" imgH="3267151" progId="Excel.Chart.8">
              <p:embed/>
            </p:oleObj>
          </a:graphicData>
        </a:graphic>
      </p:graphicFrame>
      <p:graphicFrame>
        <p:nvGraphicFramePr>
          <p:cNvPr id="8197" name="Object 7"/>
          <p:cNvGraphicFramePr>
            <a:graphicFrameLocks noChangeAspect="1"/>
          </p:cNvGraphicFramePr>
          <p:nvPr>
            <p:ph sz="quarter" idx="4"/>
          </p:nvPr>
        </p:nvGraphicFramePr>
        <p:xfrm>
          <a:off x="4945063" y="3938588"/>
          <a:ext cx="3443287" cy="2187575"/>
        </p:xfrm>
        <a:graphic>
          <a:graphicData uri="http://schemas.openxmlformats.org/presentationml/2006/ole">
            <p:oleObj spid="_x0000_s8197" name="Диаграмма" r:id="rId6" imgW="5143500" imgH="3267151" progId="Excel.Chart.8">
              <p:embed/>
            </p:oleObj>
          </a:graphicData>
        </a:graphic>
      </p:graphicFrame>
      <p:sp>
        <p:nvSpPr>
          <p:cNvPr id="819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200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20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202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20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3600" smtClean="0">
                <a:effectLst/>
              </a:rPr>
              <a:t>Результативность профориентационной работы</a:t>
            </a:r>
          </a:p>
        </p:txBody>
      </p:sp>
      <p:graphicFrame>
        <p:nvGraphicFramePr>
          <p:cNvPr id="9218" name="Object 3"/>
          <p:cNvGraphicFramePr>
            <a:graphicFrameLocks noChangeAspect="1"/>
          </p:cNvGraphicFramePr>
          <p:nvPr>
            <p:ph idx="1"/>
          </p:nvPr>
        </p:nvGraphicFramePr>
        <p:xfrm>
          <a:off x="0" y="1593850"/>
          <a:ext cx="9144000" cy="5264150"/>
        </p:xfrm>
        <a:graphic>
          <a:graphicData uri="http://schemas.openxmlformats.org/presentationml/2006/ole">
            <p:oleObj spid="_x0000_s9218" name="Диаграмма" r:id="rId3" imgW="5162702" imgH="2905049" progId="Excel.Chart.8">
              <p:embed/>
            </p:oleObj>
          </a:graphicData>
        </a:graphic>
      </p:graphicFrame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214313" y="152400"/>
            <a:ext cx="8929687" cy="15621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effectLst/>
              </a:rPr>
              <a:t>Основные принципы отбора и конструирования содержания лицейского образования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13"/>
          </a:xfrm>
        </p:spPr>
        <p:txBody>
          <a:bodyPr>
            <a:noAutofit/>
          </a:bodyPr>
          <a:lstStyle/>
          <a:p>
            <a:pPr eaLnBrk="1" fontAlgn="auto" hangingPunct="1">
              <a:buFont typeface="Arial"/>
              <a:buChar char="•"/>
              <a:defRPr/>
            </a:pPr>
            <a:r>
              <a:rPr lang="ru-RU" sz="3200" b="1" i="1" dirty="0" smtClean="0"/>
              <a:t>Принцип личностно-ориентированного подхода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sz="3200" b="1" i="1" dirty="0" smtClean="0"/>
              <a:t>Принцип дифференциации</a:t>
            </a:r>
            <a:r>
              <a:rPr lang="ru-RU" sz="3200" dirty="0" smtClean="0"/>
              <a:t>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sz="3200" b="1" i="1" dirty="0" smtClean="0"/>
              <a:t>Принцип развития</a:t>
            </a:r>
            <a:r>
              <a:rPr lang="ru-RU" sz="3200" dirty="0" smtClean="0"/>
              <a:t>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sz="3200" b="1" i="1" dirty="0" smtClean="0"/>
              <a:t>Принцип научности</a:t>
            </a:r>
            <a:r>
              <a:rPr lang="ru-RU" sz="3200" dirty="0" smtClean="0"/>
              <a:t>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sz="3200" b="1" i="1" dirty="0" smtClean="0"/>
              <a:t>Принцип </a:t>
            </a:r>
            <a:r>
              <a:rPr lang="ru-RU" sz="3200" b="1" i="1" dirty="0" err="1" smtClean="0"/>
              <a:t>проблемности</a:t>
            </a:r>
            <a:endParaRPr lang="ru-RU" sz="3200" b="1" i="1" dirty="0" smtClean="0"/>
          </a:p>
          <a:p>
            <a:pPr eaLnBrk="1" fontAlgn="auto" hangingPunct="1">
              <a:buFont typeface="Arial"/>
              <a:buChar char="•"/>
              <a:defRPr/>
            </a:pPr>
            <a:r>
              <a:rPr lang="ru-RU" sz="3200" b="1" i="1" dirty="0" smtClean="0"/>
              <a:t>Принцип коллективной мыслительной деятельности</a:t>
            </a:r>
            <a:r>
              <a:rPr lang="ru-RU" sz="3200" dirty="0" smtClean="0"/>
              <a:t> 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>
                <a:effectLst/>
              </a:rPr>
              <a:t>Достижения учителей</a:t>
            </a:r>
          </a:p>
        </p:txBody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Учебно-воспитательная работа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u="sng" dirty="0" smtClean="0"/>
              <a:t>Цель воспитательной работы </a:t>
            </a:r>
            <a:r>
              <a:rPr lang="ru-RU" dirty="0" smtClean="0"/>
              <a:t>- создании условий, способствующих      воспитанию     творческой     личности,     способной      к     саморазвитию       и самосовершенствованию, свободной и ответственной за свой профессиональный  выбор. 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ru-RU" b="1" u="sng" dirty="0" smtClean="0"/>
              <a:t>Задачи:</a:t>
            </a:r>
            <a:endParaRPr lang="ru-RU" u="sng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Формирование учащихся в духе патриотизма, активной гражданской позиции, </a:t>
            </a:r>
            <a:r>
              <a:rPr lang="ru-RU" dirty="0" err="1" smtClean="0"/>
              <a:t>духовно-нравственной-эстетической</a:t>
            </a:r>
            <a:r>
              <a:rPr lang="ru-RU" dirty="0" smtClean="0"/>
              <a:t> реализации.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Создание лицейского братства - особого стиля жизни, для которого характерно гуманное отношение друг к другу, инициативность, ответственность.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274638"/>
            <a:ext cx="8929687" cy="13684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>Структура ученического самоуправления Технического лицея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pSp>
        <p:nvGrpSpPr>
          <p:cNvPr id="27651" name="Group 2"/>
          <p:cNvGrpSpPr>
            <a:grpSpLocks/>
          </p:cNvGrpSpPr>
          <p:nvPr/>
        </p:nvGrpSpPr>
        <p:grpSpPr bwMode="auto">
          <a:xfrm>
            <a:off x="571500" y="1484313"/>
            <a:ext cx="8572500" cy="5143500"/>
            <a:chOff x="1337" y="390"/>
            <a:chExt cx="7738" cy="4854"/>
          </a:xfrm>
        </p:grpSpPr>
        <p:sp>
          <p:nvSpPr>
            <p:cNvPr id="7172" name="Rectangle 3"/>
            <p:cNvSpPr>
              <a:spLocks noChangeArrowheads="1"/>
            </p:cNvSpPr>
            <p:nvPr/>
          </p:nvSpPr>
          <p:spPr bwMode="auto">
            <a:xfrm>
              <a:off x="4392" y="390"/>
              <a:ext cx="2041" cy="56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ru-RU" sz="2400" b="1" dirty="0">
                  <a:latin typeface="Calibri" pitchFamily="34" charset="0"/>
                </a:rPr>
                <a:t>Педсовет</a:t>
              </a:r>
              <a:endParaRPr lang="ru-RU" sz="2400" dirty="0">
                <a:latin typeface="+mn-lt"/>
              </a:endParaRPr>
            </a:p>
          </p:txBody>
        </p:sp>
        <p:sp>
          <p:nvSpPr>
            <p:cNvPr id="7173" name="Rectangle 4"/>
            <p:cNvSpPr>
              <a:spLocks noChangeArrowheads="1"/>
            </p:cNvSpPr>
            <p:nvPr/>
          </p:nvSpPr>
          <p:spPr bwMode="auto">
            <a:xfrm>
              <a:off x="1337" y="1470"/>
              <a:ext cx="2233" cy="56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b="1">
                  <a:latin typeface="Calibri" pitchFamily="34" charset="0"/>
                </a:rPr>
                <a:t>Администрация     лицея</a:t>
              </a:r>
              <a:r>
                <a:rPr lang="ru-RU" sz="2000" b="1">
                  <a:latin typeface="Calibri" pitchFamily="34" charset="0"/>
                </a:rPr>
                <a:t>			</a:t>
              </a:r>
              <a:r>
                <a:rPr lang="ru-RU" sz="1100" b="1">
                  <a:latin typeface="Calibri" pitchFamily="34" charset="0"/>
                </a:rPr>
                <a:t>		</a:t>
              </a:r>
              <a:endParaRPr lang="ru-RU">
                <a:latin typeface="Segoe Condensed"/>
              </a:endParaRPr>
            </a:p>
          </p:txBody>
        </p:sp>
        <p:sp>
          <p:nvSpPr>
            <p:cNvPr id="7174" name="Rectangle 5"/>
            <p:cNvSpPr>
              <a:spLocks noChangeArrowheads="1"/>
            </p:cNvSpPr>
            <p:nvPr/>
          </p:nvSpPr>
          <p:spPr bwMode="auto">
            <a:xfrm>
              <a:off x="4305" y="1470"/>
              <a:ext cx="2042" cy="56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ru-RU" b="1" dirty="0">
                  <a:latin typeface="Calibri" pitchFamily="34" charset="0"/>
                </a:rPr>
                <a:t>Родительская общественность</a:t>
              </a:r>
              <a:endParaRPr lang="ru-RU" dirty="0">
                <a:latin typeface="+mn-lt"/>
              </a:endParaRPr>
            </a:p>
          </p:txBody>
        </p:sp>
        <p:sp>
          <p:nvSpPr>
            <p:cNvPr id="7175" name="Rectangle 6"/>
            <p:cNvSpPr>
              <a:spLocks noChangeArrowheads="1"/>
            </p:cNvSpPr>
            <p:nvPr/>
          </p:nvSpPr>
          <p:spPr bwMode="auto">
            <a:xfrm>
              <a:off x="7034" y="1401"/>
              <a:ext cx="2041" cy="63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ru-RU" sz="2000" b="1" dirty="0">
                  <a:latin typeface="Calibri" pitchFamily="34" charset="0"/>
                </a:rPr>
                <a:t>Педагогический коллектив</a:t>
              </a:r>
              <a:endParaRPr lang="ru-RU" sz="2000" dirty="0">
                <a:latin typeface="+mn-lt"/>
              </a:endParaRPr>
            </a:p>
          </p:txBody>
        </p:sp>
        <p:sp>
          <p:nvSpPr>
            <p:cNvPr id="7176" name="Rectangle 7"/>
            <p:cNvSpPr>
              <a:spLocks noChangeArrowheads="1"/>
            </p:cNvSpPr>
            <p:nvPr/>
          </p:nvSpPr>
          <p:spPr bwMode="auto">
            <a:xfrm>
              <a:off x="4305" y="2445"/>
              <a:ext cx="2042" cy="56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1600" b="1">
                  <a:latin typeface="Calibri" pitchFamily="34" charset="0"/>
                </a:rPr>
                <a:t>Совет старшеклассников</a:t>
              </a:r>
              <a:endParaRPr lang="ru-RU" sz="1600">
                <a:latin typeface="Segoe Condensed"/>
              </a:endParaRPr>
            </a:p>
          </p:txBody>
        </p:sp>
        <p:sp>
          <p:nvSpPr>
            <p:cNvPr id="7177" name="Rectangle 8"/>
            <p:cNvSpPr>
              <a:spLocks noChangeArrowheads="1"/>
            </p:cNvSpPr>
            <p:nvPr/>
          </p:nvSpPr>
          <p:spPr bwMode="auto">
            <a:xfrm>
              <a:off x="1530" y="3356"/>
              <a:ext cx="2039" cy="69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b="1">
                  <a:latin typeface="Calibri" pitchFamily="34" charset="0"/>
                </a:rPr>
                <a:t>Организация досуга</a:t>
              </a:r>
              <a:endParaRPr lang="ru-RU">
                <a:latin typeface="Segoe Condensed"/>
              </a:endParaRPr>
            </a:p>
          </p:txBody>
        </p:sp>
        <p:sp>
          <p:nvSpPr>
            <p:cNvPr id="7178" name="Rectangle 9"/>
            <p:cNvSpPr>
              <a:spLocks noChangeArrowheads="1"/>
            </p:cNvSpPr>
            <p:nvPr/>
          </p:nvSpPr>
          <p:spPr bwMode="auto">
            <a:xfrm>
              <a:off x="4305" y="3481"/>
              <a:ext cx="2042" cy="56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ru-RU" sz="2000" b="1" dirty="0">
                  <a:latin typeface="Calibri" pitchFamily="34" charset="0"/>
                </a:rPr>
                <a:t>Спортивная жизнь</a:t>
              </a:r>
              <a:endParaRPr lang="ru-RU" sz="2000" dirty="0">
                <a:latin typeface="+mn-lt"/>
              </a:endParaRPr>
            </a:p>
          </p:txBody>
        </p:sp>
        <p:sp>
          <p:nvSpPr>
            <p:cNvPr id="7179" name="Rectangle 10"/>
            <p:cNvSpPr>
              <a:spLocks noChangeArrowheads="1"/>
            </p:cNvSpPr>
            <p:nvPr/>
          </p:nvSpPr>
          <p:spPr bwMode="auto">
            <a:xfrm>
              <a:off x="7034" y="3389"/>
              <a:ext cx="2041" cy="57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ru-RU" sz="2400" b="1" dirty="0">
                  <a:latin typeface="Calibri" pitchFamily="34" charset="0"/>
                </a:rPr>
                <a:t>Образование</a:t>
              </a:r>
              <a:endParaRPr lang="ru-RU" sz="2400" dirty="0">
                <a:latin typeface="+mn-lt"/>
              </a:endParaRPr>
            </a:p>
          </p:txBody>
        </p:sp>
        <p:sp>
          <p:nvSpPr>
            <p:cNvPr id="7180" name="Rectangle 11"/>
            <p:cNvSpPr>
              <a:spLocks noChangeArrowheads="1"/>
            </p:cNvSpPr>
            <p:nvPr/>
          </p:nvSpPr>
          <p:spPr bwMode="auto">
            <a:xfrm>
              <a:off x="1530" y="4499"/>
              <a:ext cx="7545" cy="74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ru-RU" sz="2400" b="1" dirty="0">
                  <a:latin typeface="Calibri" pitchFamily="34" charset="0"/>
                </a:rPr>
                <a:t>Классные коллективы и классное ученическое самоуправление</a:t>
              </a:r>
              <a:endParaRPr lang="ru-RU" sz="2400" dirty="0">
                <a:latin typeface="+mn-lt"/>
              </a:endParaRPr>
            </a:p>
          </p:txBody>
        </p:sp>
        <p:cxnSp>
          <p:nvCxnSpPr>
            <p:cNvPr id="27661" name="AutoShape 12"/>
            <p:cNvCxnSpPr>
              <a:cxnSpLocks noChangeShapeType="1"/>
            </p:cNvCxnSpPr>
            <p:nvPr/>
          </p:nvCxnSpPr>
          <p:spPr bwMode="auto">
            <a:xfrm>
              <a:off x="5325" y="960"/>
              <a:ext cx="0" cy="51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27662" name="AutoShape 13"/>
            <p:cNvCxnSpPr>
              <a:cxnSpLocks noChangeShapeType="1"/>
            </p:cNvCxnSpPr>
            <p:nvPr/>
          </p:nvCxnSpPr>
          <p:spPr bwMode="auto">
            <a:xfrm flipH="1">
              <a:off x="2910" y="960"/>
              <a:ext cx="1995" cy="51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27663" name="AutoShape 14"/>
            <p:cNvCxnSpPr>
              <a:cxnSpLocks noChangeShapeType="1"/>
            </p:cNvCxnSpPr>
            <p:nvPr/>
          </p:nvCxnSpPr>
          <p:spPr bwMode="auto">
            <a:xfrm>
              <a:off x="5895" y="960"/>
              <a:ext cx="1905" cy="42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27664" name="AutoShape 15"/>
            <p:cNvCxnSpPr>
              <a:cxnSpLocks noChangeShapeType="1"/>
            </p:cNvCxnSpPr>
            <p:nvPr/>
          </p:nvCxnSpPr>
          <p:spPr bwMode="auto">
            <a:xfrm>
              <a:off x="5325" y="2040"/>
              <a:ext cx="0" cy="4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27665" name="AutoShape 16"/>
            <p:cNvCxnSpPr>
              <a:cxnSpLocks noChangeShapeType="1"/>
            </p:cNvCxnSpPr>
            <p:nvPr/>
          </p:nvCxnSpPr>
          <p:spPr bwMode="auto">
            <a:xfrm>
              <a:off x="2595" y="2040"/>
              <a:ext cx="1710" cy="64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27666" name="AutoShape 17"/>
            <p:cNvCxnSpPr>
              <a:cxnSpLocks noChangeShapeType="1"/>
            </p:cNvCxnSpPr>
            <p:nvPr/>
          </p:nvCxnSpPr>
          <p:spPr bwMode="auto">
            <a:xfrm flipH="1">
              <a:off x="2562" y="2615"/>
              <a:ext cx="1785" cy="79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27667" name="AutoShape 18"/>
            <p:cNvCxnSpPr>
              <a:cxnSpLocks noChangeShapeType="1"/>
            </p:cNvCxnSpPr>
            <p:nvPr/>
          </p:nvCxnSpPr>
          <p:spPr bwMode="auto">
            <a:xfrm>
              <a:off x="2520" y="4050"/>
              <a:ext cx="0" cy="4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27668" name="AutoShape 19"/>
            <p:cNvCxnSpPr>
              <a:cxnSpLocks noChangeShapeType="1"/>
            </p:cNvCxnSpPr>
            <p:nvPr/>
          </p:nvCxnSpPr>
          <p:spPr bwMode="auto">
            <a:xfrm>
              <a:off x="5325" y="4050"/>
              <a:ext cx="0" cy="4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27669" name="AutoShape 20"/>
            <p:cNvCxnSpPr>
              <a:cxnSpLocks noChangeShapeType="1"/>
            </p:cNvCxnSpPr>
            <p:nvPr/>
          </p:nvCxnSpPr>
          <p:spPr bwMode="auto">
            <a:xfrm>
              <a:off x="8070" y="3960"/>
              <a:ext cx="0" cy="54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27670" name="AutoShape 21"/>
            <p:cNvCxnSpPr>
              <a:cxnSpLocks noChangeShapeType="1"/>
            </p:cNvCxnSpPr>
            <p:nvPr/>
          </p:nvCxnSpPr>
          <p:spPr bwMode="auto">
            <a:xfrm>
              <a:off x="3570" y="1740"/>
              <a:ext cx="73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27671" name="AutoShape 22"/>
            <p:cNvCxnSpPr>
              <a:cxnSpLocks noChangeShapeType="1"/>
            </p:cNvCxnSpPr>
            <p:nvPr/>
          </p:nvCxnSpPr>
          <p:spPr bwMode="auto">
            <a:xfrm>
              <a:off x="6345" y="1740"/>
              <a:ext cx="69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27672" name="AutoShape 23"/>
            <p:cNvCxnSpPr>
              <a:cxnSpLocks noChangeShapeType="1"/>
            </p:cNvCxnSpPr>
            <p:nvPr/>
          </p:nvCxnSpPr>
          <p:spPr bwMode="auto">
            <a:xfrm flipV="1">
              <a:off x="6345" y="2040"/>
              <a:ext cx="1725" cy="64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27673" name="AutoShape 24"/>
            <p:cNvCxnSpPr>
              <a:cxnSpLocks noChangeShapeType="1"/>
            </p:cNvCxnSpPr>
            <p:nvPr/>
          </p:nvCxnSpPr>
          <p:spPr bwMode="auto">
            <a:xfrm>
              <a:off x="6345" y="2685"/>
              <a:ext cx="1725" cy="7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27674" name="AutoShape 25"/>
            <p:cNvCxnSpPr>
              <a:cxnSpLocks noChangeShapeType="1"/>
            </p:cNvCxnSpPr>
            <p:nvPr/>
          </p:nvCxnSpPr>
          <p:spPr bwMode="auto">
            <a:xfrm>
              <a:off x="5325" y="3015"/>
              <a:ext cx="0" cy="46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</a:rPr>
              <a:t>Структура воспитательной системы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pSp>
        <p:nvGrpSpPr>
          <p:cNvPr id="28675" name="Group 2"/>
          <p:cNvGrpSpPr>
            <a:grpSpLocks/>
          </p:cNvGrpSpPr>
          <p:nvPr/>
        </p:nvGrpSpPr>
        <p:grpSpPr bwMode="auto">
          <a:xfrm>
            <a:off x="0" y="1500188"/>
            <a:ext cx="9144000" cy="5357812"/>
            <a:chOff x="63" y="9064"/>
            <a:chExt cx="11353" cy="7479"/>
          </a:xfrm>
        </p:grpSpPr>
        <p:sp>
          <p:nvSpPr>
            <p:cNvPr id="28676" name="Line 3"/>
            <p:cNvSpPr>
              <a:spLocks noChangeShapeType="1"/>
            </p:cNvSpPr>
            <p:nvPr/>
          </p:nvSpPr>
          <p:spPr bwMode="auto">
            <a:xfrm>
              <a:off x="5901" y="11112"/>
              <a:ext cx="0" cy="1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8677" name="Group 4"/>
            <p:cNvGrpSpPr>
              <a:grpSpLocks/>
            </p:cNvGrpSpPr>
            <p:nvPr/>
          </p:nvGrpSpPr>
          <p:grpSpPr bwMode="auto">
            <a:xfrm>
              <a:off x="63" y="9064"/>
              <a:ext cx="11353" cy="7479"/>
              <a:chOff x="63" y="9064"/>
              <a:chExt cx="11353" cy="7479"/>
            </a:xfrm>
          </p:grpSpPr>
          <p:sp>
            <p:nvSpPr>
              <p:cNvPr id="8198" name="Oval 5"/>
              <p:cNvSpPr>
                <a:spLocks noChangeArrowheads="1"/>
              </p:cNvSpPr>
              <p:nvPr/>
            </p:nvSpPr>
            <p:spPr bwMode="auto">
              <a:xfrm>
                <a:off x="3966" y="9064"/>
                <a:ext cx="3548" cy="204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ru-RU" b="1">
                    <a:latin typeface="Calibri" pitchFamily="34" charset="0"/>
                  </a:rPr>
                  <a:t>Организация воспитания в процессе обучения</a:t>
                </a:r>
                <a:endParaRPr lang="ru-RU">
                  <a:latin typeface="Segoe Condensed"/>
                </a:endParaRPr>
              </a:p>
            </p:txBody>
          </p:sp>
          <p:sp>
            <p:nvSpPr>
              <p:cNvPr id="8199" name="Oval 6"/>
              <p:cNvSpPr>
                <a:spLocks noChangeArrowheads="1"/>
              </p:cNvSpPr>
              <p:nvPr/>
            </p:nvSpPr>
            <p:spPr bwMode="auto">
              <a:xfrm>
                <a:off x="3788" y="14103"/>
                <a:ext cx="4257" cy="244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ru-RU" b="1">
                    <a:latin typeface="Calibri" pitchFamily="34" charset="0"/>
                  </a:rPr>
                  <a:t>Работа с</a:t>
                </a:r>
              </a:p>
              <a:p>
                <a:pPr algn="ctr">
                  <a:spcAft>
                    <a:spcPts val="1000"/>
                  </a:spcAft>
                  <a:defRPr/>
                </a:pPr>
                <a:r>
                  <a:rPr lang="ru-RU" b="1"/>
                  <a:t>п</a:t>
                </a:r>
                <a:r>
                  <a:rPr lang="ru-RU" b="1">
                    <a:latin typeface="Calibri" pitchFamily="34" charset="0"/>
                  </a:rPr>
                  <a:t>ед</a:t>
                </a:r>
                <a:r>
                  <a:rPr lang="ru-RU" b="1"/>
                  <a:t>агогическим </a:t>
                </a:r>
                <a:r>
                  <a:rPr lang="ru-RU" b="1">
                    <a:latin typeface="Calibri" pitchFamily="34" charset="0"/>
                  </a:rPr>
                  <a:t> коллективом</a:t>
                </a:r>
                <a:endParaRPr lang="ru-RU">
                  <a:latin typeface="Segoe Condensed"/>
                </a:endParaRPr>
              </a:p>
            </p:txBody>
          </p:sp>
          <p:sp>
            <p:nvSpPr>
              <p:cNvPr id="8200" name="Oval 7"/>
              <p:cNvSpPr>
                <a:spLocks noChangeArrowheads="1"/>
              </p:cNvSpPr>
              <p:nvPr/>
            </p:nvSpPr>
            <p:spPr bwMode="auto">
              <a:xfrm>
                <a:off x="63" y="10061"/>
                <a:ext cx="3798" cy="224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  <a:defRPr/>
                </a:pPr>
                <a:r>
                  <a:rPr lang="ru-RU" b="1">
                    <a:latin typeface="Calibri" pitchFamily="34" charset="0"/>
                  </a:rPr>
                  <a:t>Воспитание во внеклассной деятельности</a:t>
                </a:r>
                <a:endParaRPr lang="ru-RU">
                  <a:latin typeface="Segoe Condensed"/>
                </a:endParaRPr>
              </a:p>
            </p:txBody>
          </p:sp>
          <p:sp>
            <p:nvSpPr>
              <p:cNvPr id="8201" name="Oval 8"/>
              <p:cNvSpPr>
                <a:spLocks noChangeArrowheads="1"/>
              </p:cNvSpPr>
              <p:nvPr/>
            </p:nvSpPr>
            <p:spPr bwMode="auto">
              <a:xfrm>
                <a:off x="8182" y="9862"/>
                <a:ext cx="3234" cy="2322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endParaRPr lang="ru-RU" sz="1400">
                  <a:latin typeface="Times New Roman" pitchFamily="18" charset="0"/>
                </a:endParaRPr>
              </a:p>
              <a:p>
                <a:pPr algn="ctr">
                  <a:spcAft>
                    <a:spcPts val="1000"/>
                  </a:spcAft>
                  <a:defRPr/>
                </a:pPr>
                <a:r>
                  <a:rPr lang="ru-RU" b="1">
                    <a:latin typeface="Calibri" pitchFamily="34" charset="0"/>
                  </a:rPr>
                  <a:t>Связь с социумом</a:t>
                </a:r>
                <a:endParaRPr lang="ru-RU">
                  <a:latin typeface="Segoe Condensed"/>
                </a:endParaRPr>
              </a:p>
            </p:txBody>
          </p:sp>
          <p:sp>
            <p:nvSpPr>
              <p:cNvPr id="8202" name="Oval 9"/>
              <p:cNvSpPr>
                <a:spLocks noChangeArrowheads="1"/>
              </p:cNvSpPr>
              <p:nvPr/>
            </p:nvSpPr>
            <p:spPr bwMode="auto">
              <a:xfrm>
                <a:off x="63" y="13153"/>
                <a:ext cx="4257" cy="229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  <a:defRPr/>
                </a:pPr>
                <a:r>
                  <a:rPr lang="ru-RU" sz="500">
                    <a:latin typeface="Calibri" pitchFamily="34" charset="0"/>
                  </a:rPr>
                  <a:t>                                        </a:t>
                </a:r>
                <a:r>
                  <a:rPr lang="ru-RU" b="1">
                    <a:latin typeface="Calibri" pitchFamily="34" charset="0"/>
                  </a:rPr>
                  <a:t>Система</a:t>
                </a:r>
              </a:p>
              <a:p>
                <a:pPr algn="ctr">
                  <a:spcAft>
                    <a:spcPts val="1000"/>
                  </a:spcAft>
                  <a:defRPr/>
                </a:pPr>
                <a:r>
                  <a:rPr lang="ru-RU" b="1">
                    <a:latin typeface="Calibri" pitchFamily="34" charset="0"/>
                  </a:rPr>
                  <a:t>самоуправления</a:t>
                </a:r>
                <a:endParaRPr lang="ru-RU" b="1">
                  <a:latin typeface="Times New Roman" pitchFamily="18" charset="0"/>
                </a:endParaRPr>
              </a:p>
              <a:p>
                <a:pPr>
                  <a:spcAft>
                    <a:spcPts val="1000"/>
                  </a:spcAft>
                  <a:defRPr/>
                </a:pPr>
                <a:endParaRPr lang="ru-RU" sz="1200" b="1">
                  <a:latin typeface="Times New Roman" pitchFamily="18" charset="0"/>
                </a:endParaRPr>
              </a:p>
              <a:p>
                <a:pPr>
                  <a:defRPr/>
                </a:pPr>
                <a:endParaRPr lang="ru-RU">
                  <a:latin typeface="Segoe Condensed"/>
                </a:endParaRPr>
              </a:p>
            </p:txBody>
          </p:sp>
          <p:sp>
            <p:nvSpPr>
              <p:cNvPr id="8203" name="Oval 10"/>
              <p:cNvSpPr>
                <a:spLocks noChangeArrowheads="1"/>
              </p:cNvSpPr>
              <p:nvPr/>
            </p:nvSpPr>
            <p:spPr bwMode="auto">
              <a:xfrm>
                <a:off x="8134" y="13144"/>
                <a:ext cx="3282" cy="2502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endParaRPr lang="ru-RU" sz="1400">
                  <a:latin typeface="Times New Roman" pitchFamily="18" charset="0"/>
                </a:endParaRPr>
              </a:p>
              <a:p>
                <a:pPr algn="ctr">
                  <a:spcAft>
                    <a:spcPts val="1000"/>
                  </a:spcAft>
                  <a:defRPr/>
                </a:pPr>
                <a:r>
                  <a:rPr lang="ru-RU" b="1">
                    <a:latin typeface="Calibri" pitchFamily="34" charset="0"/>
                  </a:rPr>
                  <a:t>Работа с родителями</a:t>
                </a:r>
                <a:endParaRPr lang="ru-RU">
                  <a:latin typeface="Segoe Condensed"/>
                </a:endParaRPr>
              </a:p>
            </p:txBody>
          </p:sp>
          <p:sp>
            <p:nvSpPr>
              <p:cNvPr id="8204" name="Oval 11"/>
              <p:cNvSpPr>
                <a:spLocks noChangeArrowheads="1"/>
              </p:cNvSpPr>
              <p:nvPr/>
            </p:nvSpPr>
            <p:spPr bwMode="auto">
              <a:xfrm>
                <a:off x="3861" y="11584"/>
                <a:ext cx="4184" cy="204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endParaRPr lang="ru-RU">
                  <a:latin typeface="Times New Roman" pitchFamily="18" charset="0"/>
                </a:endParaRPr>
              </a:p>
              <a:p>
                <a:pPr algn="ctr">
                  <a:spcAft>
                    <a:spcPts val="1000"/>
                  </a:spcAft>
                  <a:defRPr/>
                </a:pPr>
                <a:r>
                  <a:rPr lang="ru-RU" b="1">
                    <a:latin typeface="Calibri" pitchFamily="34" charset="0"/>
                  </a:rPr>
                  <a:t>Воспитательная система</a:t>
                </a:r>
                <a:endParaRPr lang="ru-RU">
                  <a:latin typeface="Segoe Condensed"/>
                </a:endParaRPr>
              </a:p>
            </p:txBody>
          </p:sp>
          <p:sp>
            <p:nvSpPr>
              <p:cNvPr id="28685" name="Line 12"/>
              <p:cNvSpPr>
                <a:spLocks noChangeShapeType="1"/>
              </p:cNvSpPr>
              <p:nvPr/>
            </p:nvSpPr>
            <p:spPr bwMode="auto">
              <a:xfrm>
                <a:off x="5931" y="13132"/>
                <a:ext cx="0" cy="1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686" name="Line 13"/>
              <p:cNvSpPr>
                <a:spLocks noChangeShapeType="1"/>
              </p:cNvSpPr>
              <p:nvPr/>
            </p:nvSpPr>
            <p:spPr bwMode="auto">
              <a:xfrm flipH="1">
                <a:off x="7341" y="11712"/>
                <a:ext cx="960" cy="7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687" name="Line 14"/>
              <p:cNvSpPr>
                <a:spLocks noChangeShapeType="1"/>
              </p:cNvSpPr>
              <p:nvPr/>
            </p:nvSpPr>
            <p:spPr bwMode="auto">
              <a:xfrm flipH="1">
                <a:off x="3621" y="12912"/>
                <a:ext cx="960" cy="7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688" name="Line 15"/>
              <p:cNvSpPr>
                <a:spLocks noChangeShapeType="1"/>
              </p:cNvSpPr>
              <p:nvPr/>
            </p:nvSpPr>
            <p:spPr bwMode="auto">
              <a:xfrm flipH="1" flipV="1">
                <a:off x="7461" y="13152"/>
                <a:ext cx="960" cy="6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689" name="Line 16"/>
              <p:cNvSpPr>
                <a:spLocks noChangeShapeType="1"/>
              </p:cNvSpPr>
              <p:nvPr/>
            </p:nvSpPr>
            <p:spPr bwMode="auto">
              <a:xfrm flipH="1" flipV="1">
                <a:off x="3861" y="11592"/>
                <a:ext cx="720" cy="7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Клубы и кружки по интересам</a:t>
            </a:r>
          </a:p>
        </p:txBody>
      </p:sp>
      <p:grpSp>
        <p:nvGrpSpPr>
          <p:cNvPr id="29699" name="Group 2"/>
          <p:cNvGrpSpPr>
            <a:grpSpLocks/>
          </p:cNvGrpSpPr>
          <p:nvPr/>
        </p:nvGrpSpPr>
        <p:grpSpPr bwMode="auto">
          <a:xfrm>
            <a:off x="214313" y="1492250"/>
            <a:ext cx="8715375" cy="5365750"/>
            <a:chOff x="759" y="4462"/>
            <a:chExt cx="10450" cy="4828"/>
          </a:xfrm>
        </p:grpSpPr>
        <p:sp>
          <p:nvSpPr>
            <p:cNvPr id="1027" name="Oval 3"/>
            <p:cNvSpPr>
              <a:spLocks noChangeArrowheads="1"/>
            </p:cNvSpPr>
            <p:nvPr/>
          </p:nvSpPr>
          <p:spPr bwMode="auto">
            <a:xfrm>
              <a:off x="759" y="4585"/>
              <a:ext cx="4325" cy="204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400" b="1">
                  <a:latin typeface="Calibri" pitchFamily="34" charset="0"/>
                </a:rPr>
                <a:t>Предметные</a:t>
              </a:r>
            </a:p>
            <a:p>
              <a:pPr algn="ctr">
                <a:spcAft>
                  <a:spcPts val="1000"/>
                </a:spcAft>
                <a:defRPr/>
              </a:pPr>
              <a:r>
                <a:rPr lang="ru-RU" sz="2400" b="1">
                  <a:latin typeface="Calibri" pitchFamily="34" charset="0"/>
                </a:rPr>
                <a:t>факультативы</a:t>
              </a:r>
              <a:r>
                <a:rPr lang="ru-RU" sz="2800" b="1">
                  <a:latin typeface="Calibri" pitchFamily="34" charset="0"/>
                </a:rPr>
                <a:t> </a:t>
              </a:r>
              <a:endParaRPr lang="ru-RU" sz="2800"/>
            </a:p>
          </p:txBody>
        </p:sp>
        <p:sp>
          <p:nvSpPr>
            <p:cNvPr id="1028" name="Oval 4"/>
            <p:cNvSpPr>
              <a:spLocks noChangeArrowheads="1"/>
            </p:cNvSpPr>
            <p:nvPr/>
          </p:nvSpPr>
          <p:spPr bwMode="auto">
            <a:xfrm>
              <a:off x="3808" y="6085"/>
              <a:ext cx="3961" cy="132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3600" b="1" dirty="0">
                  <a:latin typeface="Calibri" pitchFamily="34" charset="0"/>
                </a:rPr>
                <a:t>Лицеист</a:t>
              </a:r>
              <a:endParaRPr lang="ru-RU" sz="3600" dirty="0"/>
            </a:p>
          </p:txBody>
        </p:sp>
        <p:sp>
          <p:nvSpPr>
            <p:cNvPr id="1029" name="Oval 5"/>
            <p:cNvSpPr>
              <a:spLocks noChangeArrowheads="1"/>
            </p:cNvSpPr>
            <p:nvPr/>
          </p:nvSpPr>
          <p:spPr bwMode="auto">
            <a:xfrm>
              <a:off x="6469" y="4462"/>
              <a:ext cx="3959" cy="204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endParaRPr lang="ru-RU" sz="1500">
                <a:latin typeface="Times New Roman" pitchFamily="18" charset="0"/>
              </a:endParaRPr>
            </a:p>
            <a:p>
              <a:pPr algn="ctr">
                <a:spcAft>
                  <a:spcPts val="1000"/>
                </a:spcAft>
                <a:defRPr/>
              </a:pPr>
              <a:r>
                <a:rPr lang="ru-RU" sz="2400" b="1">
                  <a:latin typeface="Calibri" pitchFamily="34" charset="0"/>
                </a:rPr>
                <a:t>Спортивные кружки </a:t>
              </a:r>
              <a:endParaRPr lang="ru-RU" sz="2400"/>
            </a:p>
          </p:txBody>
        </p:sp>
        <p:sp>
          <p:nvSpPr>
            <p:cNvPr id="1030" name="Oval 6"/>
            <p:cNvSpPr>
              <a:spLocks noChangeArrowheads="1"/>
            </p:cNvSpPr>
            <p:nvPr/>
          </p:nvSpPr>
          <p:spPr bwMode="auto">
            <a:xfrm>
              <a:off x="1016" y="7366"/>
              <a:ext cx="2948" cy="162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  <a:defRPr/>
              </a:pPr>
              <a:r>
                <a:rPr lang="ru-RU" sz="1100" b="1">
                  <a:latin typeface="Calibri" pitchFamily="34" charset="0"/>
                </a:rPr>
                <a:t>    </a:t>
              </a:r>
              <a:r>
                <a:rPr lang="ru-RU" b="1">
                  <a:latin typeface="Calibri" pitchFamily="34" charset="0"/>
                </a:rPr>
                <a:t>Кружок «Техническое</a:t>
              </a:r>
              <a:r>
                <a:rPr lang="ru-RU" sz="2000" b="1">
                  <a:latin typeface="Calibri" pitchFamily="34" charset="0"/>
                </a:rPr>
                <a:t> рисование»</a:t>
              </a:r>
              <a:endParaRPr lang="ru-RU" sz="2000" b="1">
                <a:latin typeface="Times New Roman" pitchFamily="18" charset="0"/>
              </a:endParaRPr>
            </a:p>
            <a:p>
              <a:pPr>
                <a:defRPr/>
              </a:pPr>
              <a:endParaRPr lang="ru-RU"/>
            </a:p>
          </p:txBody>
        </p:sp>
        <p:sp>
          <p:nvSpPr>
            <p:cNvPr id="1031" name="Oval 7"/>
            <p:cNvSpPr>
              <a:spLocks noChangeArrowheads="1"/>
            </p:cNvSpPr>
            <p:nvPr/>
          </p:nvSpPr>
          <p:spPr bwMode="auto">
            <a:xfrm>
              <a:off x="7250" y="6436"/>
              <a:ext cx="3959" cy="204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endParaRPr lang="ru-RU" sz="1500" dirty="0">
                <a:latin typeface="Times New Roman" pitchFamily="18" charset="0"/>
              </a:endParaRPr>
            </a:p>
            <a:p>
              <a:pPr algn="ctr">
                <a:spcAft>
                  <a:spcPts val="1000"/>
                </a:spcAft>
                <a:defRPr/>
              </a:pPr>
              <a:r>
                <a:rPr lang="ru-RU" sz="2800" b="1" dirty="0">
                  <a:latin typeface="Calibri" pitchFamily="34" charset="0"/>
                </a:rPr>
                <a:t>Вокальный кружок</a:t>
              </a:r>
              <a:endParaRPr lang="ru-RU" sz="2800" dirty="0"/>
            </a:p>
          </p:txBody>
        </p:sp>
        <p:sp>
          <p:nvSpPr>
            <p:cNvPr id="1032" name="Oval 8"/>
            <p:cNvSpPr>
              <a:spLocks noChangeArrowheads="1"/>
            </p:cNvSpPr>
            <p:nvPr/>
          </p:nvSpPr>
          <p:spPr bwMode="auto">
            <a:xfrm>
              <a:off x="3694" y="7040"/>
              <a:ext cx="4260" cy="225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endParaRPr lang="ru-RU" sz="1500" dirty="0">
                <a:latin typeface="Times New Roman" pitchFamily="18" charset="0"/>
              </a:endParaRPr>
            </a:p>
            <a:p>
              <a:pPr algn="ctr">
                <a:spcAft>
                  <a:spcPts val="1000"/>
                </a:spcAft>
                <a:defRPr/>
              </a:pPr>
              <a:r>
                <a:rPr lang="ru-RU" sz="2400" b="1" dirty="0">
                  <a:latin typeface="Calibri" pitchFamily="34" charset="0"/>
                </a:rPr>
                <a:t>Театральная студия</a:t>
              </a:r>
            </a:p>
            <a:p>
              <a:pPr algn="ctr">
                <a:spcAft>
                  <a:spcPts val="1000"/>
                </a:spcAft>
                <a:defRPr/>
              </a:pPr>
              <a:r>
                <a:rPr lang="ru-RU" sz="2400" b="1" dirty="0">
                  <a:latin typeface="Calibri" pitchFamily="34" charset="0"/>
                </a:rPr>
                <a:t>«Антреприза»</a:t>
              </a:r>
            </a:p>
          </p:txBody>
        </p:sp>
        <p:cxnSp>
          <p:nvCxnSpPr>
            <p:cNvPr id="29706" name="AutoShape 9"/>
            <p:cNvCxnSpPr>
              <a:cxnSpLocks noChangeShapeType="1"/>
            </p:cNvCxnSpPr>
            <p:nvPr/>
          </p:nvCxnSpPr>
          <p:spPr bwMode="auto">
            <a:xfrm flipV="1">
              <a:off x="6390" y="5504"/>
              <a:ext cx="690" cy="7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9707" name="AutoShape 10"/>
            <p:cNvCxnSpPr>
              <a:cxnSpLocks noChangeShapeType="1"/>
            </p:cNvCxnSpPr>
            <p:nvPr/>
          </p:nvCxnSpPr>
          <p:spPr bwMode="auto">
            <a:xfrm flipH="1">
              <a:off x="3809" y="6778"/>
              <a:ext cx="1410" cy="103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9708" name="AutoShape 11"/>
            <p:cNvCxnSpPr>
              <a:cxnSpLocks noChangeShapeType="1"/>
            </p:cNvCxnSpPr>
            <p:nvPr/>
          </p:nvCxnSpPr>
          <p:spPr bwMode="auto">
            <a:xfrm>
              <a:off x="5700" y="6778"/>
              <a:ext cx="0" cy="99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9709" name="AutoShape 12"/>
            <p:cNvCxnSpPr>
              <a:cxnSpLocks noChangeShapeType="1"/>
            </p:cNvCxnSpPr>
            <p:nvPr/>
          </p:nvCxnSpPr>
          <p:spPr bwMode="auto">
            <a:xfrm>
              <a:off x="6469" y="6778"/>
              <a:ext cx="1185" cy="42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9710" name="AutoShape 13"/>
            <p:cNvCxnSpPr>
              <a:cxnSpLocks noChangeShapeType="1"/>
            </p:cNvCxnSpPr>
            <p:nvPr/>
          </p:nvCxnSpPr>
          <p:spPr bwMode="auto">
            <a:xfrm flipH="1" flipV="1">
              <a:off x="4095" y="5299"/>
              <a:ext cx="1230" cy="78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buFont typeface="Arial"/>
              <a:buChar char="•"/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Достижения учащихся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subTitle" idx="1"/>
          </p:nvPr>
        </p:nvSpPr>
        <p:spPr bwMode="auto">
          <a:xfrm>
            <a:off x="1071563" y="2571750"/>
            <a:ext cx="7129462" cy="1752600"/>
          </a:xfrm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endParaRPr lang="ru-RU" sz="8000" b="1" smtClean="0"/>
          </a:p>
        </p:txBody>
      </p:sp>
      <p:sp>
        <p:nvSpPr>
          <p:cNvPr id="10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285750" y="152400"/>
            <a:ext cx="8572500" cy="149066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100" b="1" dirty="0">
                <a:solidFill>
                  <a:schemeClr val="accent3">
                    <a:lumMod val="50000"/>
                  </a:schemeClr>
                </a:solidFill>
                <a:effectLst/>
              </a:rPr>
              <a:t>Образовательная среда лицея как среда развития одаренности и формирования ключевых компетентностей лицеистов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effectLst/>
              </a:rPr>
              <a:t/>
            </a:r>
            <a:br>
              <a:rPr lang="ru-RU" dirty="0">
                <a:solidFill>
                  <a:schemeClr val="accent3">
                    <a:lumMod val="50000"/>
                  </a:schemeClr>
                </a:solidFill>
                <a:effectLst/>
              </a:rPr>
            </a:br>
            <a:endParaRPr lang="ru-RU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sp>
        <p:nvSpPr>
          <p:cNvPr id="32795" name="Text Box 27"/>
          <p:cNvSpPr txBox="1">
            <a:spLocks noChangeArrowheads="1"/>
          </p:cNvSpPr>
          <p:nvPr/>
        </p:nvSpPr>
        <p:spPr bwMode="auto">
          <a:xfrm>
            <a:off x="214313" y="2714625"/>
            <a:ext cx="2786062" cy="109696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b="1">
                <a:cs typeface="Times New Roman" pitchFamily="18" charset="0"/>
              </a:rPr>
              <a:t>ТЕХНОЛОГИЯ</a:t>
            </a:r>
            <a:br>
              <a:rPr lang="ru-RU" b="1">
                <a:cs typeface="Times New Roman" pitchFamily="18" charset="0"/>
              </a:rPr>
            </a:br>
            <a:r>
              <a:rPr lang="ru-RU" b="1">
                <a:cs typeface="Times New Roman" pitchFamily="18" charset="0"/>
              </a:rPr>
              <a:t>ЛИЧНОСТНО-ОРИЕНТИРОВАННОГО ОБУЧЕНИЯ</a:t>
            </a:r>
            <a:endParaRPr lang="ru-RU"/>
          </a:p>
        </p:txBody>
      </p:sp>
      <p:sp>
        <p:nvSpPr>
          <p:cNvPr id="32794" name="Text Box 26"/>
          <p:cNvSpPr txBox="1">
            <a:spLocks noChangeArrowheads="1"/>
          </p:cNvSpPr>
          <p:nvPr/>
        </p:nvSpPr>
        <p:spPr bwMode="auto">
          <a:xfrm>
            <a:off x="214313" y="4214813"/>
            <a:ext cx="2786062" cy="109696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b="1">
                <a:cs typeface="Times New Roman" pitchFamily="18" charset="0"/>
              </a:rPr>
              <a:t>ПРЕОБРАЗОВАНИЕ</a:t>
            </a:r>
            <a:br>
              <a:rPr lang="ru-RU" b="1">
                <a:cs typeface="Times New Roman" pitchFamily="18" charset="0"/>
              </a:rPr>
            </a:br>
            <a:r>
              <a:rPr lang="ru-RU" b="1">
                <a:cs typeface="Times New Roman" pitchFamily="18" charset="0"/>
              </a:rPr>
              <a:t>МЕТОДИЧЕСКОЙ</a:t>
            </a:r>
            <a:br>
              <a:rPr lang="ru-RU" b="1">
                <a:cs typeface="Times New Roman" pitchFamily="18" charset="0"/>
              </a:rPr>
            </a:br>
            <a:r>
              <a:rPr lang="ru-RU" b="1">
                <a:cs typeface="Times New Roman" pitchFamily="18" charset="0"/>
              </a:rPr>
              <a:t>ДЕЯТЕЛЬНОСТИ   В</a:t>
            </a:r>
            <a:endParaRPr lang="ru-RU"/>
          </a:p>
          <a:p>
            <a:pPr algn="ctr" eaLnBrk="0" hangingPunct="0">
              <a:defRPr/>
            </a:pPr>
            <a:r>
              <a:rPr lang="ru-RU" sz="1600" b="1">
                <a:cs typeface="Times New Roman" pitchFamily="18" charset="0"/>
              </a:rPr>
              <a:t>ИССЛЕДОВАТЕЛЬСКУЮ</a:t>
            </a:r>
            <a:r>
              <a:rPr lang="ru-RU" b="1">
                <a:cs typeface="Times New Roman" pitchFamily="18" charset="0"/>
              </a:rPr>
              <a:t/>
            </a:r>
            <a:br>
              <a:rPr lang="ru-RU" b="1">
                <a:cs typeface="Times New Roman" pitchFamily="18" charset="0"/>
              </a:rPr>
            </a:br>
            <a:r>
              <a:rPr lang="ru-RU" b="1">
                <a:cs typeface="Times New Roman" pitchFamily="18" charset="0"/>
              </a:rPr>
              <a:t/>
            </a:r>
            <a:br>
              <a:rPr lang="ru-RU" b="1">
                <a:cs typeface="Times New Roman" pitchFamily="18" charset="0"/>
              </a:rPr>
            </a:br>
            <a:endParaRPr lang="ru-RU"/>
          </a:p>
        </p:txBody>
      </p:sp>
      <p:sp>
        <p:nvSpPr>
          <p:cNvPr id="32793" name="Text Box 25"/>
          <p:cNvSpPr txBox="1">
            <a:spLocks noChangeArrowheads="1"/>
          </p:cNvSpPr>
          <p:nvPr/>
        </p:nvSpPr>
        <p:spPr bwMode="auto">
          <a:xfrm>
            <a:off x="214313" y="5761038"/>
            <a:ext cx="2560637" cy="109696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1600" b="1">
                <a:cs typeface="Times New Roman" pitchFamily="18" charset="0"/>
              </a:rPr>
              <a:t>ПОВЫШЕНИЕ КВАЛИФИКАЦИИ</a:t>
            </a:r>
            <a:br>
              <a:rPr lang="ru-RU" sz="1600" b="1">
                <a:cs typeface="Times New Roman" pitchFamily="18" charset="0"/>
              </a:rPr>
            </a:br>
            <a:r>
              <a:rPr lang="ru-RU" sz="1600" b="1">
                <a:cs typeface="Times New Roman" pitchFamily="18" charset="0"/>
              </a:rPr>
              <a:t>ПЕДАГОГИЧЕСКИХ РАБОТНИКОВ</a:t>
            </a:r>
            <a:endParaRPr lang="ru-RU" sz="1600"/>
          </a:p>
        </p:txBody>
      </p:sp>
      <p:sp>
        <p:nvSpPr>
          <p:cNvPr id="32792" name="Text Box 24"/>
          <p:cNvSpPr txBox="1">
            <a:spLocks noChangeArrowheads="1"/>
          </p:cNvSpPr>
          <p:nvPr/>
        </p:nvSpPr>
        <p:spPr bwMode="auto">
          <a:xfrm>
            <a:off x="3143250" y="2357438"/>
            <a:ext cx="2925763" cy="164306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2000" b="1">
                <a:cs typeface="Times New Roman" pitchFamily="18" charset="0"/>
              </a:rPr>
              <a:t>КОМПЛЕКСНАЯ</a:t>
            </a:r>
            <a:br>
              <a:rPr lang="ru-RU" sz="2000" b="1">
                <a:cs typeface="Times New Roman" pitchFamily="18" charset="0"/>
              </a:rPr>
            </a:br>
            <a:r>
              <a:rPr lang="ru-RU" sz="2000" b="1">
                <a:cs typeface="Times New Roman" pitchFamily="18" charset="0"/>
              </a:rPr>
              <a:t>ПРОГРАММА</a:t>
            </a:r>
            <a:endParaRPr lang="ru-RU" sz="2000"/>
          </a:p>
          <a:p>
            <a:pPr algn="ctr" eaLnBrk="0" hangingPunct="0">
              <a:defRPr/>
            </a:pPr>
            <a:r>
              <a:rPr lang="ru-RU" sz="2000" b="1">
                <a:cs typeface="Times New Roman" pitchFamily="18" charset="0"/>
              </a:rPr>
              <a:t>РАЗВИТИЯ, ОБУЧЕНИЯ</a:t>
            </a:r>
            <a:br>
              <a:rPr lang="ru-RU" sz="2000" b="1">
                <a:cs typeface="Times New Roman" pitchFamily="18" charset="0"/>
              </a:rPr>
            </a:br>
            <a:r>
              <a:rPr lang="ru-RU" sz="2000" b="1">
                <a:cs typeface="Times New Roman" pitchFamily="18" charset="0"/>
              </a:rPr>
              <a:t>И ВОСПИТАНИЯ</a:t>
            </a:r>
            <a:endParaRPr lang="ru-RU" sz="2000"/>
          </a:p>
        </p:txBody>
      </p:sp>
      <p:sp>
        <p:nvSpPr>
          <p:cNvPr id="32791" name="Text Box 23"/>
          <p:cNvSpPr txBox="1">
            <a:spLocks noChangeArrowheads="1"/>
          </p:cNvSpPr>
          <p:nvPr/>
        </p:nvSpPr>
        <p:spPr bwMode="auto">
          <a:xfrm>
            <a:off x="3214688" y="4143375"/>
            <a:ext cx="2925762" cy="142875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1600" b="1">
                <a:cs typeface="Times New Roman" pitchFamily="18" charset="0"/>
              </a:rPr>
              <a:t>МАТЕРИАЛЬНО-</a:t>
            </a:r>
            <a:endParaRPr lang="ru-RU" sz="1600"/>
          </a:p>
          <a:p>
            <a:pPr algn="ctr" eaLnBrk="0" hangingPunct="0">
              <a:defRPr/>
            </a:pPr>
            <a:r>
              <a:rPr lang="ru-RU" sz="1600" b="1">
                <a:cs typeface="Times New Roman" pitchFamily="18" charset="0"/>
              </a:rPr>
              <a:t>ТЕХНИЧЕСКАЯ БАЗА,</a:t>
            </a:r>
            <a:endParaRPr lang="ru-RU" sz="1600"/>
          </a:p>
          <a:p>
            <a:pPr algn="ctr" eaLnBrk="0" hangingPunct="0">
              <a:defRPr/>
            </a:pPr>
            <a:r>
              <a:rPr lang="ru-RU" sz="1600" b="1">
                <a:cs typeface="Times New Roman" pitchFamily="18" charset="0"/>
              </a:rPr>
              <a:t>ПРЕДПОЛАГАЮЩАЯ</a:t>
            </a:r>
            <a:br>
              <a:rPr lang="ru-RU" sz="1600" b="1">
                <a:cs typeface="Times New Roman" pitchFamily="18" charset="0"/>
              </a:rPr>
            </a:br>
            <a:r>
              <a:rPr lang="ru-RU" sz="1600" b="1">
                <a:cs typeface="Times New Roman" pitchFamily="18" charset="0"/>
              </a:rPr>
              <a:t>СОЗДАНИЕ ТВОРЧЕСКИХ</a:t>
            </a:r>
            <a:br>
              <a:rPr lang="ru-RU" sz="1600" b="1">
                <a:cs typeface="Times New Roman" pitchFamily="18" charset="0"/>
              </a:rPr>
            </a:br>
            <a:r>
              <a:rPr lang="ru-RU" sz="1600" b="1">
                <a:cs typeface="Times New Roman" pitchFamily="18" charset="0"/>
              </a:rPr>
              <a:t>ЛАБОРАТОРИЙ</a:t>
            </a:r>
            <a:endParaRPr lang="ru-RU" sz="1600"/>
          </a:p>
        </p:txBody>
      </p:sp>
      <p:sp>
        <p:nvSpPr>
          <p:cNvPr id="32790" name="Text Box 22"/>
          <p:cNvSpPr txBox="1">
            <a:spLocks noChangeArrowheads="1"/>
          </p:cNvSpPr>
          <p:nvPr/>
        </p:nvSpPr>
        <p:spPr bwMode="auto">
          <a:xfrm>
            <a:off x="3357563" y="5643563"/>
            <a:ext cx="2925762" cy="121443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1400" b="1">
                <a:cs typeface="Times New Roman" pitchFamily="18" charset="0"/>
              </a:rPr>
              <a:t>РАЗРАБОТКА УЧЕБНЫХ ПРОГРАММ ПОД ЦЕЛИ И ЗАДАЧИ ЛИЦЕЯ, В Т.Ч. ПРОГРАММ ДОПОЛНИТЕЛЬНОГО ОБРАЗОВАНИЯ</a:t>
            </a:r>
            <a:endParaRPr lang="ru-RU" sz="1400"/>
          </a:p>
        </p:txBody>
      </p:sp>
      <p:sp>
        <p:nvSpPr>
          <p:cNvPr id="32789" name="Text Box 21"/>
          <p:cNvSpPr txBox="1">
            <a:spLocks noChangeArrowheads="1"/>
          </p:cNvSpPr>
          <p:nvPr/>
        </p:nvSpPr>
        <p:spPr bwMode="auto">
          <a:xfrm>
            <a:off x="6715125" y="2714625"/>
            <a:ext cx="2214563" cy="235743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1400" b="1">
                <a:cs typeface="Times New Roman" pitchFamily="18" charset="0"/>
              </a:rPr>
              <a:t>ПРОФИЛАКТИЧЕСКИЕ ПРОГРАММЫ (ВАЛЕОЛОГИЧЕСКИЕ АСПЕКТЫ В ОБРАЗОВАНИИ И ВОСПИТАНИИ)</a:t>
            </a:r>
            <a:endParaRPr lang="ru-RU" sz="1400"/>
          </a:p>
          <a:p>
            <a:pPr algn="ctr" eaLnBrk="0" hangingPunct="0">
              <a:defRPr/>
            </a:pPr>
            <a:r>
              <a:rPr lang="ru-RU" sz="1400" b="1">
                <a:cs typeface="Times New Roman" pitchFamily="18" charset="0"/>
              </a:rPr>
              <a:t>СИСТЕМА ОЗДОРОВИТЕЛЬНО-СПОРТИВНЫХ МЕРОПРИЯТИЙ</a:t>
            </a:r>
            <a:endParaRPr lang="ru-RU" sz="1400"/>
          </a:p>
        </p:txBody>
      </p:sp>
      <p:sp>
        <p:nvSpPr>
          <p:cNvPr id="32788" name="Text Box 20"/>
          <p:cNvSpPr txBox="1">
            <a:spLocks noChangeArrowheads="1"/>
          </p:cNvSpPr>
          <p:nvPr/>
        </p:nvSpPr>
        <p:spPr bwMode="auto">
          <a:xfrm>
            <a:off x="6643688" y="5578475"/>
            <a:ext cx="2286000" cy="127952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1600" b="1">
                <a:cs typeface="Times New Roman" pitchFamily="18" charset="0"/>
              </a:rPr>
              <a:t>ГОСУДАРСТВЕННО-</a:t>
            </a:r>
            <a:endParaRPr lang="ru-RU" sz="1600"/>
          </a:p>
          <a:p>
            <a:pPr algn="ctr" eaLnBrk="0" hangingPunct="0">
              <a:defRPr/>
            </a:pPr>
            <a:r>
              <a:rPr lang="ru-RU" sz="1600" b="1">
                <a:cs typeface="Times New Roman" pitchFamily="18" charset="0"/>
              </a:rPr>
              <a:t>ОБЩЕСТВЕННАЯ СТРУКТУРА УПРАВЛЕНИЯ</a:t>
            </a:r>
            <a:endParaRPr lang="ru-RU" sz="1600"/>
          </a:p>
        </p:txBody>
      </p:sp>
      <p:sp>
        <p:nvSpPr>
          <p:cNvPr id="15371" name="Line 19"/>
          <p:cNvSpPr>
            <a:spLocks noChangeShapeType="1"/>
          </p:cNvSpPr>
          <p:nvPr/>
        </p:nvSpPr>
        <p:spPr bwMode="auto">
          <a:xfrm flipH="1">
            <a:off x="2628900" y="600075"/>
            <a:ext cx="4572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72" name="Line 17"/>
          <p:cNvSpPr>
            <a:spLocks noChangeShapeType="1"/>
          </p:cNvSpPr>
          <p:nvPr/>
        </p:nvSpPr>
        <p:spPr bwMode="auto">
          <a:xfrm flipH="1">
            <a:off x="4572000" y="4000500"/>
            <a:ext cx="46038" cy="2222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73" name="Line 16"/>
          <p:cNvSpPr>
            <a:spLocks noChangeShapeType="1"/>
          </p:cNvSpPr>
          <p:nvPr/>
        </p:nvSpPr>
        <p:spPr bwMode="auto">
          <a:xfrm flipH="1">
            <a:off x="4643438" y="5572125"/>
            <a:ext cx="46037" cy="2238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74" name="Line 15"/>
          <p:cNvSpPr>
            <a:spLocks noChangeShapeType="1"/>
          </p:cNvSpPr>
          <p:nvPr/>
        </p:nvSpPr>
        <p:spPr bwMode="auto">
          <a:xfrm>
            <a:off x="6143625" y="1857375"/>
            <a:ext cx="547688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75" name="Line 13"/>
          <p:cNvSpPr>
            <a:spLocks noChangeShapeType="1"/>
          </p:cNvSpPr>
          <p:nvPr/>
        </p:nvSpPr>
        <p:spPr bwMode="auto">
          <a:xfrm flipH="1">
            <a:off x="2714625" y="4643438"/>
            <a:ext cx="4572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Line 12"/>
          <p:cNvSpPr>
            <a:spLocks noChangeShapeType="1"/>
          </p:cNvSpPr>
          <p:nvPr/>
        </p:nvSpPr>
        <p:spPr bwMode="auto">
          <a:xfrm>
            <a:off x="6215063" y="4643438"/>
            <a:ext cx="5476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77" name="Line 11"/>
          <p:cNvSpPr>
            <a:spLocks noChangeShapeType="1"/>
          </p:cNvSpPr>
          <p:nvPr/>
        </p:nvSpPr>
        <p:spPr bwMode="auto">
          <a:xfrm flipH="1">
            <a:off x="1428750" y="2357438"/>
            <a:ext cx="46038" cy="3333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78" name="Line 10"/>
          <p:cNvSpPr>
            <a:spLocks noChangeShapeType="1"/>
          </p:cNvSpPr>
          <p:nvPr/>
        </p:nvSpPr>
        <p:spPr bwMode="auto">
          <a:xfrm flipH="1">
            <a:off x="1357313" y="3857625"/>
            <a:ext cx="46037" cy="3016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79" name="Line 9"/>
          <p:cNvSpPr>
            <a:spLocks noChangeShapeType="1"/>
          </p:cNvSpPr>
          <p:nvPr/>
        </p:nvSpPr>
        <p:spPr bwMode="auto">
          <a:xfrm>
            <a:off x="1428750" y="5357813"/>
            <a:ext cx="0" cy="3651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80" name="Line 8"/>
          <p:cNvSpPr>
            <a:spLocks noChangeShapeType="1"/>
          </p:cNvSpPr>
          <p:nvPr/>
        </p:nvSpPr>
        <p:spPr bwMode="auto">
          <a:xfrm>
            <a:off x="2786063" y="6215063"/>
            <a:ext cx="4572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81" name="Line 7"/>
          <p:cNvSpPr>
            <a:spLocks noChangeShapeType="1"/>
          </p:cNvSpPr>
          <p:nvPr/>
        </p:nvSpPr>
        <p:spPr bwMode="auto">
          <a:xfrm flipH="1">
            <a:off x="6072188" y="6286500"/>
            <a:ext cx="5476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Line 6"/>
          <p:cNvSpPr>
            <a:spLocks noChangeShapeType="1"/>
          </p:cNvSpPr>
          <p:nvPr/>
        </p:nvSpPr>
        <p:spPr bwMode="auto">
          <a:xfrm>
            <a:off x="7786688" y="2286000"/>
            <a:ext cx="0" cy="5476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83" name="Line 5"/>
          <p:cNvSpPr>
            <a:spLocks noChangeShapeType="1"/>
          </p:cNvSpPr>
          <p:nvPr/>
        </p:nvSpPr>
        <p:spPr bwMode="auto">
          <a:xfrm flipH="1">
            <a:off x="7786688" y="4857750"/>
            <a:ext cx="0" cy="6397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14313" y="1357313"/>
            <a:ext cx="2714625" cy="100647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1600" b="1">
                <a:cs typeface="Times New Roman" pitchFamily="18" charset="0"/>
              </a:rPr>
              <a:t>НАУЧНО-</a:t>
            </a:r>
            <a:endParaRPr lang="ru-RU" sz="1600"/>
          </a:p>
          <a:p>
            <a:pPr algn="ctr" eaLnBrk="0" hangingPunct="0">
              <a:defRPr/>
            </a:pPr>
            <a:r>
              <a:rPr lang="ru-RU" sz="1600" b="1">
                <a:cs typeface="Times New Roman" pitchFamily="18" charset="0"/>
              </a:rPr>
              <a:t>ИССЛЕДОВАТЕЛЬСКАЯ</a:t>
            </a:r>
            <a:endParaRPr lang="ru-RU" sz="1600"/>
          </a:p>
          <a:p>
            <a:pPr algn="ctr" eaLnBrk="0" hangingPunct="0">
              <a:defRPr/>
            </a:pPr>
            <a:r>
              <a:rPr lang="ru-RU" sz="1600" b="1">
                <a:cs typeface="Times New Roman" pitchFamily="18" charset="0"/>
              </a:rPr>
              <a:t>ДЕЯТЕЛЬНОСТЬ</a:t>
            </a:r>
            <a:endParaRPr lang="ru-RU" sz="1600"/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143250" y="1285875"/>
            <a:ext cx="2925763" cy="100647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2000" b="1">
                <a:cs typeface="Times New Roman" pitchFamily="18" charset="0"/>
              </a:rPr>
              <a:t>СИСТЕМА РАБОТЫ</a:t>
            </a:r>
            <a:br>
              <a:rPr lang="ru-RU" sz="2000" b="1">
                <a:cs typeface="Times New Roman" pitchFamily="18" charset="0"/>
              </a:rPr>
            </a:br>
            <a:r>
              <a:rPr lang="ru-RU" sz="2000" b="1">
                <a:cs typeface="Times New Roman" pitchFamily="18" charset="0"/>
              </a:rPr>
              <a:t>С ОДАРЕННЫМИ</a:t>
            </a:r>
            <a:br>
              <a:rPr lang="ru-RU" sz="2000" b="1">
                <a:cs typeface="Times New Roman" pitchFamily="18" charset="0"/>
              </a:rPr>
            </a:br>
            <a:r>
              <a:rPr lang="ru-RU" sz="2000" b="1">
                <a:cs typeface="Times New Roman" pitchFamily="18" charset="0"/>
              </a:rPr>
              <a:t>ДЕТЬМИ</a:t>
            </a:r>
            <a:endParaRPr lang="ru-RU" sz="2000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6765925" y="1428750"/>
            <a:ext cx="2378075" cy="100647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2400" b="1">
                <a:cs typeface="Times New Roman" pitchFamily="18" charset="0"/>
              </a:rPr>
              <a:t>ВНЕШНИЕ СВЯЗИ</a:t>
            </a:r>
            <a:endParaRPr lang="ru-RU" sz="2400"/>
          </a:p>
        </p:txBody>
      </p:sp>
      <p:sp>
        <p:nvSpPr>
          <p:cNvPr id="15387" name="Line 1"/>
          <p:cNvSpPr>
            <a:spLocks noChangeShapeType="1"/>
          </p:cNvSpPr>
          <p:nvPr/>
        </p:nvSpPr>
        <p:spPr bwMode="auto">
          <a:xfrm>
            <a:off x="6046788" y="596900"/>
            <a:ext cx="4572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88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0850">
              <a:tabLst>
                <a:tab pos="1620838" algn="l"/>
              </a:tabLst>
            </a:pPr>
            <a:endParaRPr lang="ru-RU"/>
          </a:p>
        </p:txBody>
      </p:sp>
      <p:sp>
        <p:nvSpPr>
          <p:cNvPr id="15389" name="Rectangle 40"/>
          <p:cNvSpPr>
            <a:spLocks noChangeArrowheads="1"/>
          </p:cNvSpPr>
          <p:nvPr/>
        </p:nvSpPr>
        <p:spPr bwMode="auto">
          <a:xfrm>
            <a:off x="34290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0850">
              <a:tabLst>
                <a:tab pos="1620838" algn="l"/>
              </a:tabLst>
            </a:pPr>
            <a:endParaRPr lang="ru-RU"/>
          </a:p>
        </p:txBody>
      </p:sp>
      <p:cxnSp>
        <p:nvCxnSpPr>
          <p:cNvPr id="34" name="Прямая со стрелкой 33"/>
          <p:cNvCxnSpPr>
            <a:stCxn id="32771" idx="1"/>
            <a:endCxn id="32772" idx="3"/>
          </p:cNvCxnSpPr>
          <p:nvPr/>
        </p:nvCxnSpPr>
        <p:spPr>
          <a:xfrm rot="10800000" flipV="1">
            <a:off x="2928938" y="1789113"/>
            <a:ext cx="214312" cy="714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>
              <a:effectLst/>
            </a:endParaRPr>
          </a:p>
        </p:txBody>
      </p:sp>
      <p:sp>
        <p:nvSpPr>
          <p:cNvPr id="32771" name="Rectangle 3"/>
          <p:cNvSpPr>
            <a:spLocks noGrp="1"/>
          </p:cNvSpPr>
          <p:nvPr>
            <p:ph type="body" idx="4294967295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>
              <a:effectLst/>
            </a:endParaRPr>
          </a:p>
        </p:txBody>
      </p:sp>
      <p:sp>
        <p:nvSpPr>
          <p:cNvPr id="33795" name="Rectangle 3"/>
          <p:cNvSpPr>
            <a:spLocks noGrp="1"/>
          </p:cNvSpPr>
          <p:nvPr>
            <p:ph type="body" idx="4294967295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buFont typeface="Arial"/>
              <a:buChar char="•"/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Структура лицея, модель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Segoe Condensed"/>
            </a:endParaRPr>
          </a:p>
        </p:txBody>
      </p:sp>
      <p:graphicFrame>
        <p:nvGraphicFramePr>
          <p:cNvPr id="1026" name="Object 1"/>
          <p:cNvGraphicFramePr>
            <a:graphicFrameLocks noChangeAspect="1"/>
          </p:cNvGraphicFramePr>
          <p:nvPr/>
        </p:nvGraphicFramePr>
        <p:xfrm>
          <a:off x="0" y="0"/>
          <a:ext cx="9429750" cy="6858000"/>
        </p:xfrm>
        <a:graphic>
          <a:graphicData uri="http://schemas.openxmlformats.org/presentationml/2006/ole">
            <p:oleObj spid="_x0000_s1026" name="Слайд" r:id="rId3" imgW="3328497" imgH="2496330" progId="PowerPoint.Slid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ChangeArrowheads="1"/>
          </p:cNvSpPr>
          <p:nvPr/>
        </p:nvSpPr>
        <p:spPr bwMode="auto">
          <a:xfrm>
            <a:off x="0" y="357188"/>
            <a:ext cx="8929688" cy="575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7200">
              <a:tabLst>
                <a:tab pos="571500" algn="l"/>
              </a:tabLst>
            </a:pPr>
            <a:r>
              <a:rPr lang="ru-RU" sz="2800" b="1" u="sng">
                <a:solidFill>
                  <a:srgbClr val="611617"/>
                </a:solidFill>
                <a:cs typeface="Times New Roman" pitchFamily="18" charset="0"/>
              </a:rPr>
              <a:t>Цель развития лицея –  </a:t>
            </a:r>
          </a:p>
          <a:p>
            <a:pPr indent="457200">
              <a:tabLst>
                <a:tab pos="571500" algn="l"/>
              </a:tabLst>
            </a:pPr>
            <a:r>
              <a:rPr lang="ru-RU" sz="2400" b="1">
                <a:solidFill>
                  <a:srgbClr val="611617"/>
                </a:solidFill>
                <a:cs typeface="Times New Roman" pitchFamily="18" charset="0"/>
              </a:rPr>
              <a:t>переориентация образовательного процесса  лицея со знаниецентристского на компетентностный подход.</a:t>
            </a:r>
            <a:endParaRPr lang="ru-RU" sz="2400" b="1">
              <a:solidFill>
                <a:srgbClr val="611617"/>
              </a:solidFill>
            </a:endParaRPr>
          </a:p>
          <a:p>
            <a:pPr indent="457200" eaLnBrk="0" hangingPunct="0">
              <a:tabLst>
                <a:tab pos="571500" algn="l"/>
              </a:tabLst>
            </a:pPr>
            <a:endParaRPr lang="ru-RU" sz="2400" b="1">
              <a:solidFill>
                <a:srgbClr val="611617"/>
              </a:solidFill>
              <a:cs typeface="Times New Roman" pitchFamily="18" charset="0"/>
            </a:endParaRPr>
          </a:p>
          <a:p>
            <a:pPr indent="457200" eaLnBrk="0" hangingPunct="0">
              <a:tabLst>
                <a:tab pos="571500" algn="l"/>
              </a:tabLst>
            </a:pPr>
            <a:r>
              <a:rPr lang="ru-RU" sz="2800" b="1" u="sng">
                <a:solidFill>
                  <a:srgbClr val="611617"/>
                </a:solidFill>
                <a:cs typeface="Times New Roman" pitchFamily="18" charset="0"/>
              </a:rPr>
              <a:t>Задачи развития:</a:t>
            </a:r>
            <a:endParaRPr lang="ru-RU" sz="2800" u="sng">
              <a:solidFill>
                <a:srgbClr val="611617"/>
              </a:solidFill>
            </a:endParaRPr>
          </a:p>
          <a:p>
            <a:pPr indent="457200" eaLnBrk="0" hangingPunct="0">
              <a:buFontTx/>
              <a:buChar char="•"/>
              <a:tabLst>
                <a:tab pos="571500" algn="l"/>
              </a:tabLst>
            </a:pPr>
            <a:r>
              <a:rPr lang="ru-RU" sz="2400">
                <a:solidFill>
                  <a:srgbClr val="611617"/>
                </a:solidFill>
                <a:cs typeface="Times New Roman" pitchFamily="18" charset="0"/>
              </a:rPr>
              <a:t>  Сохранение и преумножение традиций Технического лицея</a:t>
            </a:r>
            <a:endParaRPr lang="ru-RU" sz="2400">
              <a:solidFill>
                <a:srgbClr val="611617"/>
              </a:solidFill>
            </a:endParaRPr>
          </a:p>
          <a:p>
            <a:pPr indent="457200" eaLnBrk="0" hangingPunct="0">
              <a:buFontTx/>
              <a:buChar char="•"/>
              <a:tabLst>
                <a:tab pos="571500" algn="l"/>
              </a:tabLst>
            </a:pPr>
            <a:r>
              <a:rPr lang="ru-RU" sz="2400">
                <a:solidFill>
                  <a:srgbClr val="611617"/>
                </a:solidFill>
                <a:cs typeface="Times New Roman" pitchFamily="18" charset="0"/>
              </a:rPr>
              <a:t>  Разработка и утверждение концепции компетентностно – ориентированного образования в лицее.</a:t>
            </a:r>
            <a:endParaRPr lang="ru-RU" sz="2400">
              <a:solidFill>
                <a:srgbClr val="611617"/>
              </a:solidFill>
            </a:endParaRPr>
          </a:p>
          <a:p>
            <a:pPr indent="457200" eaLnBrk="0" hangingPunct="0">
              <a:buFontTx/>
              <a:buChar char="•"/>
              <a:tabLst>
                <a:tab pos="571500" algn="l"/>
              </a:tabLst>
            </a:pPr>
            <a:r>
              <a:rPr lang="ru-RU" sz="2400">
                <a:solidFill>
                  <a:srgbClr val="611617"/>
                </a:solidFill>
                <a:cs typeface="Times New Roman" pitchFamily="18" charset="0"/>
              </a:rPr>
              <a:t>  Формирование нормативной, кадровой и методической </a:t>
            </a:r>
          </a:p>
          <a:p>
            <a:pPr indent="457200" eaLnBrk="0" hangingPunct="0">
              <a:tabLst>
                <a:tab pos="571500" algn="l"/>
              </a:tabLst>
            </a:pPr>
            <a:r>
              <a:rPr lang="ru-RU" sz="2400">
                <a:solidFill>
                  <a:srgbClr val="611617"/>
                </a:solidFill>
                <a:cs typeface="Times New Roman" pitchFamily="18" charset="0"/>
              </a:rPr>
              <a:t>базы компетентностно - ориентированного образования.</a:t>
            </a:r>
            <a:endParaRPr lang="ru-RU" sz="2400">
              <a:solidFill>
                <a:srgbClr val="611617"/>
              </a:solidFill>
            </a:endParaRPr>
          </a:p>
          <a:p>
            <a:pPr indent="457200" eaLnBrk="0" hangingPunct="0">
              <a:buFontTx/>
              <a:buChar char="•"/>
              <a:tabLst>
                <a:tab pos="571500" algn="l"/>
              </a:tabLst>
            </a:pPr>
            <a:r>
              <a:rPr lang="ru-RU" sz="2400">
                <a:solidFill>
                  <a:srgbClr val="611617"/>
                </a:solidFill>
                <a:cs typeface="Times New Roman" pitchFamily="18" charset="0"/>
              </a:rPr>
              <a:t>  Развитие образовательной системы  и образовательной </a:t>
            </a:r>
          </a:p>
          <a:p>
            <a:pPr indent="457200" eaLnBrk="0" hangingPunct="0">
              <a:tabLst>
                <a:tab pos="571500" algn="l"/>
              </a:tabLst>
            </a:pPr>
            <a:r>
              <a:rPr lang="ru-RU" sz="2400">
                <a:solidFill>
                  <a:srgbClr val="611617"/>
                </a:solidFill>
                <a:cs typeface="Times New Roman" pitchFamily="18" charset="0"/>
              </a:rPr>
              <a:t>среды лицея.</a:t>
            </a:r>
            <a:endParaRPr lang="ru-RU" sz="2400">
              <a:solidFill>
                <a:srgbClr val="611617"/>
              </a:solidFill>
            </a:endParaRPr>
          </a:p>
          <a:p>
            <a:pPr indent="457200" eaLnBrk="0" hangingPunct="0">
              <a:buFontTx/>
              <a:buChar char="•"/>
              <a:tabLst>
                <a:tab pos="571500" algn="l"/>
              </a:tabLst>
            </a:pPr>
            <a:r>
              <a:rPr lang="ru-RU" sz="2400">
                <a:solidFill>
                  <a:srgbClr val="611617"/>
                </a:solidFill>
                <a:cs typeface="Times New Roman" pitchFamily="18" charset="0"/>
              </a:rPr>
              <a:t>  Совершенствование системы профильного обучения и </a:t>
            </a:r>
          </a:p>
          <a:p>
            <a:pPr indent="457200" eaLnBrk="0" hangingPunct="0">
              <a:tabLst>
                <a:tab pos="571500" algn="l"/>
              </a:tabLst>
            </a:pPr>
            <a:r>
              <a:rPr lang="ru-RU" sz="2400">
                <a:solidFill>
                  <a:srgbClr val="611617"/>
                </a:solidFill>
                <a:cs typeface="Times New Roman" pitchFamily="18" charset="0"/>
              </a:rPr>
              <a:t>предпрофильной подготовки.</a:t>
            </a:r>
            <a:endParaRPr lang="ru-RU" sz="2400">
              <a:solidFill>
                <a:srgbClr val="611617"/>
              </a:solidFill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0" y="0"/>
            <a:ext cx="9144000" cy="686276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7200" algn="just">
              <a:tabLst>
                <a:tab pos="571500" algn="l"/>
              </a:tabLst>
              <a:defRPr/>
            </a:pPr>
            <a:r>
              <a:rPr lang="ru-RU" sz="2800" b="1" u="sng">
                <a:solidFill>
                  <a:srgbClr val="611617"/>
                </a:solidFill>
                <a:cs typeface="Times New Roman" pitchFamily="18" charset="0"/>
              </a:rPr>
              <a:t>Ожидаемые результаты: </a:t>
            </a:r>
            <a:endParaRPr lang="ru-RU" sz="2800" b="1" u="sng">
              <a:solidFill>
                <a:srgbClr val="611617"/>
              </a:solidFill>
            </a:endParaRPr>
          </a:p>
          <a:p>
            <a:pPr indent="457200" algn="just" eaLnBrk="0" hangingPunct="0">
              <a:buFontTx/>
              <a:buChar char="•"/>
              <a:tabLst>
                <a:tab pos="571500" algn="l"/>
              </a:tabLst>
              <a:defRPr/>
            </a:pPr>
            <a:r>
              <a:rPr lang="ru-RU" sz="2800">
                <a:solidFill>
                  <a:srgbClr val="611617"/>
                </a:solidFill>
                <a:cs typeface="Times New Roman" pitchFamily="18" charset="0"/>
              </a:rPr>
              <a:t>  </a:t>
            </a:r>
            <a:r>
              <a:rPr lang="ru-RU" sz="2400" b="1">
                <a:solidFill>
                  <a:srgbClr val="611617"/>
                </a:solidFill>
                <a:cs typeface="Times New Roman" pitchFamily="18" charset="0"/>
              </a:rPr>
              <a:t>сформированность ключевых компетентностей, </a:t>
            </a:r>
          </a:p>
          <a:p>
            <a:pPr indent="457200" algn="just" eaLnBrk="0" hangingPunct="0">
              <a:tabLst>
                <a:tab pos="571500" algn="l"/>
              </a:tabLst>
              <a:defRPr/>
            </a:pPr>
            <a:r>
              <a:rPr lang="ru-RU" sz="2400" b="1">
                <a:solidFill>
                  <a:srgbClr val="611617"/>
                </a:solidFill>
                <a:cs typeface="Times New Roman" pitchFamily="18" charset="0"/>
              </a:rPr>
              <a:t>навыков социализации у 70% выпускников лицея.</a:t>
            </a:r>
            <a:endParaRPr lang="ru-RU" sz="2400" b="1">
              <a:solidFill>
                <a:srgbClr val="611617"/>
              </a:solidFill>
            </a:endParaRPr>
          </a:p>
          <a:p>
            <a:pPr indent="457200" algn="just" eaLnBrk="0" hangingPunct="0">
              <a:buFontTx/>
              <a:buChar char="•"/>
              <a:tabLst>
                <a:tab pos="571500" algn="l"/>
              </a:tabLst>
              <a:defRPr/>
            </a:pPr>
            <a:r>
              <a:rPr lang="ru-RU" sz="2400" b="1">
                <a:solidFill>
                  <a:srgbClr val="611617"/>
                </a:solidFill>
                <a:cs typeface="Times New Roman" pitchFamily="18" charset="0"/>
              </a:rPr>
              <a:t>  концепция компетентностно-ориентированного </a:t>
            </a:r>
          </a:p>
          <a:p>
            <a:pPr indent="457200" algn="just" eaLnBrk="0" hangingPunct="0">
              <a:tabLst>
                <a:tab pos="571500" algn="l"/>
              </a:tabLst>
              <a:defRPr/>
            </a:pPr>
            <a:r>
              <a:rPr lang="ru-RU" sz="2400" b="1">
                <a:solidFill>
                  <a:srgbClr val="611617"/>
                </a:solidFill>
                <a:cs typeface="Times New Roman" pitchFamily="18" charset="0"/>
              </a:rPr>
              <a:t>образования в лицее.</a:t>
            </a:r>
            <a:endParaRPr lang="ru-RU" sz="2400" b="1">
              <a:solidFill>
                <a:srgbClr val="611617"/>
              </a:solidFill>
            </a:endParaRPr>
          </a:p>
          <a:p>
            <a:pPr indent="457200" algn="just" eaLnBrk="0" hangingPunct="0">
              <a:buFontTx/>
              <a:buChar char="•"/>
              <a:tabLst>
                <a:tab pos="571500" algn="l"/>
              </a:tabLst>
              <a:defRPr/>
            </a:pPr>
            <a:r>
              <a:rPr lang="ru-RU" sz="2400" b="1">
                <a:solidFill>
                  <a:srgbClr val="611617"/>
                </a:solidFill>
                <a:cs typeface="Times New Roman" pitchFamily="18" charset="0"/>
              </a:rPr>
              <a:t>  нормативная, кадровая и методическая база </a:t>
            </a:r>
          </a:p>
          <a:p>
            <a:pPr indent="457200" algn="just" eaLnBrk="0" hangingPunct="0">
              <a:tabLst>
                <a:tab pos="571500" algn="l"/>
              </a:tabLst>
              <a:defRPr/>
            </a:pPr>
            <a:r>
              <a:rPr lang="ru-RU" sz="2400" b="1">
                <a:solidFill>
                  <a:srgbClr val="611617"/>
                </a:solidFill>
                <a:cs typeface="Times New Roman" pitchFamily="18" charset="0"/>
              </a:rPr>
              <a:t>компетентностно-ориентированного образования.</a:t>
            </a:r>
            <a:endParaRPr lang="ru-RU" sz="2400" b="1">
              <a:solidFill>
                <a:srgbClr val="611617"/>
              </a:solidFill>
            </a:endParaRPr>
          </a:p>
          <a:p>
            <a:pPr indent="457200" algn="just" eaLnBrk="0" hangingPunct="0">
              <a:buFontTx/>
              <a:buChar char="•"/>
              <a:tabLst>
                <a:tab pos="571500" algn="l"/>
              </a:tabLst>
              <a:defRPr/>
            </a:pPr>
            <a:r>
              <a:rPr lang="ru-RU" sz="2400" b="1">
                <a:solidFill>
                  <a:srgbClr val="611617"/>
                </a:solidFill>
                <a:cs typeface="Times New Roman" pitchFamily="18" charset="0"/>
              </a:rPr>
              <a:t>  эффективная социально-деятельностная </a:t>
            </a:r>
          </a:p>
          <a:p>
            <a:pPr indent="457200" algn="just" eaLnBrk="0" hangingPunct="0">
              <a:tabLst>
                <a:tab pos="571500" algn="l"/>
              </a:tabLst>
              <a:defRPr/>
            </a:pPr>
            <a:r>
              <a:rPr lang="ru-RU" sz="2400" b="1">
                <a:solidFill>
                  <a:srgbClr val="611617"/>
                </a:solidFill>
                <a:cs typeface="Times New Roman" pitchFamily="18" charset="0"/>
              </a:rPr>
              <a:t>структура лицея.</a:t>
            </a:r>
            <a:endParaRPr lang="ru-RU" sz="2400" b="1">
              <a:solidFill>
                <a:srgbClr val="611617"/>
              </a:solidFill>
            </a:endParaRPr>
          </a:p>
          <a:p>
            <a:pPr indent="457200" algn="just" eaLnBrk="0" hangingPunct="0">
              <a:buFontTx/>
              <a:buChar char="•"/>
              <a:tabLst>
                <a:tab pos="571500" algn="l"/>
              </a:tabLst>
              <a:defRPr/>
            </a:pPr>
            <a:r>
              <a:rPr lang="ru-RU" sz="2400" b="1">
                <a:solidFill>
                  <a:srgbClr val="611617"/>
                </a:solidFill>
                <a:cs typeface="Times New Roman" pitchFamily="18" charset="0"/>
              </a:rPr>
              <a:t>  содержание профессиональной поддержки </a:t>
            </a:r>
          </a:p>
          <a:p>
            <a:pPr indent="457200" algn="just" eaLnBrk="0" hangingPunct="0">
              <a:tabLst>
                <a:tab pos="571500" algn="l"/>
              </a:tabLst>
              <a:defRPr/>
            </a:pPr>
            <a:r>
              <a:rPr lang="ru-RU" sz="2400" b="1">
                <a:solidFill>
                  <a:srgbClr val="611617"/>
                </a:solidFill>
                <a:cs typeface="Times New Roman" pitchFamily="18" charset="0"/>
              </a:rPr>
              <a:t>педагогов, готовящих учащихся к работе по </a:t>
            </a:r>
          </a:p>
          <a:p>
            <a:pPr indent="457200" algn="just" eaLnBrk="0" hangingPunct="0">
              <a:tabLst>
                <a:tab pos="571500" algn="l"/>
              </a:tabLst>
              <a:defRPr/>
            </a:pPr>
            <a:r>
              <a:rPr lang="ru-RU" sz="2400" b="1">
                <a:solidFill>
                  <a:srgbClr val="611617"/>
                </a:solidFill>
                <a:cs typeface="Times New Roman" pitchFamily="18" charset="0"/>
              </a:rPr>
              <a:t>формированию ключевых компетентностей.</a:t>
            </a:r>
            <a:endParaRPr lang="ru-RU" sz="2400" b="1">
              <a:solidFill>
                <a:srgbClr val="611617"/>
              </a:solidFill>
            </a:endParaRPr>
          </a:p>
          <a:p>
            <a:pPr indent="457200" algn="just" eaLnBrk="0" hangingPunct="0">
              <a:buFontTx/>
              <a:buChar char="•"/>
              <a:tabLst>
                <a:tab pos="571500" algn="l"/>
              </a:tabLst>
              <a:defRPr/>
            </a:pPr>
            <a:r>
              <a:rPr lang="ru-RU" sz="2400" b="1">
                <a:solidFill>
                  <a:srgbClr val="611617"/>
                </a:solidFill>
                <a:cs typeface="Times New Roman" pitchFamily="18" charset="0"/>
              </a:rPr>
              <a:t>  формирующая система оценивания способов </a:t>
            </a:r>
          </a:p>
          <a:p>
            <a:pPr indent="457200" algn="just" eaLnBrk="0" hangingPunct="0">
              <a:tabLst>
                <a:tab pos="571500" algn="l"/>
              </a:tabLst>
              <a:defRPr/>
            </a:pPr>
            <a:r>
              <a:rPr lang="ru-RU" sz="2400" b="1">
                <a:solidFill>
                  <a:srgbClr val="611617"/>
                </a:solidFill>
                <a:cs typeface="Times New Roman" pitchFamily="18" charset="0"/>
              </a:rPr>
              <a:t>деятельности (компетентностей), освоенных </a:t>
            </a:r>
          </a:p>
          <a:p>
            <a:pPr indent="457200" algn="just" eaLnBrk="0" hangingPunct="0">
              <a:tabLst>
                <a:tab pos="571500" algn="l"/>
              </a:tabLst>
              <a:defRPr/>
            </a:pPr>
            <a:r>
              <a:rPr lang="ru-RU" sz="2400" b="1">
                <a:solidFill>
                  <a:srgbClr val="611617"/>
                </a:solidFill>
                <a:cs typeface="Times New Roman" pitchFamily="18" charset="0"/>
              </a:rPr>
              <a:t>учащимся на разных этапах обучения.</a:t>
            </a:r>
            <a:endParaRPr lang="ru-RU" sz="2400" b="1">
              <a:solidFill>
                <a:srgbClr val="611617"/>
              </a:solidFill>
            </a:endParaRPr>
          </a:p>
          <a:p>
            <a:pPr indent="457200" algn="just" eaLnBrk="0" hangingPunct="0">
              <a:buFontTx/>
              <a:buChar char="•"/>
              <a:tabLst>
                <a:tab pos="571500" algn="l"/>
              </a:tabLst>
              <a:defRPr/>
            </a:pPr>
            <a:r>
              <a:rPr lang="ru-RU" sz="2400" b="1">
                <a:solidFill>
                  <a:srgbClr val="611617"/>
                </a:solidFill>
                <a:cs typeface="Times New Roman" pitchFamily="18" charset="0"/>
              </a:rPr>
              <a:t>  развивающая среда лицея.</a:t>
            </a:r>
            <a:endParaRPr lang="ru-RU" sz="2400" b="1">
              <a:solidFill>
                <a:srgbClr val="611617"/>
              </a:solidFill>
            </a:endParaRPr>
          </a:p>
          <a:p>
            <a:pPr indent="457200" algn="just" eaLnBrk="0" hangingPunct="0">
              <a:buFontTx/>
              <a:buChar char="•"/>
              <a:tabLst>
                <a:tab pos="571500" algn="l"/>
              </a:tabLst>
              <a:defRPr/>
            </a:pPr>
            <a:r>
              <a:rPr lang="ru-RU" sz="2400" b="1">
                <a:solidFill>
                  <a:srgbClr val="611617"/>
                </a:solidFill>
                <a:cs typeface="Times New Roman" pitchFamily="18" charset="0"/>
              </a:rPr>
              <a:t>  эффективная система профильного обучения </a:t>
            </a:r>
          </a:p>
          <a:p>
            <a:pPr indent="457200" algn="just" eaLnBrk="0" hangingPunct="0">
              <a:buFontTx/>
              <a:buChar char="•"/>
              <a:tabLst>
                <a:tab pos="571500" algn="l"/>
              </a:tabLst>
              <a:defRPr/>
            </a:pPr>
            <a:r>
              <a:rPr lang="ru-RU" sz="2400" b="1">
                <a:solidFill>
                  <a:srgbClr val="611617"/>
                </a:solidFill>
                <a:cs typeface="Times New Roman" pitchFamily="18" charset="0"/>
              </a:rPr>
              <a:t>и предпрофильной подготовки.</a:t>
            </a:r>
            <a:endParaRPr lang="ru-RU" sz="2400" b="1">
              <a:solidFill>
                <a:srgbClr val="61161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smtClean="0">
                <a:effectLst/>
              </a:rPr>
              <a:t>МОДЕЛЬ УЧИТЕЛЯ</a:t>
            </a:r>
          </a:p>
        </p:txBody>
      </p:sp>
      <p:sp>
        <p:nvSpPr>
          <p:cNvPr id="5632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mtClean="0">
              <a:effectLst/>
            </a:endParaRPr>
          </a:p>
        </p:txBody>
      </p:sp>
      <p:pic>
        <p:nvPicPr>
          <p:cNvPr id="56324" name="Picture 4" descr="p61_model-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7338"/>
            <a:ext cx="9144000" cy="5232400"/>
          </a:xfrm>
          <a:prstGeom prst="rect">
            <a:avLst/>
          </a:prstGeom>
          <a:noFill/>
          <a:ln w="571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Модель учителя</a:t>
            </a:r>
          </a:p>
        </p:txBody>
      </p:sp>
      <p:pic>
        <p:nvPicPr>
          <p:cNvPr id="18435" name="Picture 6" descr="DSC_96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14488"/>
            <a:ext cx="9144000" cy="52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>
              <a:effectLst/>
            </a:endParaRPr>
          </a:p>
        </p:txBody>
      </p:sp>
      <p:sp>
        <p:nvSpPr>
          <p:cNvPr id="19459" name="Rectangle 5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>
              <a:effectLst/>
            </a:endParaRPr>
          </a:p>
        </p:txBody>
      </p:sp>
      <p:pic>
        <p:nvPicPr>
          <p:cNvPr id="19460" name="Picture 6" descr="DSC_96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144000" cy="533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165961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21873A"/>
      </a:hlink>
      <a:folHlink>
        <a:srgbClr val="717E00"/>
      </a:folHlink>
    </a:clrScheme>
    <a:fontScheme name="School Presentation">
      <a:majorFont>
        <a:latin typeface="Bookman Old Style"/>
        <a:ea typeface=""/>
        <a:cs typeface=""/>
      </a:majorFont>
      <a:minorFont>
        <a:latin typeface="Segoe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598</Words>
  <Application>Microsoft Office PowerPoint</Application>
  <PresentationFormat>Экран (4:3)</PresentationFormat>
  <Paragraphs>150</Paragraphs>
  <Slides>31</Slides>
  <Notes>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40" baseType="lpstr">
      <vt:lpstr>Arial</vt:lpstr>
      <vt:lpstr>Bookman Old Style</vt:lpstr>
      <vt:lpstr>Segoe Condensed</vt:lpstr>
      <vt:lpstr>Calibri</vt:lpstr>
      <vt:lpstr>Times New Roman</vt:lpstr>
      <vt:lpstr>Courier New</vt:lpstr>
      <vt:lpstr>TS010165961</vt:lpstr>
      <vt:lpstr>Слайд</vt:lpstr>
      <vt:lpstr>Диаграмма Microsoft Office Excel</vt:lpstr>
      <vt:lpstr> КАРАГАНДА 2010</vt:lpstr>
      <vt:lpstr>Слайд 2</vt:lpstr>
      <vt:lpstr>Образовательная среда лицея как среда развития одаренности и формирования ключевых компетентностей лицеистов </vt:lpstr>
      <vt:lpstr>Структура лицея, модель</vt:lpstr>
      <vt:lpstr>Слайд 5</vt:lpstr>
      <vt:lpstr>Слайд 6</vt:lpstr>
      <vt:lpstr>МОДЕЛЬ УЧИТЕЛЯ</vt:lpstr>
      <vt:lpstr>Модель учителя</vt:lpstr>
      <vt:lpstr>Слайд 9</vt:lpstr>
      <vt:lpstr>Слайд 10</vt:lpstr>
      <vt:lpstr>Основное богатство лицея – это высококвалифицированный педагогический коллектив. </vt:lpstr>
      <vt:lpstr>Педагогическое кредо лицея:  «От творческого учителя к творческому ученику». </vt:lpstr>
      <vt:lpstr>Мониторинг качественного потенциала учителей</vt:lpstr>
      <vt:lpstr>Модель ученика</vt:lpstr>
      <vt:lpstr>Учебно-методическая работа</vt:lpstr>
      <vt:lpstr>Качество знаний</vt:lpstr>
      <vt:lpstr>Результаты ПГК</vt:lpstr>
      <vt:lpstr>Результаты ЕНТ</vt:lpstr>
      <vt:lpstr>Результаты ЕНТ:</vt:lpstr>
      <vt:lpstr>Результаты поступления в ВУЗы:</vt:lpstr>
      <vt:lpstr>Результативность профориентационной работы</vt:lpstr>
      <vt:lpstr>Основные принципы отбора и конструирования содержания лицейского образования </vt:lpstr>
      <vt:lpstr>Достижения учителей</vt:lpstr>
      <vt:lpstr>Учебно-воспитательная работа </vt:lpstr>
      <vt:lpstr>Структура ученического самоуправления Технического лицея </vt:lpstr>
      <vt:lpstr>Структура воспитательной системы </vt:lpstr>
      <vt:lpstr>Клубы и кружки по интересам</vt:lpstr>
      <vt:lpstr>Достижения учащихся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modified xsi:type="dcterms:W3CDTF">2012-01-12T08:23:30Z</dcterms:modified>
</cp:coreProperties>
</file>