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3" r:id="rId3"/>
    <p:sldId id="257" r:id="rId4"/>
    <p:sldId id="258" r:id="rId5"/>
    <p:sldId id="262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1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DE788F5-F294-47F4-A911-B883758A4D0E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AD5DEC0-DF69-4AB2-AC61-4B73FEE635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E18B205-5530-46F6-96E6-179CEFBF965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4566E-2986-453E-88C2-E7CF296699AE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DE2CB7D-B7D1-4658-A733-3849F9FB0F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F5FAD-CD38-4B0B-BDF3-727BC11A7058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BE3DE-813B-460B-A5AC-6F4BFFFBAC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2E49C-0B6E-41CD-A2CD-2384DC9AC0F2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F9285-5BE8-440E-A0C6-16662366EE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22206-2502-4F96-BE1B-F21894104883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A55BE-F0D6-40E4-BF5F-A5DE2AF160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ED3A5-18F7-40B4-93B1-84592580B357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A409F-511C-4864-A171-A54258170F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FF075-2660-43CA-8C42-85C3B5BDF66D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1BB80-7B1D-4C96-A72B-BEC9CA877C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4F2F86D-7A67-4776-9ECA-474C00E0F9FF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E0DAA40-94D8-489F-B22B-D6972611DC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06E60-2E33-4F43-B3E1-BEFEDE6DD184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3A05E-2565-459F-833F-8389935884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6C317-946D-4E6A-B787-850B4A1BAE54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DC192-F346-4247-A203-B49D4BB535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A6E8A-9E15-4057-94C3-A68D5B7E7C86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7168B-C376-4DED-96EF-19BB5F4A9A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C3955-19A5-442D-9FB4-F61A3D5E89B6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68029-AC6C-43D2-8AE7-5B7267CF38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smtClean="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AA60E935-9A0C-43B7-8101-0D4A0B5C8714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E37B80FE-E3F8-4A34-9C80-A2F16582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5" r:id="rId2"/>
    <p:sldLayoutId id="2147483676" r:id="rId3"/>
    <p:sldLayoutId id="2147483677" r:id="rId4"/>
    <p:sldLayoutId id="2147483684" r:id="rId5"/>
    <p:sldLayoutId id="2147483685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E7BC29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E7BC29"/>
        </a:buClr>
        <a:buFont typeface="Georgia" pitchFamily="18" charset="0"/>
        <a:buChar char="▫"/>
        <a:defRPr sz="2000" kern="1200">
          <a:solidFill>
            <a:srgbClr val="E7BC29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dmin\Рабочий стол\картинки для презентации\book.web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857496"/>
            <a:ext cx="7063041" cy="36433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642938"/>
            <a:ext cx="8229600" cy="2071687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5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Анализ современных тенденций в начальном образовании</a:t>
            </a:r>
            <a:endParaRPr lang="ru-RU" sz="5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186766" cy="2643206"/>
          </a:xfrm>
        </p:spPr>
        <p:txBody>
          <a:bodyPr/>
          <a:lstStyle/>
          <a:p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КШДС </a:t>
            </a:r>
            <a:r>
              <a:rPr lang="ru-RU" dirty="0" smtClean="0"/>
              <a:t>№33</a:t>
            </a:r>
            <a:br>
              <a:rPr lang="ru-RU" dirty="0" smtClean="0"/>
            </a:br>
            <a:r>
              <a:rPr lang="ru-RU" dirty="0" smtClean="0"/>
              <a:t>учитель начальных классов: </a:t>
            </a:r>
            <a:r>
              <a:rPr lang="ru-RU" dirty="0" err="1" smtClean="0"/>
              <a:t>Дешевова</a:t>
            </a:r>
            <a:r>
              <a:rPr lang="ru-RU" dirty="0" smtClean="0"/>
              <a:t> Л.А.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3357563" y="500063"/>
            <a:ext cx="5614987" cy="2286000"/>
          </a:xfrm>
        </p:spPr>
        <p:txBody>
          <a:bodyPr/>
          <a:lstStyle/>
          <a:p>
            <a:pPr algn="ctr"/>
            <a:r>
              <a:rPr lang="ru-RU" sz="3200" smtClean="0"/>
              <a:t>Положительные тенденции в современном школьном образовании:</a:t>
            </a: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428625" y="2786063"/>
            <a:ext cx="8229600" cy="3573462"/>
          </a:xfrm>
        </p:spPr>
        <p:txBody>
          <a:bodyPr/>
          <a:lstStyle/>
          <a:p>
            <a:r>
              <a:rPr lang="ru-RU" smtClean="0"/>
              <a:t>Вариативность педагогических подходов к начальному образованию;</a:t>
            </a:r>
          </a:p>
          <a:p>
            <a:r>
              <a:rPr lang="ru-RU" smtClean="0"/>
              <a:t>Свобода для творческого поиска(авторские школы);</a:t>
            </a:r>
          </a:p>
          <a:p>
            <a:r>
              <a:rPr lang="ru-RU" smtClean="0"/>
              <a:t>Выбор родителями педагогической системы;</a:t>
            </a:r>
          </a:p>
          <a:p>
            <a:r>
              <a:rPr lang="ru-RU" smtClean="0"/>
              <a:t>Педагогическая поддержка индивидуальности ребёнка.</a:t>
            </a:r>
          </a:p>
        </p:txBody>
      </p:sp>
      <p:pic>
        <p:nvPicPr>
          <p:cNvPr id="1027" name="Picture 3" descr="C:\Documents and Settings\Admin\Рабочий стол\картинки для презентации\imaроges.web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500042"/>
            <a:ext cx="2457452" cy="2286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C:\Documents and Settings\Admin\Рабочий стол\картинки для презентации\70040924_apnoolovert.web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4143375"/>
            <a:ext cx="328612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43313" y="571500"/>
            <a:ext cx="5286375" cy="150018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Негативные тенденции начальной школы</a:t>
            </a:r>
            <a:endParaRPr lang="ru-RU" dirty="0"/>
          </a:p>
        </p:txBody>
      </p:sp>
      <p:sp>
        <p:nvSpPr>
          <p:cNvPr id="717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Неудовлетворительные показатели здоровья и эмоционального благополучия детей;</a:t>
            </a:r>
          </a:p>
          <a:p>
            <a:r>
              <a:rPr lang="ru-RU" smtClean="0"/>
              <a:t>Доверчивость и открытость окружающему миру, присущая дошкольникам не развивается, а разрушается;</a:t>
            </a:r>
          </a:p>
          <a:p>
            <a:r>
              <a:rPr lang="ru-RU" smtClean="0"/>
              <a:t>Гасится здоровое детское </a:t>
            </a:r>
            <a:endParaRPr lang="en-US" smtClean="0"/>
          </a:p>
          <a:p>
            <a:pPr>
              <a:buFont typeface="Georgia" pitchFamily="18" charset="0"/>
              <a:buNone/>
            </a:pPr>
            <a:r>
              <a:rPr lang="en-US" smtClean="0"/>
              <a:t>  </a:t>
            </a:r>
            <a:r>
              <a:rPr lang="ru-RU" smtClean="0"/>
              <a:t>любопытство и </a:t>
            </a:r>
            <a:endParaRPr lang="en-US" smtClean="0"/>
          </a:p>
          <a:p>
            <a:pPr>
              <a:buFont typeface="Georgia" pitchFamily="18" charset="0"/>
              <a:buNone/>
            </a:pPr>
            <a:r>
              <a:rPr lang="en-US" smtClean="0"/>
              <a:t>  </a:t>
            </a:r>
            <a:r>
              <a:rPr lang="ru-RU" smtClean="0"/>
              <a:t>творческий потенциал;</a:t>
            </a:r>
          </a:p>
        </p:txBody>
      </p:sp>
      <p:pic>
        <p:nvPicPr>
          <p:cNvPr id="2050" name="Picture 2" descr="C:\Documents and Settings\Admin\Рабочий стол\картинки для презентации\2011_08_24__15_34_22.web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428604"/>
            <a:ext cx="3429024" cy="1863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Негативные тенденции начальной школы</a:t>
            </a:r>
            <a:endParaRPr lang="ru-RU" dirty="0"/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457200" y="2249488"/>
            <a:ext cx="4829175" cy="4324350"/>
          </a:xfrm>
        </p:spPr>
        <p:txBody>
          <a:bodyPr/>
          <a:lstStyle/>
          <a:p>
            <a:r>
              <a:rPr lang="ru-RU" smtClean="0"/>
              <a:t>Нивелируется индивидуальность детей;</a:t>
            </a:r>
          </a:p>
          <a:p>
            <a:r>
              <a:rPr lang="ru-RU" smtClean="0"/>
              <a:t>Отсутствует направленность на развитие ребёнка;</a:t>
            </a:r>
          </a:p>
          <a:p>
            <a:r>
              <a:rPr lang="ru-RU" smtClean="0"/>
              <a:t>Падает уровень обучения ребёнка (низкая престижность и низкая оплата труда учителей).</a:t>
            </a:r>
          </a:p>
          <a:p>
            <a:pPr>
              <a:buFont typeface="Georgia" pitchFamily="18" charset="0"/>
              <a:buNone/>
            </a:pPr>
            <a:endParaRPr lang="ru-RU" smtClean="0"/>
          </a:p>
        </p:txBody>
      </p:sp>
      <p:pic>
        <p:nvPicPr>
          <p:cNvPr id="3074" name="Picture 2" descr="C:\Documents and Settings\Admin\Рабочий стол\картинки для презентации\izs002021.web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2357430"/>
            <a:ext cx="3400425" cy="381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9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Уровень западных школ и школ Казахстана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725"/>
            <a:ext cx="4041775" cy="457200"/>
          </a:xfrm>
        </p:spPr>
        <p:txBody>
          <a:bodyPr/>
          <a:lstStyle/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Школы Казахстана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725"/>
            <a:ext cx="4041775" cy="457200"/>
          </a:xfrm>
        </p:spPr>
        <p:txBody>
          <a:bodyPr/>
          <a:lstStyle/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Западная школа</a:t>
            </a:r>
            <a:endParaRPr lang="ru-RU" dirty="0"/>
          </a:p>
        </p:txBody>
      </p:sp>
      <p:sp>
        <p:nvSpPr>
          <p:cNvPr id="9221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275"/>
            <a:ext cx="4041775" cy="3886200"/>
          </a:xfrm>
        </p:spPr>
        <p:txBody>
          <a:bodyPr/>
          <a:lstStyle/>
          <a:p>
            <a:r>
              <a:rPr lang="ru-RU" smtClean="0"/>
              <a:t>Европейская и Американская школа в 60-е 70-е годы</a:t>
            </a:r>
          </a:p>
        </p:txBody>
      </p:sp>
      <p:sp>
        <p:nvSpPr>
          <p:cNvPr id="9222" name="Содержимое 5"/>
          <p:cNvSpPr>
            <a:spLocks noGrp="1"/>
          </p:cNvSpPr>
          <p:nvPr>
            <p:ph sz="quarter" idx="4"/>
          </p:nvPr>
        </p:nvSpPr>
        <p:spPr>
          <a:xfrm>
            <a:off x="4718050" y="2708275"/>
            <a:ext cx="4041775" cy="3886200"/>
          </a:xfrm>
        </p:spPr>
        <p:txBody>
          <a:bodyPr/>
          <a:lstStyle/>
          <a:p>
            <a:r>
              <a:rPr lang="ru-RU" smtClean="0"/>
              <a:t>Далеко продвинулась в достижениях демократизации образования</a:t>
            </a:r>
          </a:p>
        </p:txBody>
      </p:sp>
      <p:pic>
        <p:nvPicPr>
          <p:cNvPr id="4098" name="Picture 2" descr="C:\Documents and Settings\Admin\Рабочий стол\картинки для презентации\photo164.web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714752"/>
            <a:ext cx="4214842" cy="28289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9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Уровень западных школ и школ Казахстана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725"/>
            <a:ext cx="4041775" cy="457200"/>
          </a:xfrm>
        </p:spPr>
        <p:txBody>
          <a:bodyPr/>
          <a:lstStyle/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Школы Казахстана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725"/>
            <a:ext cx="4041775" cy="457200"/>
          </a:xfrm>
        </p:spPr>
        <p:txBody>
          <a:bodyPr/>
          <a:lstStyle/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Западная школа</a:t>
            </a:r>
            <a:endParaRPr lang="ru-RU" dirty="0"/>
          </a:p>
        </p:txBody>
      </p:sp>
      <p:sp>
        <p:nvSpPr>
          <p:cNvPr id="1024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275"/>
            <a:ext cx="4041775" cy="3886200"/>
          </a:xfrm>
        </p:spPr>
        <p:txBody>
          <a:bodyPr/>
          <a:lstStyle/>
          <a:p>
            <a:r>
              <a:rPr lang="ru-RU" smtClean="0"/>
              <a:t>Демократизация образования, расширение прав ребёнка и родителей, появление уважения к личности ученика, направленности на формирование самостоятельной и ответственной личности</a:t>
            </a:r>
          </a:p>
          <a:p>
            <a:endParaRPr lang="ru-RU" smtClean="0"/>
          </a:p>
        </p:txBody>
      </p:sp>
      <p:sp>
        <p:nvSpPr>
          <p:cNvPr id="10246" name="Содержимое 5"/>
          <p:cNvSpPr>
            <a:spLocks noGrp="1"/>
          </p:cNvSpPr>
          <p:nvPr>
            <p:ph sz="quarter" idx="4"/>
          </p:nvPr>
        </p:nvSpPr>
        <p:spPr>
          <a:xfrm>
            <a:off x="4718050" y="2708275"/>
            <a:ext cx="4041775" cy="3886200"/>
          </a:xfrm>
        </p:spPr>
        <p:txBody>
          <a:bodyPr/>
          <a:lstStyle/>
          <a:p>
            <a:r>
              <a:rPr lang="ru-RU" smtClean="0"/>
              <a:t>Падение  уровня и качества образования. Многие выпускники европейских и американских школ оказываются функционально неграмотными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Admin\Рабочий стол\картинки для презентации\school9.webp"/>
          <p:cNvPicPr>
            <a:picLocks noChangeAspect="1" noChangeArrowheads="1"/>
          </p:cNvPicPr>
          <p:nvPr/>
        </p:nvPicPr>
        <p:blipFill>
          <a:blip r:embed="rId3">
            <a:lum bright="10000" contrast="-30000"/>
          </a:blip>
          <a:srcRect/>
          <a:stretch>
            <a:fillRect/>
          </a:stretch>
        </p:blipFill>
        <p:spPr bwMode="auto">
          <a:xfrm>
            <a:off x="285720" y="857231"/>
            <a:ext cx="8715436" cy="54744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0" y="1428750"/>
            <a:ext cx="8572500" cy="35401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Перед Казахстанским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образованием стоит задача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принять гуманистические ценности,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сохранив при этом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лучшие отечественные традиции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серьёзного,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полноценного образования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199</TotalTime>
  <Words>193</Words>
  <Application>Microsoft Office PowerPoint</Application>
  <PresentationFormat>Экран (4:3)</PresentationFormat>
  <Paragraphs>35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Городская</vt:lpstr>
      <vt:lpstr>Анализ современных тенденций в начальном образовании</vt:lpstr>
      <vt:lpstr>   КШДС №33 учитель начальных классов: Дешевова Л.А. </vt:lpstr>
      <vt:lpstr>Положительные тенденции в современном школьном образовании:</vt:lpstr>
      <vt:lpstr>Негативные тенденции начальной школы</vt:lpstr>
      <vt:lpstr>Негативные тенденции начальной школы</vt:lpstr>
      <vt:lpstr>Уровень западных школ и школ Казахстана</vt:lpstr>
      <vt:lpstr>Уровень западных школ и школ Казахстана</vt:lpstr>
      <vt:lpstr>Слайд 8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современных тенденций в начальном образовании</dc:title>
  <dc:creator>Admin</dc:creator>
  <cp:lastModifiedBy>Admin</cp:lastModifiedBy>
  <cp:revision>18</cp:revision>
  <dcterms:created xsi:type="dcterms:W3CDTF">2011-10-10T12:20:38Z</dcterms:created>
  <dcterms:modified xsi:type="dcterms:W3CDTF">2011-11-05T05:45:19Z</dcterms:modified>
</cp:coreProperties>
</file>