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1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934" autoAdjust="0"/>
    <p:restoredTop sz="94660"/>
  </p:normalViewPr>
  <p:slideViewPr>
    <p:cSldViewPr>
      <p:cViewPr>
        <p:scale>
          <a:sx n="75" d="100"/>
          <a:sy n="75" d="100"/>
        </p:scale>
        <p:origin x="-74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549A-A3F9-40A9-ABA0-EA5312608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4633-7126-4F31-A5D0-93286B0C0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89BF-154A-4C0B-914A-AE7C5A6F9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D94C-37B8-4C2E-B99C-9189F19C6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310C-7CB9-457F-986E-3B95367BE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7E20-2EB0-44A5-8546-E892A7BC7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42BB-6DE2-4601-9AC1-4B240E966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F916-9109-4106-8EA6-0B109D63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AAB8-B305-4FF2-B344-7ABAC5E27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F668-AE63-4687-975F-BC6E7CF75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843F-E822-474C-99F8-4CF2909EE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800FC5-1B2F-4F33-8586-AEF83708A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11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C:\Documents and Settings\Лаборант\Рабочий стол\школьные\маль 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98727">
            <a:off x="1556189" y="4118664"/>
            <a:ext cx="3132118" cy="20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7" descr="C:\Documents and Settings\Лаборант\Рабочий стол\школьные\шк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0103">
            <a:off x="5058093" y="3203630"/>
            <a:ext cx="2113526" cy="23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:\Documents and Settings\Лаборант\Рабочий стол\школьные\за ч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6029">
            <a:off x="6095264" y="1386442"/>
            <a:ext cx="276383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Лаборант\Рабочий стол\школьные\девоч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86383">
            <a:off x="436590" y="1671531"/>
            <a:ext cx="3427607" cy="258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Grp="1"/>
          </p:cNvSpPr>
          <p:nvPr>
            <p:ph type="ctrTitle" idx="4294967295"/>
          </p:nvPr>
        </p:nvSpPr>
        <p:spPr>
          <a:xfrm>
            <a:off x="357158" y="142852"/>
            <a:ext cx="8058152" cy="121444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Организация работы в группе продлённого дня.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5791208"/>
            <a:ext cx="4143404" cy="1066792"/>
          </a:xfrm>
        </p:spPr>
        <p:txBody>
          <a:bodyPr/>
          <a:lstStyle/>
          <a:p>
            <a:pPr marR="0"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СОШ № 13</a:t>
            </a:r>
          </a:p>
          <a:p>
            <a:pPr marR="0" eaLnBrk="1" hangingPunct="1">
              <a:spcBef>
                <a:spcPts val="0"/>
              </a:spcBef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 Пистоль В.Ю.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Documents and Settings\Лаборант\Рабочий стол\школьные\ве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0121">
            <a:off x="5699125" y="3862388"/>
            <a:ext cx="286702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     Цель самоподготовки- привитие учащимся навыков самообразовательной работы, которым в обыденной жизни придается огромное значение. При этом учитывается возраст школьников, их самообразовательные возможности. Перед самоподготовкой группе ставятся ряд задач: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 закрепление и повторение изученного материала,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 развитие интереса к учению,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 приобретение школьниками навыков самостоятельной работы,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 формирование исполнительских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C:\Documents and Settings\Лаборант\Рабочий стол\школьные\маль 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2928938"/>
            <a:ext cx="5629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Как учебное занятие самоподготовка выполняет образовательные и воспитательные функции.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-  Образовательные функции: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 информационная (закрепление и повторение знаний полученных на уроках);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  развивающая функция (развитие внимания, памяти, мышления, речи детей.);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· конструктивная функция (планирование учебной работы, распределение сил).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Лаборант\Рабочий стол\школьные\шк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500438"/>
            <a:ext cx="28003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  Воспитательные функции:</a:t>
            </a:r>
          </a:p>
          <a:p>
            <a:pPr eaLnBrk="1" hangingPunct="1"/>
            <a:r>
              <a:rPr lang="ru-RU" sz="2800" smtClean="0"/>
              <a:t>· мотивационная;</a:t>
            </a:r>
          </a:p>
          <a:p>
            <a:pPr eaLnBrk="1" hangingPunct="1"/>
            <a:r>
              <a:rPr lang="ru-RU" sz="2800" smtClean="0"/>
              <a:t>· формирование положительных черт характера, жизненно важных качеств личности (трудолюбие, воля, активность);</a:t>
            </a:r>
          </a:p>
          <a:p>
            <a:pPr eaLnBrk="1" hangingPunct="1"/>
            <a:r>
              <a:rPr lang="ru-RU" sz="2800" smtClean="0"/>
              <a:t>· организационная функция.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/>
              <a:t>В работе с младшими школьниками для успешности выполнения домашних заданий, развитию способностей детей проводились беседы («Как выполнять домашнее задание», «Минута час бережет»). Были использованы специально подобранные тесты, игры, анкеты и упражнения, способствующие формированию психологических качеств, свойств, необходимых для успешного обучения и общения: к ним относятся игры и задания на развитие памяти.</a:t>
            </a:r>
          </a:p>
        </p:txBody>
      </p:sp>
      <p:pic>
        <p:nvPicPr>
          <p:cNvPr id="25603" name="Picture 4" descr="C:\Documents and Settings\Лаборант\Рабочий стол\школьные\за ч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714875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:\Documents and Settings\Лаборант\Рабочий стол\школьные\ве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929063"/>
            <a:ext cx="30861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/>
            <a:r>
              <a:rPr lang="ru-RU" sz="2800" smtClean="0"/>
              <a:t>Физкультурно - оздоровительная работа в режиме группы продленного дня складывается из таких видов, как физкультурные минутки во время самоподготовки, час занятий физической культурой (спортивный час), игры и развлечения на прогулках.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Documents and Settings\Лаборант\Рабочий стол\школьные\schoolboy(5718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3362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86124"/>
            <a:ext cx="8229600" cy="303847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/>
              <a:t>Для развития творческих способностей и познавательной активности детей в группе отведено свободное время (занятия по интересам), где используются все возможности для разностороннего развития способностей и интересов детей. Ребята в свободное время занимались лепкой из пластилина, рисовали карандашами и красками на разнообразные темы («Портрет осени», «Моя будущая профессия», «Герои любимых сказок» и т.д.); изготавливали всевозможные поделки из цветной бумаги и природного материала. Проводятся и многоплановые занятия ,где используются следующие виды работ: детское чтение, музыкальные  занятия, интеллектуально- познавательные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P104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36718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P104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70046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7"/>
          <p:cNvSpPr>
            <a:spLocks noGrp="1"/>
          </p:cNvSpPr>
          <p:nvPr>
            <p:ph type="title"/>
          </p:nvPr>
        </p:nvSpPr>
        <p:spPr>
          <a:xfrm>
            <a:off x="908050" y="119062"/>
            <a:ext cx="8229600" cy="923925"/>
          </a:xfrm>
        </p:spPr>
        <p:txBody>
          <a:bodyPr/>
          <a:lstStyle/>
          <a:p>
            <a:pPr algn="ctr">
              <a:defRPr/>
            </a:pPr>
            <a:r>
              <a:rPr lang="ru-RU" sz="5400" b="1" smtClean="0">
                <a:solidFill>
                  <a:schemeClr val="accent2"/>
                </a:solidFill>
              </a:rPr>
              <a:t>Так мы отдыхаем</a:t>
            </a:r>
          </a:p>
        </p:txBody>
      </p:sp>
      <p:pic>
        <p:nvPicPr>
          <p:cNvPr id="28676" name="Picture 7" descr="IMG_0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39592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IMG_06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789363"/>
            <a:ext cx="38877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P1040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384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 descr="P10409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125538"/>
            <a:ext cx="36004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P10409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16338"/>
            <a:ext cx="37449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P10409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789363"/>
            <a:ext cx="37449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8"/>
          <p:cNvSpPr>
            <a:spLocks noGrp="1"/>
          </p:cNvSpPr>
          <p:nvPr>
            <p:ph type="title"/>
          </p:nvPr>
        </p:nvSpPr>
        <p:spPr>
          <a:xfrm>
            <a:off x="468313" y="692150"/>
            <a:ext cx="8064500" cy="4333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600" b="1" smtClean="0"/>
              <a:t>Учимся учиться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Documents and Settings\Лаборант\Рабочий стол\школьные\schoolboy(5718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9190">
            <a:off x="2625725" y="212566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1500" y="1214438"/>
            <a:ext cx="8001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115964"/>
                </a:solidFill>
              </a:rPr>
              <a:t>Современная жизнь заставляет родителей все больше времени уделять своей профессиональной деятельности, поэтому ребенок остается в школе до самого вечера. Однако он не должен быть психологически травмирован тем, что другие дети идут домой, а он остается в школе. Учителя нашей школы в своей работе стремятся это учитывать. После окончания уроков в начальной школе функциониру</a:t>
            </a:r>
            <a:r>
              <a:rPr lang="ru-RU" sz="2000" dirty="0">
                <a:solidFill>
                  <a:srgbClr val="115964"/>
                </a:solidFill>
                <a:latin typeface="Arial" charset="0"/>
              </a:rPr>
              <a:t>е</a:t>
            </a:r>
            <a:r>
              <a:rPr lang="ru-RU" sz="2000" dirty="0">
                <a:solidFill>
                  <a:srgbClr val="115964"/>
                </a:solidFill>
              </a:rPr>
              <a:t>т групп</a:t>
            </a:r>
            <a:r>
              <a:rPr lang="ru-RU" sz="2000" dirty="0">
                <a:solidFill>
                  <a:srgbClr val="115964"/>
                </a:solidFill>
                <a:latin typeface="Arial" charset="0"/>
              </a:rPr>
              <a:t>а</a:t>
            </a:r>
            <a:r>
              <a:rPr lang="ru-RU" sz="2000" dirty="0">
                <a:solidFill>
                  <a:srgbClr val="115964"/>
                </a:solidFill>
              </a:rPr>
              <a:t> продленного дня. Здесь дети могут вкусно пообедать, погулять, выполнить домашнее задание под руководством опытн</a:t>
            </a:r>
            <a:r>
              <a:rPr lang="ru-RU" sz="2000" dirty="0">
                <a:solidFill>
                  <a:srgbClr val="115964"/>
                </a:solidFill>
                <a:latin typeface="Arial" charset="0"/>
              </a:rPr>
              <a:t>ого</a:t>
            </a:r>
            <a:r>
              <a:rPr lang="ru-RU" sz="2000" dirty="0">
                <a:solidFill>
                  <a:srgbClr val="115964"/>
                </a:solidFill>
              </a:rPr>
              <a:t> воспитател</a:t>
            </a:r>
            <a:r>
              <a:rPr lang="ru-RU" sz="2000" dirty="0">
                <a:solidFill>
                  <a:srgbClr val="115964"/>
                </a:solidFill>
                <a:latin typeface="Arial" charset="0"/>
              </a:rPr>
              <a:t>я</a:t>
            </a:r>
            <a:r>
              <a:rPr lang="ru-RU" sz="2000" dirty="0">
                <a:solidFill>
                  <a:srgbClr val="115964"/>
                </a:solidFill>
              </a:rPr>
              <a:t>; по мере необходимости - получить консультации по разным предметам, а потом найти занятия по интересам.</a:t>
            </a:r>
            <a:r>
              <a:rPr lang="ru-RU" sz="2000" b="1" dirty="0">
                <a:solidFill>
                  <a:srgbClr val="115964"/>
                </a:solidFill>
              </a:rPr>
              <a:t/>
            </a:r>
            <a:br>
              <a:rPr lang="ru-RU" sz="2000" b="1" dirty="0">
                <a:solidFill>
                  <a:srgbClr val="115964"/>
                </a:solidFill>
              </a:rPr>
            </a:br>
            <a:endParaRPr lang="ru-RU" sz="2000" dirty="0">
              <a:solidFill>
                <a:srgbClr val="1159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Лаборант\Рабочий стол\школьные\ве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37385">
            <a:off x="544637" y="679043"/>
            <a:ext cx="27051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928802"/>
            <a:ext cx="8229600" cy="39290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 наполнении созидательной деятельностью второй половины дня школьника важную роль играет интеграция основного и дополнительного образования. Оно включает в себя взаимосвязанные компоненты: </a:t>
            </a:r>
            <a:br>
              <a:rPr lang="ru-RU" sz="2000" dirty="0" smtClean="0"/>
            </a:b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Arial" charset="0"/>
              </a:rPr>
              <a:t>   </a:t>
            </a:r>
            <a:r>
              <a:rPr lang="ru-RU" sz="2000" dirty="0" smtClean="0"/>
              <a:t>- образовательная деятельность: выполнение домашних и творческих заданий, индивидуальные консультации учителя; </a:t>
            </a:r>
            <a:br>
              <a:rPr lang="ru-RU" sz="2000" dirty="0" smtClean="0"/>
            </a:b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Arial" charset="0"/>
              </a:rPr>
              <a:t>   </a:t>
            </a:r>
            <a:r>
              <a:rPr lang="ru-RU" sz="2000" dirty="0" smtClean="0"/>
              <a:t>- содержательный и оздоровительный досуг: интеллектуальные и развивающие игры, прогулки.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5363" name="Picture 4" descr="C:\Documents and Settings\Лаборант\Рабочий стол\школьные\дев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365625"/>
            <a:ext cx="2905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Лаборант\Рабочий стол\школьные\шк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429125"/>
            <a:ext cx="19859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43894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/>
              <a:t> Особое место в режиме группы продленного дня отведено мероприятиям </a:t>
            </a:r>
            <a:r>
              <a:rPr lang="ru-RU" sz="2400" dirty="0" err="1" smtClean="0"/>
              <a:t>досугового</a:t>
            </a:r>
            <a:r>
              <a:rPr lang="ru-RU" sz="2400" dirty="0" smtClean="0"/>
              <a:t> направления и организации работы с детьми по интересам (беседы, викторины, конкурсы). Главное, чтобы свободное время ребенка не превратилось в рабочее или просто в скучное и рутинное «отбывание» до вечера. Задача воспитателя - сделать досуг ребят интересным, насыщенным, разнообразным. У воспитателя есть разнообразные, интересные идеи и необходимый методический материал для индивидуальных и коллективных занятий. Для каждого находится занятие.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Documents and Settings\Лаборант\Рабочий стол\школьные\ысрщ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357438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713788" cy="468153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Режим работы группы продленного дня: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12:00-12:15-приём детей;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12:15-13:00-активный отдых, прогулка и игры на свежем воздухе;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13:00-13:30-обед;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13:30-14:30-самоподготовка;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14:30-15:15-активный отдых, подвижные игры;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15.15-16:15-самоподготовка;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16:15-17:00-общеразвивающие занятия, занятия по интересам.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endParaRPr 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Лаборант\Рабочий стол\школьные\дев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365625"/>
            <a:ext cx="29765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Rectangl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4359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Лаборант\Рабочий стол\школьные\маль 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2857500"/>
            <a:ext cx="5629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Главной целью работы  в группе продленного дня является воспитание самостоятельного, ответственного, образованного человека и физически здоровой личности. Профессиональная деятельность воспитателя направлена на решение следующих задач: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Создание благоприятных условий для личностного развития воспитанников в учебном заведении во внеурочное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Создание условий для реализации основных форм деятельности учащихся в группе продленного дня: бытовой,  учебной, досуговой,  физкультурно- оздоровительной;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Создание условий для формирования системы отношений в коллективе, к самому себе, другим людям, окружающему миру.</a:t>
            </a:r>
          </a:p>
        </p:txBody>
      </p:sp>
      <p:pic>
        <p:nvPicPr>
          <p:cNvPr id="20482" name="Picture 3" descr="C:\Documents and Settings\Лаборант\Рабочий стол\школьные\дев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437063"/>
            <a:ext cx="29051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Лаборант\Рабочий стол\школьные\schoolboy(5718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043363"/>
            <a:ext cx="2814638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Одним из ведущих видов познавательной деятельности в условиях работы группы продленного дня является самоподготовка. Это обязательные ежедневные занятия, на которых школьники самостоятельно выполняют учебные задания и строго в определенное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405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Организация работы в группе продлённого дня.</vt:lpstr>
      <vt:lpstr>Слайд 2</vt:lpstr>
      <vt:lpstr>Слайд 3</vt:lpstr>
      <vt:lpstr>Слайд 4</vt:lpstr>
      <vt:lpstr>Режим работы группы продленного дня:  12:00-12:15-приём детей; 12:15-13:00-активный отдых, прогулка и игры на свежем воздухе; 13:00-13:30-обед; 13:30-14:30-самоподготовка; 14:30-15:15-активный отдых, подвижные игры; 15.15-16:15-самоподготовка; 16:15-17:00-общеразвивающие занятия, занятия по интересам.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Так мы отдыхаем</vt:lpstr>
      <vt:lpstr>Учимся учиться</vt:lpstr>
    </vt:vector>
  </TitlesOfParts>
  <Company>BEST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 работе группы продлённого дня</dc:title>
  <dc:creator>user</dc:creator>
  <cp:lastModifiedBy>Лаборант</cp:lastModifiedBy>
  <cp:revision>24</cp:revision>
  <dcterms:created xsi:type="dcterms:W3CDTF">2010-12-22T05:28:33Z</dcterms:created>
  <dcterms:modified xsi:type="dcterms:W3CDTF">2011-12-08T11:55:52Z</dcterms:modified>
</cp:coreProperties>
</file>