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2" r:id="rId8"/>
    <p:sldId id="261" r:id="rId9"/>
    <p:sldId id="263" r:id="rId10"/>
    <p:sldId id="264" r:id="rId11"/>
    <p:sldId id="266" r:id="rId12"/>
    <p:sldId id="267" r:id="rId13"/>
    <p:sldId id="269" r:id="rId14"/>
    <p:sldId id="270" r:id="rId15"/>
    <p:sldId id="271" r:id="rId16"/>
    <p:sldId id="273" r:id="rId17"/>
    <p:sldId id="274" r:id="rId18"/>
  </p:sldIdLst>
  <p:sldSz cx="9144000" cy="6858000" type="screen4x3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 Blac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3934" autoAdjust="0"/>
    <p:restoredTop sz="94660"/>
  </p:normalViewPr>
  <p:slideViewPr>
    <p:cSldViewPr>
      <p:cViewPr>
        <p:scale>
          <a:sx n="75" d="100"/>
          <a:sy n="75" d="100"/>
        </p:scale>
        <p:origin x="-74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1549A-A3F9-40A9-ABA0-EA5312608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94633-7126-4F31-A5D0-93286B0C0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089BF-154A-4C0B-914A-AE7C5A6F9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FD94C-37B8-4C2E-B99C-9189F19C6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6310C-7CB9-457F-986E-3B95367BE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07E20-2EB0-44A5-8546-E892A7BC7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D42BB-6DE2-4601-9AC1-4B240E966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DF916-9109-4106-8EA6-0B109D63E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BAAB8-B305-4FF2-B344-7ABAC5E27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6F668-AE63-4687-975F-BC6E7CF75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7843F-E822-474C-99F8-4CF2909EE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F800FC5-1B2F-4F33-8586-AEF83708A3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8" r:id="rId2"/>
    <p:sldLayoutId id="2147483710" r:id="rId3"/>
    <p:sldLayoutId id="2147483707" r:id="rId4"/>
    <p:sldLayoutId id="2147483706" r:id="rId5"/>
    <p:sldLayoutId id="2147483705" r:id="rId6"/>
    <p:sldLayoutId id="2147483704" r:id="rId7"/>
    <p:sldLayoutId id="2147483703" r:id="rId8"/>
    <p:sldLayoutId id="2147483711" r:id="rId9"/>
    <p:sldLayoutId id="2147483702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6" descr="C:\Documents and Settings\Лаборант\Рабочий стол\школьные\маль д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98727">
            <a:off x="1556189" y="4118664"/>
            <a:ext cx="3132118" cy="209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7" descr="C:\Documents and Settings\Лаборант\Рабочий стол\школьные\шк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80103">
            <a:off x="5058093" y="3203630"/>
            <a:ext cx="2113526" cy="23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 descr="C:\Documents and Settings\Лаборант\Рабочий стол\школьные\за ч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46029">
            <a:off x="6095264" y="1386442"/>
            <a:ext cx="2763838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C:\Documents and Settings\Лаборант\Рабочий стол\школьные\девоч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86383">
            <a:off x="436590" y="1671531"/>
            <a:ext cx="3427607" cy="258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10"/>
          <p:cNvSpPr>
            <a:spLocks noGrp="1"/>
          </p:cNvSpPr>
          <p:nvPr>
            <p:ph type="ctrTitle" idx="4294967295"/>
          </p:nvPr>
        </p:nvSpPr>
        <p:spPr>
          <a:xfrm>
            <a:off x="357158" y="142852"/>
            <a:ext cx="8058152" cy="121444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charset="0"/>
              </a:rPr>
              <a:t>Организация работы в группе продлённого дня.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0562" y="5791208"/>
            <a:ext cx="4143404" cy="1066792"/>
          </a:xfrm>
        </p:spPr>
        <p:txBody>
          <a:bodyPr/>
          <a:lstStyle/>
          <a:p>
            <a:pPr marR="0" eaLnBrk="1" hangingPunct="1"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СОШ № 13</a:t>
            </a:r>
          </a:p>
          <a:p>
            <a:pPr marR="0" eaLnBrk="1" hangingPunct="1">
              <a:spcBef>
                <a:spcPts val="0"/>
              </a:spcBef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eaLnBrk="1" hangingPunct="1"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Воспитатель:  Пистоль В.Ю.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C:\Documents and Settings\Лаборант\Рабочий стол\школьные\вел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260121">
            <a:off x="5699125" y="3862388"/>
            <a:ext cx="2867025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     Цель самоподготовки- привитие учащимся навыков самообразовательной работы, которым в обыденной жизни придается огромное значение. При этом учитывается возраст школьников, их самообразовательные возможности. Перед самоподготовкой группе ставятся ряд задач: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 закрепление и повторение изученного материала,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 развитие интереса к учению,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 приобретение школьниками навыков самостоятельной работы,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 формирование исполнительских навыков.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C:\Documents and Settings\Лаборант\Рабочий стол\школьные\маль д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4725" y="2928938"/>
            <a:ext cx="56292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276475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/>
              <a:t>     Как учебное занятие самоподготовка выполняет образовательные и воспитательные функции.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/>
              <a:t> -  Образовательные функции: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  информационная (закрепление и повторение знаний полученных на уроках);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  развивающая функция (развитие внимания, памяти, мышления, речи детей.);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· конструктивная функция (планирование учебной работы, распределение сил).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 descr="C:\Documents and Settings\Лаборант\Рабочий стол\школьные\шко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3500438"/>
            <a:ext cx="28003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/>
              <a:t>      Воспитательные функции:</a:t>
            </a:r>
          </a:p>
          <a:p>
            <a:pPr eaLnBrk="1" hangingPunct="1"/>
            <a:r>
              <a:rPr lang="ru-RU" sz="2800" smtClean="0"/>
              <a:t>· мотивационная;</a:t>
            </a:r>
          </a:p>
          <a:p>
            <a:pPr eaLnBrk="1" hangingPunct="1"/>
            <a:r>
              <a:rPr lang="ru-RU" sz="2800" smtClean="0"/>
              <a:t>· формирование положительных черт характера, жизненно важных качеств личности (трудолюбие, воля, активность);</a:t>
            </a:r>
          </a:p>
          <a:p>
            <a:pPr eaLnBrk="1" hangingPunct="1"/>
            <a:r>
              <a:rPr lang="ru-RU" sz="2800" smtClean="0"/>
              <a:t>· организационная функция.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400" dirty="0" smtClean="0"/>
              <a:t>В работе с младшими школьниками для успешности выполнения домашних заданий, развитию способностей детей проводились беседы («Как выполнять домашнее задание», «Минута час бережет»). Были использованы специально подобранные тесты, игры, анкеты и упражнения, способствующие формированию психологических качеств, свойств, необходимых для успешного обучения и общения: к ним относятся игры и задания на развитие памяти.</a:t>
            </a:r>
          </a:p>
        </p:txBody>
      </p:sp>
      <p:pic>
        <p:nvPicPr>
          <p:cNvPr id="25603" name="Picture 4" descr="C:\Documents and Settings\Лаборант\Рабочий стол\школьные\за ч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4714875"/>
            <a:ext cx="2286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C:\Documents and Settings\Лаборант\Рабочий стол\школьные\вел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3929063"/>
            <a:ext cx="30861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0" y="1935163"/>
            <a:ext cx="8229600" cy="4389437"/>
          </a:xfrm>
        </p:spPr>
        <p:txBody>
          <a:bodyPr/>
          <a:lstStyle/>
          <a:p>
            <a:pPr eaLnBrk="1" hangingPunct="1"/>
            <a:r>
              <a:rPr lang="ru-RU" sz="2800" smtClean="0"/>
              <a:t>Физкультурно - оздоровительная работа в режиме группы продленного дня складывается из таких видов, как физкультурные минутки во время самоподготовки, час занятий физической культурой (спортивный час), игры и развлечения на прогулках.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C:\Documents and Settings\Лаборант\Рабочий стол\школьные\schoolboy(5718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0"/>
            <a:ext cx="33623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286124"/>
            <a:ext cx="8229600" cy="303847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000" dirty="0" smtClean="0"/>
              <a:t>Для развития творческих способностей и познавательной активности детей в группе отведено свободное время (занятия по интересам), где используются все возможности для разностороннего развития способностей и интересов детей. Ребята в свободное время занимались лепкой из пластилина, рисовали карандашами и красками на разнообразные темы («Портрет осени», «Моя будущая профессия», «Герои любимых сказок» и т.д.); изготавливали всевозможные поделки из цветной бумаги и природного материала. Проводятся и многоплановые занятия ,где используются следующие виды работ: детское чтение, музыкальные  занятия, интеллектуально- познавательные игры.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P10409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052513"/>
            <a:ext cx="3671887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5" descr="P10409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1052513"/>
            <a:ext cx="3700463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5" name="Rectangle 7"/>
          <p:cNvSpPr>
            <a:spLocks noGrp="1"/>
          </p:cNvSpPr>
          <p:nvPr>
            <p:ph type="title"/>
          </p:nvPr>
        </p:nvSpPr>
        <p:spPr>
          <a:xfrm>
            <a:off x="908050" y="119062"/>
            <a:ext cx="8229600" cy="923925"/>
          </a:xfrm>
        </p:spPr>
        <p:txBody>
          <a:bodyPr/>
          <a:lstStyle/>
          <a:p>
            <a:pPr algn="ctr">
              <a:defRPr/>
            </a:pPr>
            <a:r>
              <a:rPr lang="ru-RU" sz="5400" b="1" smtClean="0">
                <a:solidFill>
                  <a:schemeClr val="accent2"/>
                </a:solidFill>
              </a:rPr>
              <a:t>Так мы отдыхаем</a:t>
            </a:r>
          </a:p>
        </p:txBody>
      </p:sp>
      <p:pic>
        <p:nvPicPr>
          <p:cNvPr id="28676" name="Picture 7" descr="IMG_06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789363"/>
            <a:ext cx="3959225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8" descr="IMG_06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3789363"/>
            <a:ext cx="38877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P10409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5538"/>
            <a:ext cx="38481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5" descr="P10409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125538"/>
            <a:ext cx="360045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 descr="P10409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716338"/>
            <a:ext cx="3744912" cy="283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 descr="P104093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3789363"/>
            <a:ext cx="3744913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4" name="Rectangle 8"/>
          <p:cNvSpPr>
            <a:spLocks noGrp="1"/>
          </p:cNvSpPr>
          <p:nvPr>
            <p:ph type="title"/>
          </p:nvPr>
        </p:nvSpPr>
        <p:spPr>
          <a:xfrm>
            <a:off x="468313" y="692150"/>
            <a:ext cx="8064500" cy="43338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600" b="1" smtClean="0"/>
              <a:t>Учимся учиться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C:\Documents and Settings\Лаборант\Рабочий стол\школьные\schoolboy(5718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89190">
            <a:off x="2625725" y="2125663"/>
            <a:ext cx="3143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5"/>
          <p:cNvSpPr>
            <a:spLocks noChangeArrowheads="1"/>
          </p:cNvSpPr>
          <p:nvPr/>
        </p:nvSpPr>
        <p:spPr bwMode="auto">
          <a:xfrm>
            <a:off x="571500" y="1214438"/>
            <a:ext cx="8001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rgbClr val="115964"/>
                </a:solidFill>
              </a:rPr>
              <a:t>Современная жизнь заставляет родителей все больше времени уделять своей профессиональной деятельности, поэтому ребенок остается в школе до самого вечера. Однако он не должен быть психологически травмирован тем, что другие дети идут домой, а он остается в школе. Учителя нашей школы в своей работе стремятся это учитывать. После окончания уроков в начальной школе функциониру</a:t>
            </a:r>
            <a:r>
              <a:rPr lang="ru-RU" sz="2000" dirty="0">
                <a:solidFill>
                  <a:srgbClr val="115964"/>
                </a:solidFill>
                <a:latin typeface="Arial" charset="0"/>
              </a:rPr>
              <a:t>е</a:t>
            </a:r>
            <a:r>
              <a:rPr lang="ru-RU" sz="2000" dirty="0">
                <a:solidFill>
                  <a:srgbClr val="115964"/>
                </a:solidFill>
              </a:rPr>
              <a:t>т групп</a:t>
            </a:r>
            <a:r>
              <a:rPr lang="ru-RU" sz="2000" dirty="0">
                <a:solidFill>
                  <a:srgbClr val="115964"/>
                </a:solidFill>
                <a:latin typeface="Arial" charset="0"/>
              </a:rPr>
              <a:t>а</a:t>
            </a:r>
            <a:r>
              <a:rPr lang="ru-RU" sz="2000" dirty="0">
                <a:solidFill>
                  <a:srgbClr val="115964"/>
                </a:solidFill>
              </a:rPr>
              <a:t> продленного дня. Здесь дети могут вкусно пообедать, погулять, выполнить домашнее задание под руководством опытн</a:t>
            </a:r>
            <a:r>
              <a:rPr lang="ru-RU" sz="2000" dirty="0">
                <a:solidFill>
                  <a:srgbClr val="115964"/>
                </a:solidFill>
                <a:latin typeface="Arial" charset="0"/>
              </a:rPr>
              <a:t>ого</a:t>
            </a:r>
            <a:r>
              <a:rPr lang="ru-RU" sz="2000" dirty="0">
                <a:solidFill>
                  <a:srgbClr val="115964"/>
                </a:solidFill>
              </a:rPr>
              <a:t> воспитател</a:t>
            </a:r>
            <a:r>
              <a:rPr lang="ru-RU" sz="2000" dirty="0">
                <a:solidFill>
                  <a:srgbClr val="115964"/>
                </a:solidFill>
                <a:latin typeface="Arial" charset="0"/>
              </a:rPr>
              <a:t>я</a:t>
            </a:r>
            <a:r>
              <a:rPr lang="ru-RU" sz="2000" dirty="0">
                <a:solidFill>
                  <a:srgbClr val="115964"/>
                </a:solidFill>
              </a:rPr>
              <a:t>; по мере необходимости - получить консультации по разным предметам, а потом найти занятия по интересам.</a:t>
            </a:r>
            <a:r>
              <a:rPr lang="ru-RU" sz="2000" b="1" dirty="0">
                <a:solidFill>
                  <a:srgbClr val="115964"/>
                </a:solidFill>
              </a:rPr>
              <a:t/>
            </a:r>
            <a:br>
              <a:rPr lang="ru-RU" sz="2000" b="1" dirty="0">
                <a:solidFill>
                  <a:srgbClr val="115964"/>
                </a:solidFill>
              </a:rPr>
            </a:br>
            <a:endParaRPr lang="ru-RU" sz="2000" dirty="0">
              <a:solidFill>
                <a:srgbClr val="11596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C:\Documents and Settings\Лаборант\Рабочий стол\школьные\вел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37385">
            <a:off x="544637" y="679043"/>
            <a:ext cx="2705100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928802"/>
            <a:ext cx="8229600" cy="392909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В наполнении созидательной деятельностью второй половины дня школьника важную роль играет интеграция основного и дополнительного образования. Оно включает в себя взаимосвязанные компоненты: </a:t>
            </a:r>
            <a:br>
              <a:rPr lang="ru-RU" sz="2000" dirty="0" smtClean="0"/>
            </a:br>
            <a:endParaRPr lang="ru-RU" sz="20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>
                <a:latin typeface="Arial" charset="0"/>
              </a:rPr>
              <a:t>   </a:t>
            </a:r>
            <a:r>
              <a:rPr lang="ru-RU" sz="2000" dirty="0" smtClean="0"/>
              <a:t>- образовательная деятельность: выполнение домашних и творческих заданий, индивидуальные консультации учителя; </a:t>
            </a:r>
            <a:br>
              <a:rPr lang="ru-RU" sz="2000" dirty="0" smtClean="0"/>
            </a:br>
            <a:endParaRPr lang="ru-RU" sz="20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>
                <a:latin typeface="Arial" charset="0"/>
              </a:rPr>
              <a:t>   </a:t>
            </a:r>
            <a:r>
              <a:rPr lang="ru-RU" sz="2000" dirty="0" smtClean="0"/>
              <a:t>- содержательный и оздоровительный досуг: интеллектуальные и развивающие игры, прогулки. 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  <p:pic>
        <p:nvPicPr>
          <p:cNvPr id="15363" name="Picture 4" descr="C:\Documents and Settings\Лаборант\Рабочий стол\школьные\девоч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4365625"/>
            <a:ext cx="29051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Documents and Settings\Лаборант\Рабочий стол\школьные\шко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4429125"/>
            <a:ext cx="1985963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357298"/>
            <a:ext cx="8229600" cy="43894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400" dirty="0" smtClean="0"/>
              <a:t> Особое место в режиме группы продленного дня отведено мероприятиям </a:t>
            </a:r>
            <a:r>
              <a:rPr lang="ru-RU" sz="2400" dirty="0" err="1" smtClean="0"/>
              <a:t>досугового</a:t>
            </a:r>
            <a:r>
              <a:rPr lang="ru-RU" sz="2400" dirty="0" smtClean="0"/>
              <a:t> направления и организации работы с детьми по интересам (беседы, викторины, конкурсы). Главное, чтобы свободное время ребенка не превратилось в рабочее или просто в скучное и рутинное «отбывание» до вечера. Задача воспитателя - сделать досуг ребят интересным, насыщенным, разнообразным. У воспитателя есть разнообразные, интересные идеи и необходимый методический материал для индивидуальных и коллективных занятий. Для каждого находится занятие.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C:\Documents and Settings\Лаборант\Рабочий стол\школьные\ысрщд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2357438"/>
            <a:ext cx="4762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484313"/>
            <a:ext cx="8713788" cy="4681537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1"/>
                </a:solidFill>
              </a:rPr>
              <a:t>Режим работы группы продленного дня: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/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12:00-12:15-приём детей;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12:15-13:00-активный отдых, прогулка и игры на свежем воздухе;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13:00-13:30-обед;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13:30-14:30-самоподготовка;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14:30-15:15-активный отдых, подвижные игры;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15.15-16:15-самоподготовка;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16:15-17:00-общеразвивающие занятия, занятия по интересам.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/>
            </a:r>
            <a:br>
              <a:rPr lang="ru-RU" sz="2400" smtClean="0">
                <a:solidFill>
                  <a:schemeClr val="tx1"/>
                </a:solidFill>
              </a:rPr>
            </a:br>
            <a:endParaRPr lang="ru-RU" sz="24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C:\Documents and Settings\Лаборант\Рабочий стол\школьные\дево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4365625"/>
            <a:ext cx="29765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Rectangl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8435975" cy="474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C:\Documents and Settings\Лаборант\Рабочий стол\школьные\маль д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4725" y="2857500"/>
            <a:ext cx="56292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Главной целью работы  в группе продленного дня является воспитание самостоятельного, ответственного, образованного человека и физически здоровой личности. Профессиональная деятельность воспитателя направлена на решение следующих задач: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Создание благоприятных условий для личностного развития воспитанников в учебном заведении во внеурочное время.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/>
              <a:t>Создание условий для реализации основных форм деятельности учащихся в группе продленного дня: бытовой,  учебной, досуговой,  физкультурно- оздоровительной;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Создание условий для формирования системы отношений в коллективе, к самому себе, другим людям, окружающему миру.</a:t>
            </a:r>
          </a:p>
        </p:txBody>
      </p:sp>
      <p:pic>
        <p:nvPicPr>
          <p:cNvPr id="20482" name="Picture 3" descr="C:\Documents and Settings\Лаборант\Рабочий стол\школьные\дево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4437063"/>
            <a:ext cx="2905125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C:\Documents and Settings\Лаборант\Рабочий стол\школьные\schoolboy(5718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4043363"/>
            <a:ext cx="2814638" cy="281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Одним из ведущих видов познавательной деятельности в условиях работы группы продленного дня является самоподготовка. Это обязательные ежедневные занятия, на которых школьники самостоятельно выполняют учебные задания и строго в определенное время.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405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Организация работы в группе продлённого дня.</vt:lpstr>
      <vt:lpstr>Слайд 2</vt:lpstr>
      <vt:lpstr>Слайд 3</vt:lpstr>
      <vt:lpstr>Слайд 4</vt:lpstr>
      <vt:lpstr>Режим работы группы продленного дня:  12:00-12:15-приём детей; 12:15-13:00-активный отдых, прогулка и игры на свежем воздухе; 13:00-13:30-обед; 13:30-14:30-самоподготовка; 14:30-15:15-активный отдых, подвижные игры; 15.15-16:15-самоподготовка; 16:15-17:00-общеразвивающие занятия, занятия по интересам.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Так мы отдыхаем</vt:lpstr>
      <vt:lpstr>Учимся учиться</vt:lpstr>
    </vt:vector>
  </TitlesOfParts>
  <Company>BEST 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 работе группы продлённого дня</dc:title>
  <dc:creator>user</dc:creator>
  <cp:lastModifiedBy>Лаборант</cp:lastModifiedBy>
  <cp:revision>24</cp:revision>
  <dcterms:created xsi:type="dcterms:W3CDTF">2010-12-22T05:28:33Z</dcterms:created>
  <dcterms:modified xsi:type="dcterms:W3CDTF">2011-12-08T11:55:52Z</dcterms:modified>
</cp:coreProperties>
</file>