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notesMasterIdLst>
    <p:notesMasterId r:id="rId43"/>
  </p:notesMasterIdLst>
  <p:handoutMasterIdLst>
    <p:handoutMasterId r:id="rId44"/>
  </p:handoutMasterIdLst>
  <p:sldIdLst>
    <p:sldId id="257" r:id="rId2"/>
    <p:sldId id="287" r:id="rId3"/>
    <p:sldId id="288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316" r:id="rId12"/>
    <p:sldId id="302" r:id="rId13"/>
    <p:sldId id="328" r:id="rId14"/>
    <p:sldId id="332" r:id="rId15"/>
    <p:sldId id="303" r:id="rId16"/>
    <p:sldId id="337" r:id="rId17"/>
    <p:sldId id="342" r:id="rId18"/>
    <p:sldId id="343" r:id="rId19"/>
    <p:sldId id="344" r:id="rId20"/>
    <p:sldId id="345" r:id="rId21"/>
    <p:sldId id="346" r:id="rId22"/>
    <p:sldId id="335" r:id="rId23"/>
    <p:sldId id="318" r:id="rId24"/>
    <p:sldId id="347" r:id="rId25"/>
    <p:sldId id="325" r:id="rId26"/>
    <p:sldId id="322" r:id="rId27"/>
    <p:sldId id="315" r:id="rId28"/>
    <p:sldId id="348" r:id="rId29"/>
    <p:sldId id="349" r:id="rId30"/>
    <p:sldId id="350" r:id="rId31"/>
    <p:sldId id="351" r:id="rId32"/>
    <p:sldId id="352" r:id="rId33"/>
    <p:sldId id="353" r:id="rId34"/>
    <p:sldId id="354" r:id="rId35"/>
    <p:sldId id="355" r:id="rId36"/>
    <p:sldId id="356" r:id="rId37"/>
    <p:sldId id="357" r:id="rId38"/>
    <p:sldId id="341" r:id="rId39"/>
    <p:sldId id="274" r:id="rId40"/>
    <p:sldId id="275" r:id="rId41"/>
    <p:sldId id="323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FFFF66"/>
    <a:srgbClr val="0000FF"/>
    <a:srgbClr val="FFCC00"/>
    <a:srgbClr val="403149"/>
    <a:srgbClr val="551684"/>
    <a:srgbClr val="66FFFF"/>
    <a:srgbClr val="CC0000"/>
    <a:srgbClr val="9900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39" autoAdjust="0"/>
    <p:restoredTop sz="94700" autoAdjust="0"/>
  </p:normalViewPr>
  <p:slideViewPr>
    <p:cSldViewPr>
      <p:cViewPr varScale="1">
        <p:scale>
          <a:sx n="84" d="100"/>
          <a:sy n="84" d="100"/>
        </p:scale>
        <p:origin x="-96" y="-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8B0E6B85-6CF9-41F3-A260-86D8BF2AA9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Нажмите кнопку, чтобы изменить стили основного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EF472548-2C40-4AEA-B024-94196C2106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30D8A4-1A85-462F-94E0-4C274C2FF403}" type="slidenum">
              <a:rPr lang="ru-RU" smtClean="0"/>
              <a:pPr/>
              <a:t>19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2A54A-1752-47CA-AF89-3A665C8C67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B2BA6-7B8A-465C-B3BA-F584624E14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94301-EAA5-417E-8756-378BDFFE9F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0" y="2667000"/>
            <a:ext cx="8991600" cy="33528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00192-0204-4A86-AAAD-9356717749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0" y="2667000"/>
            <a:ext cx="4419600" cy="3352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2667000"/>
            <a:ext cx="4419600" cy="3352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2D486-3BDB-42E6-9057-77C07DDA05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D89FF-F573-45A4-ADF2-79C72782FE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F4130-1169-44EA-A13A-E319AC438A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43A91-E643-46DD-9392-1992C3649B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4704D-36DB-4127-9F07-D854265053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DCA7A-DB40-46D3-9F96-1823BBE1B3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4D8F6-39C8-4FDB-85E0-7656FC63EB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86238-5884-42D7-B78D-460BBF422A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F012C-136D-42AF-9EFB-08B8F20AC6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9000">
              <a:schemeClr val="accent1">
                <a:lumMod val="40000"/>
                <a:lumOff val="60000"/>
              </a:schemeClr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168B47D-B2FA-4906-8455-43BBAC9B38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Grp="1" noChangeArrowheads="1"/>
          </p:cNvSpPr>
          <p:nvPr>
            <p:ph type="title"/>
          </p:nvPr>
        </p:nvSpPr>
        <p:spPr>
          <a:xfrm>
            <a:off x="179388" y="1052513"/>
            <a:ext cx="8713787" cy="863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smtClean="0"/>
              <a:t/>
            </a:r>
            <a:br>
              <a:rPr lang="ru-RU" sz="3200" b="1" smtClean="0"/>
            </a:br>
            <a:endParaRPr lang="ru-RU" sz="3200" b="1" smtClean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571625" y="1825625"/>
            <a:ext cx="6403975" cy="1200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7200" i="1" dirty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Соль…?!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2052" name="Содержимое 3" descr="povarennaya_so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4888" y="3643313"/>
            <a:ext cx="7094537" cy="269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357188" y="1071563"/>
            <a:ext cx="8031162" cy="10779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3200" i="1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Интегрированный урок</a:t>
            </a:r>
            <a:r>
              <a:rPr lang="ru-RU" sz="2800" i="1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                                  </a:t>
            </a:r>
            <a:r>
              <a:rPr lang="ru-RU" sz="3200" i="1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по химии, экологии, экономике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928688" y="1285875"/>
            <a:ext cx="7286625" cy="4805363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4000" i="1" dirty="0" smtClean="0">
                <a:solidFill>
                  <a:schemeClr val="hlink"/>
                </a:solidFill>
                <a:latin typeface="Monotype Corsiva" pitchFamily="66" charset="0"/>
              </a:rPr>
              <a:t>« …. Среди солей самая главная и основная та, которую мы называем просто солью.»</a:t>
            </a:r>
            <a:endParaRPr lang="en-US" sz="4000" i="1" dirty="0" smtClean="0">
              <a:solidFill>
                <a:schemeClr val="hlink"/>
              </a:solidFill>
              <a:latin typeface="Monotype Corsiva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4000" i="1" dirty="0" smtClean="0">
              <a:solidFill>
                <a:schemeClr val="hlink"/>
              </a:solidFill>
              <a:latin typeface="Monotype Corsiva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4000" i="1" dirty="0" smtClean="0">
              <a:solidFill>
                <a:schemeClr val="hlink"/>
              </a:solidFill>
              <a:latin typeface="Monotype Corsiva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4000" i="1" dirty="0" smtClean="0">
              <a:solidFill>
                <a:schemeClr val="hlink"/>
              </a:solidFill>
              <a:latin typeface="Monotype Corsiva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4000" i="1" dirty="0" smtClean="0">
              <a:solidFill>
                <a:schemeClr val="hlink"/>
              </a:solidFill>
              <a:latin typeface="Monotype Corsiva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4000" i="1" dirty="0" smtClean="0">
              <a:solidFill>
                <a:schemeClr val="hlink"/>
              </a:solidFill>
              <a:latin typeface="Monotype Corsiva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4000" i="1" dirty="0" smtClean="0">
                <a:solidFill>
                  <a:schemeClr val="hlink"/>
                </a:solidFill>
                <a:latin typeface="Monotype Corsiva" pitchFamily="66" charset="0"/>
              </a:rPr>
              <a:t>        </a:t>
            </a:r>
            <a:endParaRPr lang="en-US" sz="4000" i="1" dirty="0" smtClean="0">
              <a:solidFill>
                <a:schemeClr val="hlink"/>
              </a:solidFill>
              <a:latin typeface="Monotype Corsiva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4400" i="1" dirty="0" smtClean="0">
                <a:solidFill>
                  <a:schemeClr val="hlink"/>
                </a:solidFill>
                <a:latin typeface="Monotype Corsiva" pitchFamily="66" charset="0"/>
              </a:rPr>
              <a:t>« Соль – богатство, хлеб – здоровье»</a:t>
            </a:r>
          </a:p>
        </p:txBody>
      </p:sp>
      <p:pic>
        <p:nvPicPr>
          <p:cNvPr id="11267" name="Picture 5" descr="F:\соли\1265612803_xle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313" y="2286000"/>
            <a:ext cx="3881437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75" y="357188"/>
            <a:ext cx="542925" cy="385762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i="1" dirty="0" smtClean="0">
                <a:solidFill>
                  <a:schemeClr val="bg2">
                    <a:lumMod val="50000"/>
                  </a:schemeClr>
                </a:solidFill>
              </a:rPr>
              <a:t>ИС</a:t>
            </a:r>
            <a:br>
              <a:rPr lang="ru-RU" sz="2800" b="1" i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800" b="1" i="1" dirty="0" smtClean="0">
                <a:solidFill>
                  <a:schemeClr val="bg2">
                    <a:lumMod val="50000"/>
                  </a:schemeClr>
                </a:solidFill>
              </a:rPr>
              <a:t>ТОРИКИ</a:t>
            </a:r>
          </a:p>
        </p:txBody>
      </p:sp>
      <p:sp>
        <p:nvSpPr>
          <p:cNvPr id="19459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928688" y="4071938"/>
            <a:ext cx="7429500" cy="2357437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Организм первобытного человека получал необходимое количество соли с пищей животного происхождения.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Позднее люди научились поливать горящие в костре куски дерева соленой водой из моря и оставшуюся золу использовали в пищу , как приправу.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2 </a:t>
            </a:r>
            <a:r>
              <a:rPr lang="ru-RU" sz="2400" b="1" i="1" dirty="0" err="1" smtClean="0">
                <a:solidFill>
                  <a:schemeClr val="accent2">
                    <a:lumMod val="50000"/>
                  </a:schemeClr>
                </a:solidFill>
              </a:rPr>
              <a:t>тыс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 лет до н.э. китайцы уже умели получать поваренную соль выпариванием  морской воды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18436" name="Picture 7" descr="C:\Documents and Settings\Admin\Рабочий стол\080228153008_Neanderthal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25" y="642938"/>
            <a:ext cx="5000625" cy="3241675"/>
          </a:xfrm>
          <a:ln w="38100">
            <a:solidFill>
              <a:schemeClr val="accent2">
                <a:lumMod val="50000"/>
              </a:schemeClr>
            </a:solidFill>
            <a:prstDash val="sysDash"/>
          </a:ln>
        </p:spPr>
      </p:pic>
      <p:pic>
        <p:nvPicPr>
          <p:cNvPr id="5128" name="Picture 9" descr="C:\Documents and Settings\Admin\Рабочий стол\Анимация\5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15300" y="1484313"/>
            <a:ext cx="102870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7" descr="C:\Documents and Settings\Admin\Рабочий стол\Портфель для презентаций\Разные анимашки\2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388" y="620713"/>
            <a:ext cx="116205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ru-RU" sz="5400" b="1" i="1" smtClean="0">
                <a:solidFill>
                  <a:srgbClr val="1E1C11"/>
                </a:solidFill>
              </a:rPr>
              <a:t>Экологи-геологи</a:t>
            </a:r>
            <a:endParaRPr lang="ru-RU" sz="5400" smtClean="0">
              <a:solidFill>
                <a:srgbClr val="1E1C11"/>
              </a:solidFill>
            </a:endParaRPr>
          </a:p>
        </p:txBody>
      </p:sp>
      <p:sp>
        <p:nvSpPr>
          <p:cNvPr id="14339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28625" y="1052513"/>
            <a:ext cx="5251450" cy="58054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800" b="1" i="1" dirty="0" smtClean="0">
                <a:solidFill>
                  <a:schemeClr val="bg2">
                    <a:lumMod val="75000"/>
                  </a:schemeClr>
                </a:solidFill>
              </a:rPr>
              <a:t>Поваренная соль – это </a:t>
            </a:r>
            <a:r>
              <a:rPr lang="ru-RU" sz="2800" b="1" i="1" u="sng" dirty="0" smtClean="0">
                <a:solidFill>
                  <a:schemeClr val="bg2">
                    <a:lumMod val="75000"/>
                  </a:schemeClr>
                </a:solidFill>
              </a:rPr>
              <a:t>минерал </a:t>
            </a:r>
            <a:r>
              <a:rPr lang="ru-RU" sz="2800" b="1" i="1" u="sng" dirty="0" err="1" smtClean="0">
                <a:solidFill>
                  <a:schemeClr val="bg2">
                    <a:lumMod val="75000"/>
                  </a:schemeClr>
                </a:solidFill>
              </a:rPr>
              <a:t>галит</a:t>
            </a:r>
            <a:r>
              <a:rPr lang="ru-RU" sz="2800" b="1" i="1" u="sng" dirty="0" smtClean="0">
                <a:solidFill>
                  <a:schemeClr val="bg2">
                    <a:lumMod val="75000"/>
                  </a:schemeClr>
                </a:solidFill>
              </a:rPr>
              <a:t>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i="1" dirty="0" smtClean="0">
                <a:solidFill>
                  <a:schemeClr val="bg2">
                    <a:lumMod val="75000"/>
                  </a:schemeClr>
                </a:solidFill>
              </a:rPr>
              <a:t>Как всякий природный минерал он не является химически чистым веществом, а </a:t>
            </a:r>
            <a:r>
              <a:rPr lang="ru-RU" sz="2800" b="1" i="1" u="sng" dirty="0" smtClean="0">
                <a:solidFill>
                  <a:schemeClr val="bg2">
                    <a:lumMod val="75000"/>
                  </a:schemeClr>
                </a:solidFill>
              </a:rPr>
              <a:t>содержит до 8%  примесей</a:t>
            </a:r>
            <a:r>
              <a:rPr lang="ru-RU" sz="2800" b="1" i="1" dirty="0" smtClean="0">
                <a:solidFill>
                  <a:schemeClr val="bg2">
                    <a:lumMod val="75000"/>
                  </a:schemeClr>
                </a:solidFill>
              </a:rPr>
              <a:t>, состав и количество которых зависят от месторождения  и способа получения соли.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b="1" i="1" dirty="0" smtClean="0">
                <a:solidFill>
                  <a:schemeClr val="bg2">
                    <a:lumMod val="75000"/>
                  </a:schemeClr>
                </a:solidFill>
              </a:rPr>
              <a:t>  В поваренной соли могут содержаться: </a:t>
            </a:r>
            <a:r>
              <a:rPr lang="en-US" sz="2800" b="1" i="1" u="sng" dirty="0" err="1" smtClean="0">
                <a:solidFill>
                  <a:schemeClr val="bg2">
                    <a:lumMod val="75000"/>
                  </a:schemeClr>
                </a:solidFill>
              </a:rPr>
              <a:t>Mn</a:t>
            </a:r>
            <a:r>
              <a:rPr lang="ru-RU" sz="2800" b="1" i="1" u="sng" dirty="0" smtClean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en-US" sz="2800" b="1" i="1" u="sng" dirty="0" smtClean="0">
                <a:solidFill>
                  <a:schemeClr val="bg2">
                    <a:lumMod val="75000"/>
                  </a:schemeClr>
                </a:solidFill>
              </a:rPr>
              <a:t>Cu</a:t>
            </a:r>
            <a:r>
              <a:rPr lang="ru-RU" sz="2800" b="1" i="1" u="sng" dirty="0" smtClean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en-US" sz="2800" b="1" i="1" u="sng" dirty="0" smtClean="0">
                <a:solidFill>
                  <a:schemeClr val="bg2">
                    <a:lumMod val="75000"/>
                  </a:schemeClr>
                </a:solidFill>
              </a:rPr>
              <a:t>P</a:t>
            </a:r>
            <a:r>
              <a:rPr lang="ru-RU" sz="2800" b="1" i="1" u="sng" dirty="0" smtClean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en-US" sz="2800" b="1" i="1" u="sng" dirty="0" smtClean="0">
                <a:solidFill>
                  <a:schemeClr val="bg2">
                    <a:lumMod val="75000"/>
                  </a:schemeClr>
                </a:solidFill>
              </a:rPr>
              <a:t>Zn</a:t>
            </a:r>
            <a:r>
              <a:rPr lang="ru-RU" sz="2800" b="1" i="1" u="sng" dirty="0" smtClean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en-US" sz="2800" b="1" i="1" u="sng" dirty="0" smtClean="0">
                <a:solidFill>
                  <a:schemeClr val="bg2">
                    <a:lumMod val="75000"/>
                  </a:schemeClr>
                </a:solidFill>
              </a:rPr>
              <a:t>Fe</a:t>
            </a:r>
            <a:r>
              <a:rPr lang="ru-RU" sz="2800" b="1" i="1" u="sng" dirty="0" smtClean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en-US" sz="2800" b="1" i="1" u="sng" dirty="0" smtClean="0">
                <a:solidFill>
                  <a:schemeClr val="bg2">
                    <a:lumMod val="75000"/>
                  </a:schemeClr>
                </a:solidFill>
              </a:rPr>
              <a:t>Ag</a:t>
            </a:r>
            <a:r>
              <a:rPr lang="ru-RU" sz="2800" b="1" i="1" u="sng" dirty="0" smtClean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en-US" sz="2800" b="1" i="1" u="sng" dirty="0" smtClean="0">
                <a:solidFill>
                  <a:schemeClr val="bg2">
                    <a:lumMod val="75000"/>
                  </a:schemeClr>
                </a:solidFill>
              </a:rPr>
              <a:t>Au</a:t>
            </a:r>
            <a:r>
              <a:rPr lang="ru-RU" sz="2800" b="1" i="1" dirty="0" smtClean="0">
                <a:solidFill>
                  <a:schemeClr val="bg2">
                    <a:lumMod val="75000"/>
                  </a:schemeClr>
                </a:solidFill>
              </a:rPr>
              <a:t> и другие в очень малых количествах.</a:t>
            </a:r>
          </a:p>
        </p:txBody>
      </p:sp>
      <p:pic>
        <p:nvPicPr>
          <p:cNvPr id="14340" name="Picture 7" descr="Сил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0125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039813"/>
            <a:ext cx="2928938" cy="203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14342" name="Picture 6" descr="F:\соли\gali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3071813"/>
            <a:ext cx="2928938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42950"/>
          </a:xfrm>
        </p:spPr>
        <p:txBody>
          <a:bodyPr/>
          <a:lstStyle/>
          <a:p>
            <a:r>
              <a:rPr lang="ru-RU" sz="4000" b="1" smtClean="0">
                <a:solidFill>
                  <a:srgbClr val="002060"/>
                </a:solidFill>
              </a:rPr>
              <a:t>Месторождения соли в Казахстане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1785938" y="1643063"/>
            <a:ext cx="5715000" cy="2071687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sz="3600" b="1" i="1" smtClean="0">
                <a:solidFill>
                  <a:srgbClr val="0000FF"/>
                </a:solidFill>
              </a:rPr>
              <a:t>г.Экибастуз 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sz="3600" b="1" i="1" smtClean="0">
                <a:solidFill>
                  <a:srgbClr val="0000FF"/>
                </a:solidFill>
              </a:rPr>
              <a:t>соленое озеро Тузколь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sz="3600" b="1" i="1" smtClean="0">
                <a:solidFill>
                  <a:srgbClr val="0000FF"/>
                </a:solidFill>
              </a:rPr>
              <a:t> Аральское море</a:t>
            </a:r>
            <a:endParaRPr lang="ru-RU" sz="3600" smtClean="0">
              <a:solidFill>
                <a:schemeClr val="hlink"/>
              </a:solidFill>
            </a:endParaRPr>
          </a:p>
        </p:txBody>
      </p:sp>
      <p:pic>
        <p:nvPicPr>
          <p:cNvPr id="4" name="Picture 9" descr="C:\Documents and Settings\Admin\Рабочий стол\img4a706b74094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688" y="3429000"/>
            <a:ext cx="2611437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3" descr="_sol_0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75" y="4143375"/>
            <a:ext cx="2500313" cy="241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00" y="3357563"/>
            <a:ext cx="2500313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305800" cy="895350"/>
          </a:xfrm>
        </p:spPr>
        <p:txBody>
          <a:bodyPr/>
          <a:lstStyle/>
          <a:p>
            <a:r>
              <a:rPr lang="ru-RU" b="1" smtClean="0">
                <a:solidFill>
                  <a:srgbClr val="002060"/>
                </a:solidFill>
              </a:rPr>
              <a:t>Способы добычи соли</a:t>
            </a:r>
          </a:p>
        </p:txBody>
      </p:sp>
      <p:pic>
        <p:nvPicPr>
          <p:cNvPr id="16387" name="Рисунок 7" descr="http://www.newchemistry.ru/images/img/letters1/15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2590800"/>
            <a:ext cx="2209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Рисунок 8" descr="http://www.newchemistry.ru/images/img/letters1/15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3886200"/>
            <a:ext cx="19050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Рисунок 9" descr="http://www.newchemistry.ru/images/img/letters1/15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667000"/>
            <a:ext cx="22098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Прямоугольник 10"/>
          <p:cNvSpPr>
            <a:spLocks noChangeArrowheads="1"/>
          </p:cNvSpPr>
          <p:nvPr/>
        </p:nvSpPr>
        <p:spPr bwMode="auto">
          <a:xfrm>
            <a:off x="304800" y="2286000"/>
            <a:ext cx="2743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>
                <a:solidFill>
                  <a:srgbClr val="002060"/>
                </a:solidFill>
              </a:rPr>
              <a:t>Шахтный способ. </a:t>
            </a:r>
          </a:p>
        </p:txBody>
      </p:sp>
      <p:sp>
        <p:nvSpPr>
          <p:cNvPr id="16391" name="Прямоугольник 11"/>
          <p:cNvSpPr>
            <a:spLocks noChangeArrowheads="1"/>
          </p:cNvSpPr>
          <p:nvPr/>
        </p:nvSpPr>
        <p:spPr bwMode="auto">
          <a:xfrm>
            <a:off x="3200400" y="3276600"/>
            <a:ext cx="28717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>
                <a:solidFill>
                  <a:srgbClr val="002060"/>
                </a:solidFill>
              </a:rPr>
              <a:t>Выщелачивание через </a:t>
            </a:r>
          </a:p>
          <a:p>
            <a:pPr algn="ctr" eaLnBrk="0" hangingPunct="0"/>
            <a:r>
              <a:rPr lang="ru-RU">
                <a:solidFill>
                  <a:srgbClr val="002060"/>
                </a:solidFill>
              </a:rPr>
              <a:t>буровые скважины. </a:t>
            </a:r>
          </a:p>
        </p:txBody>
      </p:sp>
      <p:sp>
        <p:nvSpPr>
          <p:cNvPr id="16392" name="Прямоугольник 12"/>
          <p:cNvSpPr>
            <a:spLocks noChangeArrowheads="1"/>
          </p:cNvSpPr>
          <p:nvPr/>
        </p:nvSpPr>
        <p:spPr bwMode="auto">
          <a:xfrm>
            <a:off x="6172200" y="2209800"/>
            <a:ext cx="2438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>
                <a:solidFill>
                  <a:srgbClr val="002060"/>
                </a:solidFill>
              </a:rPr>
              <a:t>Открытый способ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0" name="Рисунок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Заголовок 4"/>
          <p:cNvSpPr>
            <a:spLocks noGrp="1"/>
          </p:cNvSpPr>
          <p:nvPr>
            <p:ph type="title"/>
          </p:nvPr>
        </p:nvSpPr>
        <p:spPr>
          <a:xfrm>
            <a:off x="500063" y="500063"/>
            <a:ext cx="8229600" cy="1143000"/>
          </a:xfrm>
        </p:spPr>
        <p:txBody>
          <a:bodyPr/>
          <a:lstStyle/>
          <a:p>
            <a:r>
              <a:rPr lang="en-US" sz="4000" b="1" i="1" smtClean="0">
                <a:solidFill>
                  <a:srgbClr val="C00000"/>
                </a:solidFill>
              </a:rPr>
              <a:t/>
            </a:r>
            <a:br>
              <a:rPr lang="en-US" sz="4000" b="1" i="1" smtClean="0">
                <a:solidFill>
                  <a:srgbClr val="C00000"/>
                </a:solidFill>
              </a:rPr>
            </a:br>
            <a:r>
              <a:rPr lang="ru-RU" sz="4000" b="1" i="1" smtClean="0">
                <a:solidFill>
                  <a:srgbClr val="C00000"/>
                </a:solidFill>
              </a:rPr>
              <a:t>Экологическая проблема – Аральского моря.</a:t>
            </a:r>
            <a:endParaRPr lang="ru-RU" sz="4000" smtClean="0">
              <a:solidFill>
                <a:srgbClr val="C00000"/>
              </a:solidFill>
            </a:endParaRPr>
          </a:p>
        </p:txBody>
      </p:sp>
      <p:sp>
        <p:nvSpPr>
          <p:cNvPr id="17412" name="Rectangle 9"/>
          <p:cNvSpPr>
            <a:spLocks noGrp="1" noChangeArrowheads="1"/>
          </p:cNvSpPr>
          <p:nvPr>
            <p:ph idx="1"/>
          </p:nvPr>
        </p:nvSpPr>
        <p:spPr>
          <a:xfrm>
            <a:off x="571500" y="2000250"/>
            <a:ext cx="8143875" cy="44529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400" b="1" i="1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2400" b="1" i="1" smtClean="0">
                <a:solidFill>
                  <a:srgbClr val="0000FF"/>
                </a:solidFill>
              </a:rPr>
              <a:t>Уровень моря понизился на 20 метров, из-за этого занимаемая </a:t>
            </a:r>
            <a:r>
              <a:rPr lang="ru-RU" sz="2400" b="1" i="1" u="sng" smtClean="0">
                <a:solidFill>
                  <a:srgbClr val="C00000"/>
                </a:solidFill>
              </a:rPr>
              <a:t>территория моря уменьшилась </a:t>
            </a:r>
            <a:r>
              <a:rPr lang="ru-RU" sz="2400" b="1" i="1" smtClean="0">
                <a:solidFill>
                  <a:srgbClr val="0000FF"/>
                </a:solidFill>
              </a:rPr>
              <a:t>на 40тыс кв.км.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i="1" smtClean="0">
                <a:solidFill>
                  <a:srgbClr val="0000FF"/>
                </a:solidFill>
              </a:rPr>
              <a:t> Берега моря отступили на 100 -150 км и превратились в </a:t>
            </a:r>
            <a:r>
              <a:rPr lang="ru-RU" sz="2400" b="1" i="1" u="sng" smtClean="0">
                <a:solidFill>
                  <a:srgbClr val="C00000"/>
                </a:solidFill>
              </a:rPr>
              <a:t>солончаки. </a:t>
            </a:r>
          </a:p>
        </p:txBody>
      </p:sp>
      <p:pic>
        <p:nvPicPr>
          <p:cNvPr id="17413" name="Picture 7" descr="F:\соли\zapovednik-nature-reserve соль уничтожила камыш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43375"/>
            <a:ext cx="91440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3"/>
          <p:cNvSpPr>
            <a:spLocks noChangeArrowheads="1"/>
          </p:cNvSpPr>
          <p:nvPr/>
        </p:nvSpPr>
        <p:spPr bwMode="auto">
          <a:xfrm>
            <a:off x="714375" y="2500313"/>
            <a:ext cx="800100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600" i="1">
                <a:solidFill>
                  <a:srgbClr val="0000FF"/>
                </a:solidFill>
              </a:rPr>
              <a:t>Огромное количество соли ( до 200млн тонн) смешанной с с/хозяйственными химикатами поднимается со дна моря и разносятся сильными ветрами: </a:t>
            </a:r>
            <a:r>
              <a:rPr lang="ru-RU" sz="2600" i="1" u="sng">
                <a:solidFill>
                  <a:srgbClr val="C00000"/>
                </a:solidFill>
              </a:rPr>
              <a:t>1000 гектар пахотной земли покрылись коркой соли, исчезли пастбища</a:t>
            </a:r>
            <a:r>
              <a:rPr lang="ru-RU" sz="2600" i="1">
                <a:solidFill>
                  <a:srgbClr val="C00000"/>
                </a:solidFill>
              </a:rPr>
              <a:t>,</a:t>
            </a:r>
            <a:r>
              <a:rPr lang="ru-RU" sz="2600" i="1">
                <a:solidFill>
                  <a:srgbClr val="0000FF"/>
                </a:solidFill>
              </a:rPr>
              <a:t> в 60 раз увеличилась повторяемость сильных бурь. </a:t>
            </a:r>
            <a:endParaRPr lang="en-US" sz="2600" i="1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</a:pPr>
            <a:endParaRPr lang="ru-RU" sz="2600" i="1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600" i="1">
                <a:solidFill>
                  <a:srgbClr val="0000FF"/>
                </a:solidFill>
              </a:rPr>
              <a:t>Ухудшение экологической обстановки </a:t>
            </a:r>
            <a:r>
              <a:rPr lang="ru-RU" sz="2600" i="1" u="sng">
                <a:solidFill>
                  <a:srgbClr val="C00000"/>
                </a:solidFill>
              </a:rPr>
              <a:t>повлияло на здоровье местного населения</a:t>
            </a:r>
            <a:r>
              <a:rPr lang="ru-RU" sz="2600" i="1">
                <a:solidFill>
                  <a:srgbClr val="C00000"/>
                </a:solidFill>
              </a:rPr>
              <a:t>.</a:t>
            </a:r>
            <a:r>
              <a:rPr lang="ru-RU" sz="2600" i="1">
                <a:solidFill>
                  <a:srgbClr val="0000FF"/>
                </a:solidFill>
              </a:rPr>
              <a:t> В связи с этим был создан Фонд по спасению Арала.</a:t>
            </a:r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500313"/>
          </a:xfrm>
          <a:prstGeom prst="rect">
            <a:avLst/>
          </a:prstGeom>
          <a:noFill/>
          <a:ln w="38100">
            <a:solidFill>
              <a:schemeClr val="bg2">
                <a:lumMod val="75000"/>
              </a:schemeClr>
            </a:solidFill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3000372"/>
            <a:ext cx="2762916" cy="1857379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725470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lumMod val="25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Экономисты</a:t>
            </a:r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25000"/>
                  </a:schemeClr>
                </a:solidFill>
              </a:rPr>
            </a:br>
            <a:endParaRPr lang="ru-RU" dirty="0"/>
          </a:p>
        </p:txBody>
      </p:sp>
      <p:sp>
        <p:nvSpPr>
          <p:cNvPr id="15363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00100" y="1643050"/>
            <a:ext cx="7429552" cy="1143008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i="1" dirty="0" smtClean="0">
                <a:solidFill>
                  <a:schemeClr val="bg1"/>
                </a:solidFill>
              </a:rPr>
              <a:t>   </a:t>
            </a:r>
            <a:r>
              <a:rPr lang="ru-RU" sz="2000" b="1" i="1" dirty="0" smtClean="0">
                <a:solidFill>
                  <a:schemeClr val="bg1"/>
                </a:solidFill>
              </a:rPr>
              <a:t>В настоящее время </a:t>
            </a:r>
            <a:r>
              <a:rPr lang="ru-RU" sz="2000" b="1" i="1" dirty="0" smtClean="0">
                <a:solidFill>
                  <a:schemeClr val="bg1"/>
                </a:solidFill>
              </a:rPr>
              <a:t>Мировая</a:t>
            </a:r>
            <a:r>
              <a:rPr lang="en-US" sz="2000" b="1" i="1" dirty="0" smtClean="0">
                <a:solidFill>
                  <a:schemeClr val="bg1"/>
                </a:solidFill>
              </a:rPr>
              <a:t> </a:t>
            </a:r>
            <a:r>
              <a:rPr lang="ru-RU" sz="2000" b="1" i="1" dirty="0" smtClean="0">
                <a:solidFill>
                  <a:schemeClr val="bg1"/>
                </a:solidFill>
              </a:rPr>
              <a:t>добыча</a:t>
            </a:r>
            <a:endParaRPr lang="ru-RU" sz="2000" b="1" i="1" dirty="0" smtClean="0">
              <a:solidFill>
                <a:schemeClr val="bg1"/>
              </a:solidFill>
              <a:latin typeface="Arial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ru-RU" sz="2000" b="1" i="1" dirty="0" smtClean="0">
                <a:solidFill>
                  <a:schemeClr val="bg1"/>
                </a:solidFill>
              </a:rPr>
              <a:t> поваренной соли составляет </a:t>
            </a:r>
            <a:r>
              <a:rPr lang="ru-RU" sz="2000" b="1" i="1" dirty="0" smtClean="0">
                <a:solidFill>
                  <a:schemeClr val="bg1"/>
                </a:solidFill>
              </a:rPr>
              <a:t>почти </a:t>
            </a:r>
            <a:r>
              <a:rPr lang="ru-RU" sz="2000" b="1" i="1" dirty="0" smtClean="0">
                <a:solidFill>
                  <a:schemeClr val="bg1"/>
                </a:solidFill>
              </a:rPr>
              <a:t>100</a:t>
            </a:r>
            <a:r>
              <a:rPr lang="en-US" sz="2000" b="1" i="1" dirty="0" smtClean="0">
                <a:solidFill>
                  <a:schemeClr val="bg1"/>
                </a:solidFill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</a:rPr>
              <a:t>тыс</a:t>
            </a:r>
            <a:r>
              <a:rPr lang="ru-RU" sz="2000" b="1" i="1" dirty="0" smtClean="0">
                <a:solidFill>
                  <a:schemeClr val="bg1"/>
                </a:solidFill>
              </a:rPr>
              <a:t> тонн в год.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endParaRPr lang="en-US" b="1" i="1" dirty="0" smtClean="0">
              <a:solidFill>
                <a:schemeClr val="bg1"/>
              </a:solidFill>
            </a:endParaRPr>
          </a:p>
          <a:p>
            <a:pPr algn="ctr" eaLnBrk="1" hangingPunct="1">
              <a:buFont typeface="Arial" charset="0"/>
              <a:buNone/>
            </a:pPr>
            <a:endParaRPr lang="en-US" b="1" i="1" dirty="0" smtClean="0">
              <a:solidFill>
                <a:srgbClr val="403149"/>
              </a:solidFill>
            </a:endParaRPr>
          </a:p>
          <a:p>
            <a:pPr algn="ctr" eaLnBrk="1" hangingPunct="1">
              <a:buFont typeface="Arial" charset="0"/>
              <a:buNone/>
            </a:pPr>
            <a:endParaRPr lang="en-US" b="1" i="1" dirty="0" smtClean="0">
              <a:solidFill>
                <a:srgbClr val="403149"/>
              </a:solidFill>
            </a:endParaRPr>
          </a:p>
          <a:p>
            <a:pPr algn="ctr" eaLnBrk="1" hangingPunct="1">
              <a:buNone/>
            </a:pPr>
            <a:endParaRPr lang="en-US" sz="2000" b="1" i="1" dirty="0" smtClean="0">
              <a:solidFill>
                <a:srgbClr val="403149"/>
              </a:solidFill>
            </a:endParaRPr>
          </a:p>
          <a:p>
            <a:pPr algn="ctr" eaLnBrk="1" hangingPunct="1">
              <a:buNone/>
            </a:pPr>
            <a:endParaRPr lang="en-US" sz="2000" b="1" i="1" dirty="0" smtClean="0">
              <a:solidFill>
                <a:srgbClr val="403149"/>
              </a:solidFill>
            </a:endParaRPr>
          </a:p>
          <a:p>
            <a:pPr algn="ctr" eaLnBrk="1" hangingPunct="1">
              <a:buNone/>
            </a:pPr>
            <a:endParaRPr lang="en-US" sz="2000" b="1" i="1" dirty="0" smtClean="0">
              <a:solidFill>
                <a:srgbClr val="403149"/>
              </a:solidFill>
            </a:endParaRPr>
          </a:p>
          <a:p>
            <a:pPr algn="ctr" eaLnBrk="1" hangingPunct="1">
              <a:buNone/>
            </a:pPr>
            <a:r>
              <a:rPr lang="ru-RU" sz="2000" b="1" i="1" dirty="0" smtClean="0">
                <a:solidFill>
                  <a:srgbClr val="403149"/>
                </a:solidFill>
              </a:rPr>
              <a:t>На </a:t>
            </a:r>
            <a:r>
              <a:rPr lang="ru-RU" sz="2000" b="1" i="1" dirty="0" smtClean="0">
                <a:solidFill>
                  <a:srgbClr val="403149"/>
                </a:solidFill>
              </a:rPr>
              <a:t>пищевые нужды расходуется лишь около ее </a:t>
            </a:r>
            <a:r>
              <a:rPr lang="ru-RU" sz="2000" b="1" i="1" u="sng" dirty="0" smtClean="0">
                <a:solidFill>
                  <a:srgbClr val="403149"/>
                </a:solidFill>
                <a:latin typeface="Arial" charset="0"/>
              </a:rPr>
              <a:t>третьей</a:t>
            </a:r>
            <a:r>
              <a:rPr lang="ru-RU" sz="2000" b="1" i="1" u="sng" dirty="0" smtClean="0">
                <a:solidFill>
                  <a:srgbClr val="403149"/>
                </a:solidFill>
              </a:rPr>
              <a:t> части</a:t>
            </a:r>
            <a:r>
              <a:rPr lang="ru-RU" sz="2000" b="1" i="1" dirty="0" smtClean="0">
                <a:solidFill>
                  <a:srgbClr val="9900CC"/>
                </a:solidFill>
              </a:rPr>
              <a:t>.</a:t>
            </a:r>
            <a:endParaRPr lang="ru-RU" sz="2000" b="1" i="1" dirty="0" smtClean="0">
              <a:solidFill>
                <a:srgbClr val="9900CC"/>
              </a:solidFill>
              <a:latin typeface="Arial" charset="0"/>
            </a:endParaRPr>
          </a:p>
          <a:p>
            <a:pPr algn="ctr" eaLnBrk="1" hangingPunct="1">
              <a:buFont typeface="Arial" charset="0"/>
              <a:buNone/>
            </a:pPr>
            <a:endParaRPr lang="ru-RU" i="1" dirty="0" smtClean="0">
              <a:solidFill>
                <a:srgbClr val="9900CC"/>
              </a:solidFill>
              <a:latin typeface="Arial" charset="0"/>
            </a:endParaRPr>
          </a:p>
        </p:txBody>
      </p:sp>
      <p:pic>
        <p:nvPicPr>
          <p:cNvPr id="3079" name="Picture 6" descr="j0356710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11188" y="476250"/>
            <a:ext cx="8540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000372"/>
            <a:ext cx="2571768" cy="1868455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403149"/>
                </a:solidFill>
              </a:rPr>
              <a:t>Международная торговля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114800" cy="879475"/>
          </a:xfrm>
        </p:spPr>
        <p:txBody>
          <a:bodyPr>
            <a:normAutofit fontScale="32500" lnSpcReduction="20000"/>
          </a:bodyPr>
          <a:lstStyle/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r>
              <a:rPr lang="ru-RU" sz="5500" dirty="0" smtClean="0">
                <a:solidFill>
                  <a:schemeClr val="accent2">
                    <a:lumMod val="50000"/>
                  </a:schemeClr>
                </a:solidFill>
              </a:rPr>
              <a:t>В 2008 году  продано на $489,8 </a:t>
            </a:r>
            <a:r>
              <a:rPr lang="ru-RU" sz="5500" dirty="0" err="1" smtClean="0">
                <a:solidFill>
                  <a:schemeClr val="accent2">
                    <a:lumMod val="50000"/>
                  </a:schemeClr>
                </a:solidFill>
              </a:rPr>
              <a:t>млн</a:t>
            </a:r>
            <a:r>
              <a:rPr lang="ru-RU" sz="55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algn="ctr">
              <a:defRPr/>
            </a:pPr>
            <a:r>
              <a:rPr lang="ru-RU" sz="5500" dirty="0" smtClean="0">
                <a:solidFill>
                  <a:schemeClr val="accent2">
                    <a:lumMod val="50000"/>
                  </a:schemeClr>
                </a:solidFill>
              </a:rPr>
              <a:t>(по цене 2,8 тенге)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18436" name="Содержимое 11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3"/>
          </p:nvPr>
        </p:nvSpPr>
        <p:spPr>
          <a:xfrm>
            <a:off x="4645025" y="1295400"/>
            <a:ext cx="4041775" cy="87947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В 2008 году  куплено на $3,4 </a:t>
            </a:r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</a:rPr>
              <a:t>млн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algn="ctr">
              <a:defRPr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(по цене 10,8 тенге)</a:t>
            </a:r>
            <a:endParaRPr lang="ru-RU" sz="1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438" name="Содержимое 13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8439" name="Picture 3" descr="4_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09800"/>
            <a:ext cx="4038600" cy="388620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028" name="Picture 4" descr="5_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209800"/>
            <a:ext cx="4024313" cy="3886200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Международная торговля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Техническая соль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9460" name="Picture 3" descr="2_1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0063" y="2286000"/>
            <a:ext cx="4040187" cy="3422650"/>
          </a:xfrm>
          <a:ln w="38100">
            <a:solidFill>
              <a:srgbClr val="C00000"/>
            </a:solidFill>
          </a:ln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Пищевая йодированная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9462" name="Picture 4" descr="3_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5" y="2286000"/>
            <a:ext cx="3984625" cy="3448050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cxnSp>
        <p:nvCxnSpPr>
          <p:cNvPr id="9" name="Прямая со стрелкой 8"/>
          <p:cNvCxnSpPr/>
          <p:nvPr/>
        </p:nvCxnSpPr>
        <p:spPr>
          <a:xfrm rot="16200000" flipH="1">
            <a:off x="2107406" y="2821782"/>
            <a:ext cx="2143125" cy="50006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6200000" flipH="1">
            <a:off x="6500813" y="2643188"/>
            <a:ext cx="1857375" cy="714375"/>
          </a:xfrm>
          <a:prstGeom prst="straightConnector1">
            <a:avLst/>
          </a:prstGeom>
          <a:ln w="508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42938"/>
            <a:ext cx="9144000" cy="914400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chemeClr val="hlink"/>
                </a:solidFill>
              </a:rPr>
              <a:t>Задачи урока: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785813" y="1143000"/>
            <a:ext cx="7643812" cy="50974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sz="2800" i="1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u-RU" sz="2400" i="1" dirty="0" smtClean="0">
                <a:solidFill>
                  <a:schemeClr val="hlink"/>
                </a:solidFill>
              </a:rPr>
              <a:t> </a:t>
            </a:r>
            <a:r>
              <a:rPr lang="ru-RU" sz="2400" b="1" i="1" dirty="0" smtClean="0">
                <a:solidFill>
                  <a:schemeClr val="bg1"/>
                </a:solidFill>
                <a:latin typeface="Arial" charset="0"/>
              </a:rPr>
              <a:t>развивать интерес к предметам естественно - научного цикла;</a:t>
            </a:r>
            <a:r>
              <a:rPr lang="ru-RU" sz="2400" b="1" i="1" dirty="0" smtClean="0">
                <a:solidFill>
                  <a:schemeClr val="bg1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i="1" dirty="0" smtClean="0">
                <a:solidFill>
                  <a:schemeClr val="bg1"/>
                </a:solidFill>
              </a:rPr>
              <a:t> </a:t>
            </a:r>
            <a:r>
              <a:rPr lang="ru-RU" sz="2400" b="1" i="1" dirty="0" smtClean="0">
                <a:solidFill>
                  <a:schemeClr val="bg1"/>
                </a:solidFill>
                <a:latin typeface="Arial" charset="0"/>
              </a:rPr>
              <a:t>акцентировать внимание учащихся на связь исторических событий биохимических свойств, раскрывающих возможности и значение поваренной соли;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i="1" dirty="0" smtClean="0">
                <a:solidFill>
                  <a:schemeClr val="bg1"/>
                </a:solidFill>
              </a:rPr>
              <a:t> </a:t>
            </a:r>
            <a:r>
              <a:rPr lang="ru-RU" sz="2400" b="1" i="1" dirty="0" smtClean="0">
                <a:solidFill>
                  <a:schemeClr val="bg1"/>
                </a:solidFill>
                <a:latin typeface="Arial" charset="0"/>
              </a:rPr>
              <a:t>показать значение всестороннего изучения жизненно- важного вещества: поваренной соли;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содействовать развитию  экономической и информационной компетентности у учащихся и активной жизненной позиции  учащихся при оценке экологических пробле</a:t>
            </a:r>
            <a:r>
              <a:rPr lang="ru-RU" sz="2400" b="1" i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м </a:t>
            </a:r>
          </a:p>
        </p:txBody>
      </p:sp>
      <p:pic>
        <p:nvPicPr>
          <p:cNvPr id="3076" name="Picture 6" descr="j0356710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50825" y="188913"/>
            <a:ext cx="941388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600" b="1" dirty="0" smtClean="0">
                <a:solidFill>
                  <a:srgbClr val="FFFF00"/>
                </a:solidFill>
              </a:rPr>
              <a:t/>
            </a:r>
            <a:br>
              <a:rPr lang="ru-RU" sz="3600" b="1" dirty="0" smtClean="0">
                <a:solidFill>
                  <a:srgbClr val="FFFF00"/>
                </a:solidFill>
              </a:rPr>
            </a:br>
            <a:r>
              <a:rPr lang="ru-RU" sz="3600" b="1" dirty="0" smtClean="0">
                <a:solidFill>
                  <a:srgbClr val="FFFF00"/>
                </a:solidFill>
              </a:rPr>
              <a:t/>
            </a:r>
            <a:br>
              <a:rPr lang="ru-RU" sz="3600" b="1" dirty="0" smtClean="0">
                <a:solidFill>
                  <a:srgbClr val="FFFF00"/>
                </a:solidFill>
              </a:rPr>
            </a:b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Производители казахстанской соли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>
              <a:latin typeface="Arial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28625" y="1500188"/>
            <a:ext cx="4040188" cy="1317625"/>
          </a:xfrm>
          <a:ln w="38100">
            <a:solidFill>
              <a:srgbClr val="00B050"/>
            </a:solidFill>
          </a:ln>
        </p:spPr>
        <p:txBody>
          <a:bodyPr/>
          <a:lstStyle/>
          <a:p>
            <a:pPr>
              <a:defRPr/>
            </a:pP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defRPr/>
            </a:pP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defRPr/>
            </a:pP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defRPr/>
            </a:pP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defRPr/>
            </a:pP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defRPr/>
            </a:pP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defRPr/>
            </a:pP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defRPr/>
            </a:pP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«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Аралтуз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» </a:t>
            </a:r>
          </a:p>
          <a:p>
            <a:pPr algn="ctr">
              <a:defRPr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Кызалординская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область)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285750" y="3143250"/>
            <a:ext cx="4286250" cy="2982913"/>
          </a:xfrm>
          <a:ln w="38100">
            <a:solidFill>
              <a:srgbClr val="00B050"/>
            </a:solidFill>
          </a:ln>
        </p:spPr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Поваренная йодированная соль </a:t>
            </a:r>
          </a:p>
          <a:p>
            <a:pPr algn="ctr">
              <a:buFont typeface="Arial" charset="0"/>
              <a:buNone/>
              <a:defRPr/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Косметическая соль для ванн </a:t>
            </a:r>
          </a:p>
          <a:p>
            <a:pPr algn="ctr">
              <a:buFont typeface="Arial" charset="0"/>
              <a:buNone/>
              <a:defRPr/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Соляные брикеты для скота</a:t>
            </a:r>
          </a:p>
          <a:p>
            <a:pPr algn="ctr">
              <a:buFont typeface="Arial" charset="0"/>
              <a:buNone/>
              <a:defRPr/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 Техническая соль для к/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</a:rPr>
              <a:t>х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 нужд. </a:t>
            </a:r>
            <a:endParaRPr lang="ru-RU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43438" y="1500188"/>
            <a:ext cx="4071937" cy="1357312"/>
          </a:xfrm>
          <a:ln w="38100">
            <a:solidFill>
              <a:srgbClr val="00B050"/>
            </a:solidFill>
          </a:ln>
        </p:spPr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«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Павлодарсоль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» </a:t>
            </a:r>
          </a:p>
          <a:p>
            <a:pPr algn="ctr">
              <a:defRPr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(г. Павлодар). 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4643438" y="3143250"/>
            <a:ext cx="4141787" cy="3054350"/>
          </a:xfrm>
          <a:ln w="38100">
            <a:solidFill>
              <a:srgbClr val="00B050"/>
            </a:solidFill>
          </a:ln>
        </p:spPr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Техническая соль для промышленных предприятий.</a:t>
            </a:r>
            <a:endParaRPr lang="ru-RU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5" y="1500188"/>
            <a:ext cx="941388" cy="9286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500174"/>
            <a:ext cx="857250" cy="862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19150"/>
          </a:xfrm>
        </p:spPr>
        <p:txBody>
          <a:bodyPr/>
          <a:lstStyle/>
          <a:p>
            <a:r>
              <a:rPr lang="ru-RU" b="1" smtClean="0">
                <a:solidFill>
                  <a:srgbClr val="002060"/>
                </a:solidFill>
              </a:rPr>
              <a:t>Соль техническая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4213" y="1524000"/>
            <a:ext cx="5564187" cy="4800600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1500"/>
              </a:spcBef>
              <a:defRPr/>
            </a:pPr>
            <a:r>
              <a:rPr lang="ru-RU" b="1" u="sng" dirty="0" smtClean="0">
                <a:solidFill>
                  <a:schemeClr val="bg2">
                    <a:lumMod val="10000"/>
                  </a:schemeClr>
                </a:solidFill>
              </a:rPr>
              <a:t>В химии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: получение хлора, </a:t>
            </a:r>
            <a:r>
              <a:rPr lang="ru-RU" b="1" dirty="0" err="1" smtClean="0">
                <a:solidFill>
                  <a:schemeClr val="bg2">
                    <a:lumMod val="10000"/>
                  </a:schemeClr>
                </a:solidFill>
              </a:rPr>
              <a:t>гидроксида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натрия, натрия, соляной кислоты.</a:t>
            </a:r>
          </a:p>
          <a:p>
            <a:pPr>
              <a:spcBef>
                <a:spcPts val="1500"/>
              </a:spcBef>
              <a:defRPr/>
            </a:pPr>
            <a:r>
              <a:rPr lang="ru-RU" b="1" u="sng" dirty="0" smtClean="0">
                <a:solidFill>
                  <a:schemeClr val="bg2">
                    <a:lumMod val="10000"/>
                  </a:schemeClr>
                </a:solidFill>
              </a:rPr>
              <a:t>В нефтяной сфере 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- для размораживания грунта;</a:t>
            </a:r>
          </a:p>
          <a:p>
            <a:pPr>
              <a:spcBef>
                <a:spcPts val="1500"/>
              </a:spcBef>
              <a:defRPr/>
            </a:pPr>
            <a:r>
              <a:rPr lang="ru-RU" b="1" u="sng" dirty="0" smtClean="0">
                <a:solidFill>
                  <a:schemeClr val="bg2">
                    <a:lumMod val="10000"/>
                  </a:schemeClr>
                </a:solidFill>
              </a:rPr>
              <a:t>В зимний период на дорогах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- </a:t>
            </a:r>
            <a:r>
              <a:rPr lang="ru-RU" b="1" dirty="0" err="1" smtClean="0">
                <a:solidFill>
                  <a:schemeClr val="bg2">
                    <a:lumMod val="10000"/>
                  </a:schemeClr>
                </a:solidFill>
              </a:rPr>
              <a:t>противогололёдный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материал;</a:t>
            </a:r>
          </a:p>
          <a:p>
            <a:pPr>
              <a:spcBef>
                <a:spcPts val="1500"/>
              </a:spcBef>
              <a:defRPr/>
            </a:pPr>
            <a:r>
              <a:rPr lang="ru-RU" b="1" u="sng" dirty="0" smtClean="0">
                <a:solidFill>
                  <a:schemeClr val="bg2">
                    <a:lumMod val="10000"/>
                  </a:schemeClr>
                </a:solidFill>
              </a:rPr>
              <a:t>В котельных 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-для химической очистки воды;</a:t>
            </a:r>
          </a:p>
          <a:p>
            <a:pPr>
              <a:spcBef>
                <a:spcPts val="1500"/>
              </a:spcBef>
              <a:defRPr/>
            </a:pPr>
            <a:r>
              <a:rPr lang="ru-RU" b="1" u="sng" dirty="0" smtClean="0">
                <a:solidFill>
                  <a:schemeClr val="bg2">
                    <a:lumMod val="10000"/>
                  </a:schemeClr>
                </a:solidFill>
              </a:rPr>
              <a:t>В теплосетях 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- для смягчение воды в промышленных и бытовых аппаратах.</a:t>
            </a:r>
          </a:p>
          <a:p>
            <a:pPr>
              <a:spcBef>
                <a:spcPts val="1500"/>
              </a:spcBef>
              <a:defRPr/>
            </a:pPr>
            <a:r>
              <a:rPr lang="ru-RU" b="1" u="sng" dirty="0" smtClean="0">
                <a:solidFill>
                  <a:schemeClr val="bg2">
                    <a:lumMod val="10000"/>
                  </a:schemeClr>
                </a:solidFill>
              </a:rPr>
              <a:t>В производстве товаров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- для изготовления стирального порошка, стекла, бумаги, соды, мыла.</a:t>
            </a:r>
          </a:p>
        </p:txBody>
      </p:sp>
      <p:pic>
        <p:nvPicPr>
          <p:cNvPr id="4" name="Рисунок 3" descr="1001001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13" y="1285875"/>
            <a:ext cx="148272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6" descr="protivogol_smesi_min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50" y="2714625"/>
            <a:ext cx="16303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7" descr="F:\соли\black-sa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63" y="4071938"/>
            <a:ext cx="1384300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9" descr="F:\соли\gololsmes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13" y="5357813"/>
            <a:ext cx="163671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3" descr="значение сол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38" y="0"/>
            <a:ext cx="3357562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5" descr="F:\соли\cmyk_salt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667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b="1" smtClean="0">
                <a:solidFill>
                  <a:srgbClr val="403149"/>
                </a:solidFill>
              </a:rPr>
              <a:t>Соль пищевая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000" y="1500188"/>
            <a:ext cx="7215188" cy="4038600"/>
          </a:xfrm>
        </p:spPr>
        <p:txBody>
          <a:bodyPr/>
          <a:lstStyle/>
          <a:p>
            <a:pPr>
              <a:defRPr/>
            </a:pPr>
            <a:endParaRPr lang="en-US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defRPr/>
            </a:pPr>
            <a:endParaRPr lang="en-US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Простая приправа  к  блюдам.  </a:t>
            </a:r>
          </a:p>
          <a:p>
            <a:pPr>
              <a:defRPr/>
            </a:pP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Для домашнего консервирования.</a:t>
            </a:r>
          </a:p>
          <a:p>
            <a:pPr>
              <a:defRPr/>
            </a:pP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При производстве продуктов питания.</a:t>
            </a:r>
          </a:p>
          <a:p>
            <a:pPr>
              <a:defRPr/>
            </a:pP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При производстве мясных и рыбных консервов.</a:t>
            </a:r>
          </a:p>
          <a:p>
            <a:pPr>
              <a:defRPr/>
            </a:pP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Для хозяйственных нужд в быту.</a:t>
            </a:r>
          </a:p>
          <a:p>
            <a:pPr>
              <a:buFont typeface="Arial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rgbClr val="591A80"/>
                </a:solidFill>
                <a:latin typeface="Cambria" pitchFamily="18" charset="0"/>
              </a:rPr>
              <a:t> Медики</a:t>
            </a:r>
            <a:r>
              <a:rPr lang="ru-RU" smtClean="0"/>
              <a:t> </a:t>
            </a:r>
          </a:p>
        </p:txBody>
      </p:sp>
      <p:sp>
        <p:nvSpPr>
          <p:cNvPr id="23555" name="Rectangle 4"/>
          <p:cNvSpPr>
            <a:spLocks noGrp="1" noChangeArrowheads="1"/>
          </p:cNvSpPr>
          <p:nvPr>
            <p:ph sz="half" idx="4294967295"/>
          </p:nvPr>
        </p:nvSpPr>
        <p:spPr>
          <a:xfrm>
            <a:off x="684213" y="1484313"/>
            <a:ext cx="7572375" cy="5214937"/>
          </a:xfrm>
        </p:spPr>
        <p:txBody>
          <a:bodyPr/>
          <a:lstStyle/>
          <a:p>
            <a:pPr marL="0" eaLnBrk="1" hangingPunct="1">
              <a:spcBef>
                <a:spcPts val="200"/>
              </a:spcBef>
            </a:pPr>
            <a:r>
              <a:rPr lang="ru-RU" sz="2600" i="1" smtClean="0">
                <a:solidFill>
                  <a:srgbClr val="1E1C11"/>
                </a:solidFill>
              </a:rPr>
              <a:t>Поваренная соль необходима для жизнедеятельности организма человека и животного. </a:t>
            </a:r>
          </a:p>
          <a:p>
            <a:pPr marL="0" eaLnBrk="1" hangingPunct="1">
              <a:spcBef>
                <a:spcPts val="200"/>
              </a:spcBef>
            </a:pPr>
            <a:r>
              <a:rPr lang="ru-RU" sz="2600" i="1" smtClean="0">
                <a:solidFill>
                  <a:srgbClr val="1E1C11"/>
                </a:solidFill>
              </a:rPr>
              <a:t>Эта соль входит в состав крови (0,5-0,6%). </a:t>
            </a:r>
          </a:p>
          <a:p>
            <a:pPr marL="0" eaLnBrk="1" hangingPunct="1">
              <a:spcBef>
                <a:spcPts val="200"/>
              </a:spcBef>
            </a:pPr>
            <a:r>
              <a:rPr lang="ru-RU" sz="2600" i="1" smtClean="0">
                <a:solidFill>
                  <a:srgbClr val="1E1C11"/>
                </a:solidFill>
              </a:rPr>
              <a:t>Водные растворы соли в медицине используют в качестве кровезамещающих жидкостей после кровотечений и при явлениях шока. </a:t>
            </a:r>
          </a:p>
          <a:p>
            <a:pPr marL="0" eaLnBrk="1" hangingPunct="1">
              <a:spcBef>
                <a:spcPts val="200"/>
              </a:spcBef>
            </a:pPr>
            <a:r>
              <a:rPr lang="ru-RU" sz="2600" i="1" smtClean="0">
                <a:solidFill>
                  <a:srgbClr val="1E1C11"/>
                </a:solidFill>
              </a:rPr>
              <a:t>Суточная потребность в поваренной соли взрослого человека составляет 10-15г.</a:t>
            </a:r>
          </a:p>
          <a:p>
            <a:pPr marL="0" eaLnBrk="1" hangingPunct="1">
              <a:spcBef>
                <a:spcPts val="200"/>
              </a:spcBef>
            </a:pPr>
            <a:r>
              <a:rPr lang="ru-RU" sz="2600" i="1" smtClean="0">
                <a:solidFill>
                  <a:srgbClr val="1E1C11"/>
                </a:solidFill>
              </a:rPr>
              <a:t>В условиях жаркого климата потребность в соли возрастает до 25-30г</a:t>
            </a:r>
            <a:r>
              <a:rPr lang="ru-RU" sz="2800" i="1" smtClean="0">
                <a:solidFill>
                  <a:srgbClr val="1E1C11"/>
                </a:solidFill>
              </a:rPr>
              <a:t>. </a:t>
            </a:r>
          </a:p>
          <a:p>
            <a:pPr marL="0" eaLnBrk="1" hangingPunct="1"/>
            <a:endParaRPr lang="ru-RU" sz="2800" b="1" i="1" smtClean="0">
              <a:solidFill>
                <a:srgbClr val="591A80"/>
              </a:solidFill>
            </a:endParaRPr>
          </a:p>
          <a:p>
            <a:pPr marL="0" eaLnBrk="1" hangingPunct="1"/>
            <a:endParaRPr lang="ru-RU" sz="2800" smtClean="0">
              <a:solidFill>
                <a:srgbClr val="591A80"/>
              </a:solidFill>
            </a:endParaRPr>
          </a:p>
        </p:txBody>
      </p:sp>
      <p:pic>
        <p:nvPicPr>
          <p:cNvPr id="23556" name="Рисунок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288" y="0"/>
            <a:ext cx="1763712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6" descr="soli2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92275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87450" y="0"/>
            <a:ext cx="7143750" cy="573405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endParaRPr lang="en-US" i="1" smtClean="0">
              <a:solidFill>
                <a:srgbClr val="591A80"/>
              </a:solidFill>
            </a:endParaRPr>
          </a:p>
          <a:p>
            <a:pPr algn="ctr" eaLnBrk="1" hangingPunct="1">
              <a:buFont typeface="Arial" charset="0"/>
              <a:buNone/>
            </a:pPr>
            <a:endParaRPr lang="en-US" sz="2400" b="1" i="1" smtClean="0">
              <a:solidFill>
                <a:srgbClr val="632523"/>
              </a:solidFill>
            </a:endParaRPr>
          </a:p>
          <a:p>
            <a:pPr algn="ctr" eaLnBrk="1" hangingPunct="1">
              <a:buFont typeface="Arial" charset="0"/>
              <a:buNone/>
            </a:pPr>
            <a:r>
              <a:rPr lang="ru-RU" sz="2400" b="1" i="1" smtClean="0">
                <a:solidFill>
                  <a:srgbClr val="632523"/>
                </a:solidFill>
              </a:rPr>
              <a:t>Потребление соли резко увеличилось, </a:t>
            </a:r>
            <a:endParaRPr lang="en-US" sz="2400" b="1" i="1" smtClean="0">
              <a:solidFill>
                <a:srgbClr val="632523"/>
              </a:solidFill>
            </a:endParaRPr>
          </a:p>
          <a:p>
            <a:pPr algn="ctr" eaLnBrk="1" hangingPunct="1">
              <a:buFont typeface="Arial" charset="0"/>
              <a:buNone/>
            </a:pPr>
            <a:r>
              <a:rPr lang="ru-RU" sz="2400" b="1" i="1" smtClean="0">
                <a:solidFill>
                  <a:srgbClr val="632523"/>
                </a:solidFill>
              </a:rPr>
              <a:t>в связи ростом производства </a:t>
            </a:r>
            <a:endParaRPr lang="en-US" sz="2400" b="1" i="1" smtClean="0">
              <a:solidFill>
                <a:srgbClr val="632523"/>
              </a:solidFill>
            </a:endParaRPr>
          </a:p>
          <a:p>
            <a:pPr algn="ctr" eaLnBrk="1" hangingPunct="1">
              <a:buFont typeface="Arial" charset="0"/>
              <a:buNone/>
            </a:pPr>
            <a:r>
              <a:rPr lang="ru-RU" sz="2400" b="1" i="1" smtClean="0">
                <a:solidFill>
                  <a:srgbClr val="632523"/>
                </a:solidFill>
              </a:rPr>
              <a:t>консервированных продуктов!</a:t>
            </a:r>
          </a:p>
          <a:p>
            <a:pPr algn="ctr" eaLnBrk="1" hangingPunct="1">
              <a:buFont typeface="Arial" charset="0"/>
              <a:buNone/>
            </a:pPr>
            <a:endParaRPr lang="ru-RU" sz="1200" b="1" i="1" smtClean="0">
              <a:solidFill>
                <a:srgbClr val="632523"/>
              </a:solidFill>
            </a:endParaRPr>
          </a:p>
          <a:p>
            <a:pPr algn="ctr" eaLnBrk="1" hangingPunct="1"/>
            <a:r>
              <a:rPr lang="ru-RU" sz="2400" b="1" i="1" smtClean="0">
                <a:solidFill>
                  <a:srgbClr val="403149"/>
                </a:solidFill>
              </a:rPr>
              <a:t>Консервированный зеленый горошек посолен в 250 раз больше, чем свежие  бобовые. </a:t>
            </a:r>
          </a:p>
          <a:p>
            <a:pPr algn="ctr" eaLnBrk="1" hangingPunct="1"/>
            <a:endParaRPr lang="ru-RU" sz="1100" b="1" i="1" smtClean="0">
              <a:solidFill>
                <a:srgbClr val="403149"/>
              </a:solidFill>
            </a:endParaRPr>
          </a:p>
          <a:p>
            <a:pPr algn="ctr" eaLnBrk="1" hangingPunct="1"/>
            <a:r>
              <a:rPr lang="ru-RU" sz="2400" b="1" i="1" smtClean="0">
                <a:solidFill>
                  <a:srgbClr val="403149"/>
                </a:solidFill>
              </a:rPr>
              <a:t>Колбаса – в 20-25 раз больше, чем мясо. </a:t>
            </a:r>
          </a:p>
          <a:p>
            <a:pPr algn="ctr" eaLnBrk="1" hangingPunct="1">
              <a:buFont typeface="Arial" charset="0"/>
              <a:buNone/>
            </a:pPr>
            <a:endParaRPr lang="ru-RU" sz="1000" b="1" i="1" smtClean="0">
              <a:solidFill>
                <a:srgbClr val="403149"/>
              </a:solidFill>
            </a:endParaRPr>
          </a:p>
          <a:p>
            <a:pPr algn="ctr" eaLnBrk="1" hangingPunct="1"/>
            <a:r>
              <a:rPr lang="ru-RU" sz="2400" b="1" i="1" smtClean="0">
                <a:solidFill>
                  <a:srgbClr val="403149"/>
                </a:solidFill>
              </a:rPr>
              <a:t>Сыр - в20 раз больше, чем творог</a:t>
            </a:r>
            <a:r>
              <a:rPr lang="ru-RU" sz="2000" b="1" i="1" smtClean="0">
                <a:solidFill>
                  <a:srgbClr val="403149"/>
                </a:solidFill>
              </a:rPr>
              <a:t>.</a:t>
            </a:r>
          </a:p>
          <a:p>
            <a:pPr algn="ctr" eaLnBrk="1" hangingPunct="1"/>
            <a:r>
              <a:rPr lang="ru-RU" sz="2000" b="1" smtClean="0"/>
              <a:t> </a:t>
            </a:r>
          </a:p>
          <a:p>
            <a:pPr algn="ctr" eaLnBrk="1" hangingPunct="1">
              <a:buFont typeface="Arial" charset="0"/>
              <a:buNone/>
            </a:pPr>
            <a:endParaRPr lang="en-US" sz="2400" b="1" i="1" smtClean="0">
              <a:solidFill>
                <a:srgbClr val="632523"/>
              </a:solidFill>
            </a:endParaRPr>
          </a:p>
        </p:txBody>
      </p:sp>
      <p:pic>
        <p:nvPicPr>
          <p:cNvPr id="24579" name="Picture 5" descr="F:\соли\1245773571_cheese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5003800"/>
            <a:ext cx="1908175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6" descr="F:\соли\800px-Salami_a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75" y="5000625"/>
            <a:ext cx="210343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7" descr="utensils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763713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2375" y="0"/>
            <a:ext cx="1571625" cy="1797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24583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000625"/>
            <a:ext cx="1857375" cy="18573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667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Соль и здоровье человека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5603" name="Текст 5"/>
          <p:cNvSpPr>
            <a:spLocks noGrp="1"/>
          </p:cNvSpPr>
          <p:nvPr>
            <p:ph type="body" idx="1"/>
          </p:nvPr>
        </p:nvSpPr>
        <p:spPr>
          <a:xfrm>
            <a:off x="0" y="5357813"/>
            <a:ext cx="8763000" cy="658812"/>
          </a:xfrm>
        </p:spPr>
        <p:txBody>
          <a:bodyPr/>
          <a:lstStyle/>
          <a:p>
            <a:pPr algn="ctr"/>
            <a:r>
              <a:rPr lang="ru-RU" sz="2200" smtClean="0">
                <a:solidFill>
                  <a:srgbClr val="C00000"/>
                </a:solidFill>
              </a:rPr>
              <a:t>Жителям Казахстана рекомендуется </a:t>
            </a:r>
          </a:p>
          <a:p>
            <a:pPr algn="ctr"/>
            <a:r>
              <a:rPr lang="ru-RU" sz="2200" smtClean="0">
                <a:solidFill>
                  <a:srgbClr val="C00000"/>
                </a:solidFill>
              </a:rPr>
              <a:t>употребление в пищу йодированной соли.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642938" y="1643063"/>
            <a:ext cx="4040187" cy="3844925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  <a:defRPr/>
            </a:pPr>
            <a:r>
              <a:rPr lang="ru-RU" sz="2200" b="1" u="sng" dirty="0" smtClean="0">
                <a:solidFill>
                  <a:schemeClr val="accent2">
                    <a:lumMod val="50000"/>
                  </a:schemeClr>
                </a:solidFill>
              </a:rPr>
              <a:t>Мало соли:</a:t>
            </a:r>
          </a:p>
          <a:p>
            <a:pPr>
              <a:buFont typeface="Arial" charset="0"/>
              <a:buNone/>
              <a:defRPr/>
            </a:pPr>
            <a:r>
              <a:rPr lang="ru-RU" sz="2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сонливость; </a:t>
            </a:r>
          </a:p>
          <a:p>
            <a:pPr>
              <a:buFont typeface="Arial" charset="0"/>
              <a:buNone/>
              <a:defRPr/>
            </a:pPr>
            <a:r>
              <a:rPr lang="ru-RU" sz="2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слабость ;</a:t>
            </a:r>
          </a:p>
          <a:p>
            <a:pPr>
              <a:buFont typeface="Arial" charset="0"/>
              <a:buNone/>
              <a:defRPr/>
            </a:pPr>
            <a:r>
              <a:rPr lang="ru-RU" sz="2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головокружение;</a:t>
            </a:r>
          </a:p>
          <a:p>
            <a:pPr>
              <a:buFont typeface="Arial" charset="0"/>
              <a:buNone/>
              <a:defRPr/>
            </a:pPr>
            <a:r>
              <a:rPr lang="ru-RU" sz="2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тошнота; </a:t>
            </a:r>
          </a:p>
          <a:p>
            <a:pPr>
              <a:buFont typeface="Arial" charset="0"/>
              <a:buNone/>
              <a:defRPr/>
            </a:pPr>
            <a:r>
              <a:rPr lang="ru-RU" sz="2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цинга;</a:t>
            </a:r>
          </a:p>
          <a:p>
            <a:pPr>
              <a:buFont typeface="Arial" charset="0"/>
              <a:buNone/>
              <a:defRPr/>
            </a:pPr>
            <a:r>
              <a:rPr lang="ru-RU" sz="2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потеря вкуса;</a:t>
            </a:r>
          </a:p>
          <a:p>
            <a:pPr>
              <a:buFont typeface="Arial" charset="0"/>
              <a:buNone/>
              <a:defRPr/>
            </a:pPr>
            <a:r>
              <a:rPr lang="ru-RU" sz="2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поражение нервной системы;</a:t>
            </a:r>
          </a:p>
          <a:p>
            <a:pPr>
              <a:buFont typeface="Arial" charset="0"/>
              <a:buNone/>
              <a:defRPr/>
            </a:pPr>
            <a:r>
              <a:rPr lang="ru-RU" sz="2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спазмы гладкой мускулатуры.</a:t>
            </a:r>
          </a:p>
          <a:p>
            <a:pPr>
              <a:buFont typeface="Arial" charset="0"/>
              <a:buNone/>
              <a:defRPr/>
            </a:pPr>
            <a:endParaRPr lang="ru-RU" sz="2800" dirty="0" smtClean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4"/>
          </p:nvPr>
        </p:nvSpPr>
        <p:spPr>
          <a:xfrm>
            <a:off x="4286250" y="1571625"/>
            <a:ext cx="4041775" cy="3844925"/>
          </a:xfrm>
        </p:spPr>
        <p:txBody>
          <a:bodyPr>
            <a:normAutofit/>
          </a:bodyPr>
          <a:lstStyle/>
          <a:p>
            <a:pPr algn="r">
              <a:buFont typeface="Arial" charset="0"/>
              <a:buNone/>
              <a:defRPr/>
            </a:pPr>
            <a:r>
              <a:rPr lang="ru-RU" sz="2200" b="1" u="sng" dirty="0" smtClean="0">
                <a:solidFill>
                  <a:schemeClr val="accent2">
                    <a:lumMod val="50000"/>
                  </a:schemeClr>
                </a:solidFill>
              </a:rPr>
              <a:t>Много соли:</a:t>
            </a:r>
          </a:p>
          <a:p>
            <a:pPr algn="r">
              <a:buFont typeface="Arial" charset="0"/>
              <a:buNone/>
              <a:defRPr/>
            </a:pPr>
            <a:r>
              <a:rPr lang="ru-RU" sz="2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нагрузка на сердце;</a:t>
            </a:r>
          </a:p>
          <a:p>
            <a:pPr algn="r">
              <a:buFont typeface="Arial" charset="0"/>
              <a:buNone/>
              <a:defRPr/>
            </a:pPr>
            <a:r>
              <a:rPr lang="ru-RU" sz="2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ишемическая болезнь; </a:t>
            </a:r>
          </a:p>
          <a:p>
            <a:pPr algn="r">
              <a:buFont typeface="Arial" charset="0"/>
              <a:buNone/>
              <a:defRPr/>
            </a:pPr>
            <a:r>
              <a:rPr lang="ru-RU" sz="2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нагрузка на сосуды;</a:t>
            </a:r>
          </a:p>
          <a:p>
            <a:pPr algn="r">
              <a:buFont typeface="Arial" charset="0"/>
              <a:buNone/>
              <a:defRPr/>
            </a:pPr>
            <a:r>
              <a:rPr lang="ru-RU" sz="2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отеки; </a:t>
            </a:r>
          </a:p>
          <a:p>
            <a:pPr algn="r">
              <a:buFont typeface="Arial" charset="0"/>
              <a:buNone/>
              <a:defRPr/>
            </a:pPr>
            <a:r>
              <a:rPr lang="ru-RU" sz="2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гипертония; </a:t>
            </a:r>
          </a:p>
          <a:p>
            <a:pPr algn="r">
              <a:buFont typeface="Arial" charset="0"/>
              <a:buNone/>
              <a:defRPr/>
            </a:pPr>
            <a:r>
              <a:rPr lang="ru-RU" sz="2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проблемы с почками; </a:t>
            </a:r>
          </a:p>
          <a:p>
            <a:pPr algn="r">
              <a:buFont typeface="Arial" charset="0"/>
              <a:buNone/>
              <a:defRPr/>
            </a:pPr>
            <a:r>
              <a:rPr lang="ru-RU" sz="2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набор веса, ожирение;</a:t>
            </a:r>
          </a:p>
          <a:p>
            <a:pPr algn="r">
              <a:buFont typeface="Arial" charset="0"/>
              <a:buNone/>
              <a:defRPr/>
            </a:pPr>
            <a:r>
              <a:rPr lang="ru-RU" sz="2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нарушение обмена веществ. </a:t>
            </a:r>
          </a:p>
          <a:p>
            <a:pPr algn="r">
              <a:buFont typeface="Arial" charset="0"/>
              <a:buNone/>
              <a:defRPr/>
            </a:pPr>
            <a:endParaRPr lang="ru-RU" sz="2200" dirty="0" smtClean="0"/>
          </a:p>
          <a:p>
            <a:pPr algn="r">
              <a:buFont typeface="Arial" charset="0"/>
              <a:buNone/>
              <a:defRPr/>
            </a:pPr>
            <a:endParaRPr lang="ru-RU" sz="2800" dirty="0" smtClean="0"/>
          </a:p>
          <a:p>
            <a:pPr>
              <a:defRPr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132138" y="1484313"/>
            <a:ext cx="2159000" cy="28956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>
                <a:solidFill>
                  <a:srgbClr val="632523"/>
                </a:solidFill>
                <a:cs typeface="Times New Roman" pitchFamily="18" charset="0"/>
              </a:rPr>
              <a:t>«Золотая» середина</a:t>
            </a:r>
          </a:p>
          <a:p>
            <a:pPr algn="ctr" eaLnBrk="0" hangingPunct="0">
              <a:defRPr/>
            </a:pPr>
            <a:r>
              <a:rPr lang="ru-RU" sz="3200" u="sng">
                <a:solidFill>
                  <a:srgbClr val="002060"/>
                </a:solidFill>
                <a:cs typeface="Times New Roman" pitchFamily="18" charset="0"/>
              </a:rPr>
              <a:t>10-15 г </a:t>
            </a:r>
            <a:endParaRPr lang="ru-RU" sz="3200" u="sng">
              <a:solidFill>
                <a:srgbClr val="002060"/>
              </a:solidFill>
              <a:latin typeface="Arial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3200" u="sng">
                <a:solidFill>
                  <a:srgbClr val="002060"/>
                </a:solidFill>
                <a:cs typeface="Times New Roman" pitchFamily="18" charset="0"/>
              </a:rPr>
              <a:t>в сутки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Documents and Settings\Admin\Рабочий стол\400px-Панорама_Новопавловки.jpg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2000250"/>
          </a:xfrm>
        </p:spPr>
      </p:pic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214438"/>
            <a:ext cx="8286750" cy="52149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800" i="1" smtClean="0">
              <a:solidFill>
                <a:srgbClr val="591A8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2800" i="1" smtClean="0">
              <a:solidFill>
                <a:srgbClr val="591A8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2600" b="1" i="1" smtClean="0">
                <a:solidFill>
                  <a:srgbClr val="591A80"/>
                </a:solidFill>
              </a:rPr>
              <a:t>По мнению специалистов, морская соль </a:t>
            </a:r>
            <a:r>
              <a:rPr lang="ru-RU" sz="2600" b="1" i="1" u="sng" smtClean="0">
                <a:solidFill>
                  <a:srgbClr val="591A80"/>
                </a:solidFill>
              </a:rPr>
              <a:t>намного лучше</a:t>
            </a:r>
            <a:r>
              <a:rPr lang="ru-RU" sz="2600" b="1" i="1" smtClean="0">
                <a:solidFill>
                  <a:srgbClr val="591A80"/>
                </a:solidFill>
              </a:rPr>
              <a:t>, чем обыкновенная йодированная . </a:t>
            </a:r>
          </a:p>
          <a:p>
            <a:pPr eaLnBrk="1" hangingPunct="1">
              <a:lnSpc>
                <a:spcPct val="80000"/>
              </a:lnSpc>
            </a:pPr>
            <a:r>
              <a:rPr lang="ru-RU" sz="2600" b="1" i="1" smtClean="0">
                <a:solidFill>
                  <a:srgbClr val="591A80"/>
                </a:solidFill>
              </a:rPr>
              <a:t>В морской соли содержится почти </a:t>
            </a:r>
            <a:r>
              <a:rPr lang="ru-RU" sz="2600" b="1" i="1" u="sng" smtClean="0">
                <a:solidFill>
                  <a:srgbClr val="591A80"/>
                </a:solidFill>
              </a:rPr>
              <a:t>вся таблица Менделеева. </a:t>
            </a:r>
          </a:p>
          <a:p>
            <a:pPr eaLnBrk="1" hangingPunct="1">
              <a:lnSpc>
                <a:spcPct val="80000"/>
              </a:lnSpc>
            </a:pPr>
            <a:r>
              <a:rPr lang="ru-RU" sz="2600" b="1" i="1" smtClean="0">
                <a:solidFill>
                  <a:srgbClr val="591A80"/>
                </a:solidFill>
              </a:rPr>
              <a:t>Пищевую морскую соль </a:t>
            </a:r>
            <a:r>
              <a:rPr lang="ru-RU" sz="2600" b="1" i="1" u="sng" smtClean="0">
                <a:solidFill>
                  <a:srgbClr val="591A80"/>
                </a:solidFill>
              </a:rPr>
              <a:t>можно купить </a:t>
            </a:r>
            <a:r>
              <a:rPr lang="ru-RU" sz="2600" b="1" i="1" smtClean="0">
                <a:solidFill>
                  <a:srgbClr val="591A80"/>
                </a:solidFill>
              </a:rPr>
              <a:t>в любом супермаркете. </a:t>
            </a:r>
          </a:p>
          <a:p>
            <a:pPr eaLnBrk="1" hangingPunct="1">
              <a:lnSpc>
                <a:spcPct val="80000"/>
              </a:lnSpc>
            </a:pPr>
            <a:r>
              <a:rPr lang="ru-RU" sz="2600" b="1" i="1" smtClean="0">
                <a:solidFill>
                  <a:srgbClr val="591A80"/>
                </a:solidFill>
              </a:rPr>
              <a:t>Ее лучше </a:t>
            </a:r>
            <a:r>
              <a:rPr lang="ru-RU" sz="2600" b="1" i="1" u="sng" smtClean="0">
                <a:solidFill>
                  <a:srgbClr val="591A80"/>
                </a:solidFill>
              </a:rPr>
              <a:t>добавлять уже в готовые блюда</a:t>
            </a:r>
            <a:r>
              <a:rPr lang="ru-RU" sz="2600" b="1" i="1" smtClean="0">
                <a:solidFill>
                  <a:srgbClr val="591A80"/>
                </a:solidFill>
              </a:rPr>
              <a:t>, т.к. полезные свойства морской соли теряются при термообработке. </a:t>
            </a:r>
          </a:p>
          <a:p>
            <a:pPr eaLnBrk="1" hangingPunct="1">
              <a:lnSpc>
                <a:spcPct val="80000"/>
              </a:lnSpc>
            </a:pPr>
            <a:r>
              <a:rPr lang="ru-RU" sz="2600" b="1" i="1" smtClean="0">
                <a:solidFill>
                  <a:srgbClr val="591A80"/>
                </a:solidFill>
              </a:rPr>
              <a:t>У нее один недостаток- морская соль </a:t>
            </a:r>
            <a:r>
              <a:rPr lang="ru-RU" sz="2600" b="1" i="1" u="sng" smtClean="0">
                <a:solidFill>
                  <a:srgbClr val="591A80"/>
                </a:solidFill>
              </a:rPr>
              <a:t>стоит намного дороже </a:t>
            </a:r>
            <a:r>
              <a:rPr lang="ru-RU" sz="2600" b="1" i="1" smtClean="0">
                <a:solidFill>
                  <a:srgbClr val="591A80"/>
                </a:solidFill>
              </a:rPr>
              <a:t>, чем обыкновенная поваренная соль.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solidFill>
                  <a:srgbClr val="551684"/>
                </a:solidFill>
                <a:latin typeface="Monotype Corsiva" pitchFamily="66" charset="0"/>
              </a:rPr>
              <a:t>Тест- обобщение по теме : </a:t>
            </a:r>
            <a:r>
              <a:rPr lang="ru-RU" sz="4800" b="1" i="1" smtClean="0">
                <a:solidFill>
                  <a:srgbClr val="551684"/>
                </a:solidFill>
                <a:latin typeface="Monotype Corsiva" pitchFamily="66" charset="0"/>
              </a:rPr>
              <a:t>соль.</a:t>
            </a:r>
          </a:p>
        </p:txBody>
      </p:sp>
      <p:pic>
        <p:nvPicPr>
          <p:cNvPr id="27651" name="Picture 17" descr="j0356710[1]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001000" y="5429250"/>
            <a:ext cx="952500" cy="952500"/>
          </a:xfrm>
        </p:spPr>
      </p:pic>
      <p:pic>
        <p:nvPicPr>
          <p:cNvPr id="27652" name="Picture 5" descr="F:\соли\16665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0" y="1357313"/>
            <a:ext cx="5786438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500063"/>
            <a:ext cx="7200900" cy="9128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i="1" dirty="0" smtClean="0">
                <a:solidFill>
                  <a:srgbClr val="551684"/>
                </a:solidFill>
              </a:rPr>
              <a:t>1</a:t>
            </a:r>
            <a:r>
              <a:rPr lang="en-US" sz="4000" i="1" dirty="0" smtClean="0">
                <a:solidFill>
                  <a:srgbClr val="551684"/>
                </a:solidFill>
              </a:rPr>
              <a:t/>
            </a:r>
            <a:br>
              <a:rPr lang="en-US" sz="4000" i="1" dirty="0" smtClean="0">
                <a:solidFill>
                  <a:srgbClr val="551684"/>
                </a:solidFill>
              </a:rPr>
            </a:br>
            <a:r>
              <a:rPr lang="en-US" sz="4000" i="1" dirty="0" smtClean="0">
                <a:solidFill>
                  <a:srgbClr val="551684"/>
                </a:solidFill>
              </a:rPr>
              <a:t/>
            </a:r>
            <a:br>
              <a:rPr lang="en-US" sz="4000" i="1" dirty="0" smtClean="0">
                <a:solidFill>
                  <a:srgbClr val="551684"/>
                </a:solidFill>
              </a:rPr>
            </a:br>
            <a:r>
              <a:rPr lang="en-US" sz="4000" b="1" i="1" dirty="0" smtClean="0">
                <a:solidFill>
                  <a:srgbClr val="551684"/>
                </a:solidFill>
              </a:rPr>
              <a:t>1.</a:t>
            </a:r>
            <a:r>
              <a:rPr lang="ru-RU" sz="4000" b="1" i="1" dirty="0" smtClean="0">
                <a:solidFill>
                  <a:srgbClr val="551684"/>
                </a:solidFill>
              </a:rPr>
              <a:t>Найдите правильное определение соли:</a:t>
            </a:r>
            <a:r>
              <a:rPr lang="ru-RU" sz="4000" b="1" i="1" dirty="0" smtClean="0">
                <a:solidFill>
                  <a:srgbClr val="551684"/>
                </a:solidFill>
                <a:latin typeface="Arial" charset="0"/>
              </a:rPr>
              <a:t/>
            </a:r>
            <a:br>
              <a:rPr lang="ru-RU" sz="4000" b="1" i="1" dirty="0" smtClean="0">
                <a:solidFill>
                  <a:srgbClr val="551684"/>
                </a:solidFill>
                <a:latin typeface="Arial" charset="0"/>
              </a:rPr>
            </a:br>
            <a:endParaRPr lang="ru-RU" sz="4000" b="1" i="1" dirty="0" smtClean="0">
              <a:solidFill>
                <a:srgbClr val="551684"/>
              </a:solidFill>
              <a:latin typeface="Arial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900113" y="2000250"/>
            <a:ext cx="7343775" cy="43815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i="1" smtClean="0">
                <a:solidFill>
                  <a:srgbClr val="002060"/>
                </a:solidFill>
              </a:rPr>
              <a:t>А) сложные вещества, состоят</a:t>
            </a:r>
            <a:endParaRPr lang="en-US" i="1" smtClean="0">
              <a:solidFill>
                <a:srgbClr val="00206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ru-RU" i="1" smtClean="0">
                <a:solidFill>
                  <a:srgbClr val="002060"/>
                </a:solidFill>
              </a:rPr>
              <a:t> из атомов Ме и кислотного остатка </a:t>
            </a:r>
            <a:endParaRPr lang="en-US" i="1" smtClean="0">
              <a:solidFill>
                <a:srgbClr val="00206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ru-RU" i="1" smtClean="0">
                <a:solidFill>
                  <a:srgbClr val="002060"/>
                </a:solidFill>
              </a:rPr>
              <a:t>В) сложные вещества, состоящие из из атомов водорода и кислотного остатка</a:t>
            </a:r>
          </a:p>
          <a:p>
            <a:pPr eaLnBrk="1" hangingPunct="1">
              <a:buFont typeface="Arial" charset="0"/>
              <a:buNone/>
            </a:pPr>
            <a:r>
              <a:rPr lang="ru-RU" i="1" smtClean="0">
                <a:solidFill>
                  <a:srgbClr val="002060"/>
                </a:solidFill>
              </a:rPr>
              <a:t>С) бинарные соединения, состоящие из двух элементов, один из которых </a:t>
            </a:r>
            <a:r>
              <a:rPr lang="en-US" i="1" smtClean="0">
                <a:solidFill>
                  <a:srgbClr val="002060"/>
                </a:solidFill>
              </a:rPr>
              <a:t>[</a:t>
            </a:r>
            <a:r>
              <a:rPr lang="ru-RU" i="1" smtClean="0">
                <a:solidFill>
                  <a:srgbClr val="002060"/>
                </a:solidFill>
              </a:rPr>
              <a:t>O</a:t>
            </a:r>
            <a:r>
              <a:rPr lang="en-US" smtClean="0">
                <a:solidFill>
                  <a:srgbClr val="002060"/>
                </a:solidFill>
              </a:rPr>
              <a:t>]</a:t>
            </a:r>
            <a:endParaRPr lang="ru-RU" smtClean="0">
              <a:solidFill>
                <a:srgbClr val="002060"/>
              </a:solidFill>
            </a:endParaRPr>
          </a:p>
        </p:txBody>
      </p:sp>
      <p:pic>
        <p:nvPicPr>
          <p:cNvPr id="16389" name="Picture 17" descr="j0356710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3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14375"/>
            <a:ext cx="9144000" cy="1563688"/>
          </a:xfrm>
        </p:spPr>
        <p:txBody>
          <a:bodyPr/>
          <a:lstStyle/>
          <a:p>
            <a:pPr eaLnBrk="1" hangingPunct="1"/>
            <a:r>
              <a:rPr lang="en-US" i="1" smtClean="0">
                <a:solidFill>
                  <a:srgbClr val="551684"/>
                </a:solidFill>
              </a:rPr>
              <a:t/>
            </a:r>
            <a:br>
              <a:rPr lang="en-US" i="1" smtClean="0">
                <a:solidFill>
                  <a:srgbClr val="551684"/>
                </a:solidFill>
              </a:rPr>
            </a:br>
            <a:r>
              <a:rPr lang="ru-RU" sz="3600" b="1" i="1" smtClean="0">
                <a:solidFill>
                  <a:srgbClr val="551684"/>
                </a:solidFill>
              </a:rPr>
              <a:t>2. Какой минерал соответствует названию поваренной соли: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357188" y="1571625"/>
            <a:ext cx="8229600" cy="4525963"/>
          </a:xfrm>
        </p:spPr>
        <p:txBody>
          <a:bodyPr/>
          <a:lstStyle/>
          <a:p>
            <a:pPr eaLnBrk="1" hangingPunct="1"/>
            <a:endParaRPr lang="en-US" sz="4800" i="1" smtClean="0">
              <a:solidFill>
                <a:srgbClr val="551684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en-US" sz="4800" i="1" smtClean="0">
                <a:solidFill>
                  <a:srgbClr val="551684"/>
                </a:solidFill>
              </a:rPr>
              <a:t>             </a:t>
            </a:r>
            <a:r>
              <a:rPr lang="en-US" sz="3600" b="1" i="1" smtClean="0">
                <a:solidFill>
                  <a:srgbClr val="002060"/>
                </a:solidFill>
              </a:rPr>
              <a:t>   </a:t>
            </a:r>
            <a:r>
              <a:rPr lang="ru-RU" sz="3600" i="1" smtClean="0">
                <a:solidFill>
                  <a:srgbClr val="002060"/>
                </a:solidFill>
              </a:rPr>
              <a:t>А) галит     </a:t>
            </a:r>
            <a:endParaRPr lang="en-US" sz="3600" i="1" smtClean="0">
              <a:solidFill>
                <a:srgbClr val="00206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en-US" sz="3600" i="1" smtClean="0">
                <a:solidFill>
                  <a:srgbClr val="002060"/>
                </a:solidFill>
              </a:rPr>
              <a:t>                    B</a:t>
            </a:r>
            <a:r>
              <a:rPr lang="ru-RU" sz="3600" i="1" smtClean="0">
                <a:solidFill>
                  <a:srgbClr val="002060"/>
                </a:solidFill>
              </a:rPr>
              <a:t>)сельвенит   </a:t>
            </a:r>
            <a:endParaRPr lang="en-US" sz="3600" i="1" smtClean="0">
              <a:solidFill>
                <a:srgbClr val="00206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ru-RU" sz="3600" i="1" smtClean="0">
                <a:solidFill>
                  <a:srgbClr val="002060"/>
                </a:solidFill>
              </a:rPr>
              <a:t> </a:t>
            </a:r>
            <a:r>
              <a:rPr lang="en-US" sz="3600" i="1" smtClean="0">
                <a:solidFill>
                  <a:srgbClr val="002060"/>
                </a:solidFill>
              </a:rPr>
              <a:t>                   C</a:t>
            </a:r>
            <a:r>
              <a:rPr lang="ru-RU" sz="3600" i="1" smtClean="0">
                <a:solidFill>
                  <a:srgbClr val="002060"/>
                </a:solidFill>
              </a:rPr>
              <a:t>) апатит</a:t>
            </a:r>
          </a:p>
        </p:txBody>
      </p:sp>
      <p:pic>
        <p:nvPicPr>
          <p:cNvPr id="16389" name="Picture 17" descr="j0356710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63" y="4643438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2988" y="692150"/>
            <a:ext cx="7143750" cy="360045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4400" dirty="0" smtClean="0"/>
              <a:t> </a:t>
            </a:r>
            <a:r>
              <a:rPr lang="ru-RU" sz="4400" b="1" i="1" dirty="0" smtClean="0">
                <a:solidFill>
                  <a:srgbClr val="403149"/>
                </a:solidFill>
                <a:latin typeface="Monotype Corsiva" pitchFamily="66" charset="0"/>
              </a:rPr>
              <a:t>« Просто знать еще не всё,</a:t>
            </a:r>
            <a:endParaRPr lang="en-US" sz="4400" b="1" i="1" dirty="0" smtClean="0">
              <a:solidFill>
                <a:srgbClr val="403149"/>
              </a:solidFill>
              <a:latin typeface="Monotype Corsiva" pitchFamily="66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4400" b="1" i="1" dirty="0" smtClean="0">
                <a:solidFill>
                  <a:srgbClr val="403149"/>
                </a:solidFill>
                <a:latin typeface="Monotype Corsiva" pitchFamily="66" charset="0"/>
              </a:rPr>
              <a:t> знания необходимо </a:t>
            </a:r>
            <a:endParaRPr lang="en-US" sz="4400" b="1" i="1" dirty="0" smtClean="0">
              <a:solidFill>
                <a:srgbClr val="403149"/>
              </a:solidFill>
              <a:latin typeface="Monotype Corsiva" pitchFamily="66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4400" b="1" i="1" dirty="0" smtClean="0">
                <a:solidFill>
                  <a:srgbClr val="403149"/>
                </a:solidFill>
                <a:latin typeface="Monotype Corsiva" pitchFamily="66" charset="0"/>
              </a:rPr>
              <a:t>уметь использовать».</a:t>
            </a:r>
          </a:p>
          <a:p>
            <a:pPr algn="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                                                                                                                  </a:t>
            </a:r>
            <a:r>
              <a:rPr lang="en-US" b="1" i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Гете</a:t>
            </a:r>
          </a:p>
        </p:txBody>
      </p:sp>
      <p:pic>
        <p:nvPicPr>
          <p:cNvPr id="3079" name="Picture 6" descr="j0356710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23850" y="260350"/>
            <a:ext cx="8540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Содержимое 3" descr="285372_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4149725"/>
            <a:ext cx="493077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250"/>
            <a:ext cx="9144000" cy="1008063"/>
          </a:xfrm>
        </p:spPr>
        <p:txBody>
          <a:bodyPr/>
          <a:lstStyle/>
          <a:p>
            <a:pPr eaLnBrk="1" hangingPunct="1"/>
            <a:r>
              <a:rPr lang="ru-RU" sz="3600" b="1" i="1" smtClean="0">
                <a:solidFill>
                  <a:srgbClr val="551684"/>
                </a:solidFill>
              </a:rPr>
              <a:t/>
            </a:r>
            <a:br>
              <a:rPr lang="ru-RU" sz="3600" b="1" i="1" smtClean="0">
                <a:solidFill>
                  <a:srgbClr val="551684"/>
                </a:solidFill>
              </a:rPr>
            </a:br>
            <a:r>
              <a:rPr lang="ru-RU" sz="3600" b="1" i="1" smtClean="0">
                <a:solidFill>
                  <a:srgbClr val="551684"/>
                </a:solidFill>
              </a:rPr>
              <a:t>3.Каково агрегатное состояние</a:t>
            </a:r>
            <a:br>
              <a:rPr lang="ru-RU" sz="3600" b="1" i="1" smtClean="0">
                <a:solidFill>
                  <a:srgbClr val="551684"/>
                </a:solidFill>
              </a:rPr>
            </a:br>
            <a:r>
              <a:rPr lang="ru-RU" sz="3600" b="1" i="1" smtClean="0">
                <a:solidFill>
                  <a:srgbClr val="551684"/>
                </a:solidFill>
              </a:rPr>
              <a:t> поваренной соли: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0" y="2133600"/>
            <a:ext cx="8991600" cy="42481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4000" i="1" smtClean="0">
                <a:solidFill>
                  <a:srgbClr val="002060"/>
                </a:solidFill>
                <a:latin typeface="Arial" charset="0"/>
              </a:rPr>
              <a:t>         А</a:t>
            </a:r>
            <a:r>
              <a:rPr lang="ru-RU" sz="4000" i="1" smtClean="0">
                <a:solidFill>
                  <a:srgbClr val="002060"/>
                </a:solidFill>
              </a:rPr>
              <a:t>)газ   </a:t>
            </a:r>
            <a:endParaRPr lang="en-US" sz="4000" i="1" smtClean="0">
              <a:solidFill>
                <a:srgbClr val="00206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ru-RU" sz="4000" i="1" smtClean="0">
                <a:solidFill>
                  <a:srgbClr val="002060"/>
                </a:solidFill>
              </a:rPr>
              <a:t>  </a:t>
            </a:r>
            <a:r>
              <a:rPr lang="ru-RU" sz="4000" i="1" smtClean="0">
                <a:solidFill>
                  <a:srgbClr val="002060"/>
                </a:solidFill>
                <a:latin typeface="Arial" charset="0"/>
              </a:rPr>
              <a:t>       </a:t>
            </a:r>
            <a:r>
              <a:rPr lang="ru-RU" sz="4000" i="1" smtClean="0">
                <a:solidFill>
                  <a:srgbClr val="002060"/>
                </a:solidFill>
              </a:rPr>
              <a:t>В)жидкость     </a:t>
            </a:r>
            <a:endParaRPr lang="en-US" sz="4000" i="1" smtClean="0">
              <a:solidFill>
                <a:srgbClr val="00206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ru-RU" sz="4000" i="1" smtClean="0">
                <a:solidFill>
                  <a:srgbClr val="002060"/>
                </a:solidFill>
              </a:rPr>
              <a:t>   </a:t>
            </a:r>
            <a:r>
              <a:rPr lang="ru-RU" sz="4000" i="1" smtClean="0">
                <a:solidFill>
                  <a:srgbClr val="002060"/>
                </a:solidFill>
                <a:latin typeface="Arial" charset="0"/>
              </a:rPr>
              <a:t>      </a:t>
            </a:r>
            <a:r>
              <a:rPr lang="ru-RU" sz="4000" i="1" smtClean="0">
                <a:solidFill>
                  <a:srgbClr val="002060"/>
                </a:solidFill>
              </a:rPr>
              <a:t>С) кристаллическое вещество</a:t>
            </a:r>
          </a:p>
        </p:txBody>
      </p:sp>
      <p:pic>
        <p:nvPicPr>
          <p:cNvPr id="16389" name="Picture 17" descr="j0356710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38" y="4643438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28625"/>
            <a:ext cx="9144000" cy="1150938"/>
          </a:xfrm>
        </p:spPr>
        <p:txBody>
          <a:bodyPr/>
          <a:lstStyle/>
          <a:p>
            <a:pPr eaLnBrk="1" hangingPunct="1"/>
            <a:r>
              <a:rPr lang="ru-RU" sz="3600" b="1" i="1" smtClean="0">
                <a:solidFill>
                  <a:srgbClr val="551684"/>
                </a:solidFill>
              </a:rPr>
              <a:t/>
            </a:r>
            <a:br>
              <a:rPr lang="ru-RU" sz="3600" b="1" i="1" smtClean="0">
                <a:solidFill>
                  <a:srgbClr val="551684"/>
                </a:solidFill>
              </a:rPr>
            </a:br>
            <a:r>
              <a:rPr lang="ru-RU" sz="3600" b="1" i="1" smtClean="0">
                <a:solidFill>
                  <a:srgbClr val="551684"/>
                </a:solidFill>
              </a:rPr>
              <a:t/>
            </a:r>
            <a:br>
              <a:rPr lang="ru-RU" sz="3600" b="1" i="1" smtClean="0">
                <a:solidFill>
                  <a:srgbClr val="551684"/>
                </a:solidFill>
              </a:rPr>
            </a:br>
            <a:r>
              <a:rPr lang="ru-RU" sz="3600" b="1" i="1" smtClean="0">
                <a:solidFill>
                  <a:srgbClr val="551684"/>
                </a:solidFill>
              </a:rPr>
              <a:t>4.Какова суточная потребность </a:t>
            </a:r>
            <a:br>
              <a:rPr lang="ru-RU" sz="3600" b="1" i="1" smtClean="0">
                <a:solidFill>
                  <a:srgbClr val="551684"/>
                </a:solidFill>
              </a:rPr>
            </a:br>
            <a:r>
              <a:rPr lang="ru-RU" sz="3600" b="1" i="1" smtClean="0">
                <a:solidFill>
                  <a:srgbClr val="551684"/>
                </a:solidFill>
              </a:rPr>
              <a:t>в соли взрослого человека?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i="1" dirty="0" smtClean="0">
                <a:solidFill>
                  <a:srgbClr val="551684"/>
                </a:solidFill>
              </a:rPr>
              <a:t>               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i="1" dirty="0" smtClean="0">
                <a:solidFill>
                  <a:schemeClr val="bg2">
                    <a:lumMod val="75000"/>
                  </a:schemeClr>
                </a:solidFill>
              </a:rPr>
              <a:t>                 а)1-5г     </a:t>
            </a:r>
            <a:endParaRPr lang="en-US" sz="4000" b="1" i="1" dirty="0" smtClean="0">
              <a:solidFill>
                <a:schemeClr val="bg2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i="1" dirty="0" smtClean="0">
                <a:solidFill>
                  <a:schemeClr val="bg2">
                    <a:lumMod val="75000"/>
                  </a:schemeClr>
                </a:solidFill>
              </a:rPr>
              <a:t>                 в) 10-15г     </a:t>
            </a:r>
            <a:endParaRPr lang="en-US" sz="4000" b="1" i="1" dirty="0" smtClean="0">
              <a:solidFill>
                <a:schemeClr val="bg2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i="1" dirty="0" smtClean="0">
                <a:solidFill>
                  <a:schemeClr val="bg2">
                    <a:lumMod val="75000"/>
                  </a:schemeClr>
                </a:solidFill>
              </a:rPr>
              <a:t>                 с) 15-20г</a:t>
            </a:r>
          </a:p>
        </p:txBody>
      </p:sp>
      <p:pic>
        <p:nvPicPr>
          <p:cNvPr id="16389" name="Picture 17" descr="j0356710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4714875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14192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551684"/>
                </a:solidFill>
              </a:rPr>
              <a:t/>
            </a:r>
            <a:br>
              <a:rPr lang="ru-RU" i="1" dirty="0" smtClean="0">
                <a:solidFill>
                  <a:srgbClr val="551684"/>
                </a:solidFill>
              </a:rPr>
            </a:br>
            <a:r>
              <a:rPr lang="ru-RU" i="1" dirty="0" smtClean="0">
                <a:solidFill>
                  <a:srgbClr val="551684"/>
                </a:solidFill>
              </a:rPr>
              <a:t/>
            </a:r>
            <a:br>
              <a:rPr lang="ru-RU" i="1" dirty="0" smtClean="0">
                <a:solidFill>
                  <a:srgbClr val="551684"/>
                </a:solidFill>
              </a:rPr>
            </a:br>
            <a:endParaRPr lang="ru-RU" sz="4000" i="1" dirty="0" smtClean="0">
              <a:solidFill>
                <a:srgbClr val="551684"/>
              </a:solidFill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714375"/>
            <a:ext cx="8229600" cy="54832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4000" i="1" smtClean="0">
                <a:solidFill>
                  <a:srgbClr val="551684"/>
                </a:solidFill>
              </a:rPr>
              <a:t>      </a:t>
            </a:r>
            <a:r>
              <a:rPr lang="ru-RU" sz="4000" b="1" i="1" smtClean="0">
                <a:solidFill>
                  <a:srgbClr val="551684"/>
                </a:solidFill>
              </a:rPr>
              <a:t>5. </a:t>
            </a:r>
            <a:r>
              <a:rPr lang="ru-RU" sz="3600" b="1" i="1" smtClean="0">
                <a:solidFill>
                  <a:srgbClr val="551684"/>
                </a:solidFill>
              </a:rPr>
              <a:t>Какой продукт необходим </a:t>
            </a:r>
            <a:br>
              <a:rPr lang="ru-RU" sz="3600" b="1" i="1" smtClean="0">
                <a:solidFill>
                  <a:srgbClr val="551684"/>
                </a:solidFill>
              </a:rPr>
            </a:br>
            <a:r>
              <a:rPr lang="ru-RU" sz="3600" b="1" i="1" smtClean="0">
                <a:solidFill>
                  <a:srgbClr val="551684"/>
                </a:solidFill>
              </a:rPr>
              <a:t>      для человека в самом малом </a:t>
            </a:r>
          </a:p>
          <a:p>
            <a:pPr eaLnBrk="1" hangingPunct="1">
              <a:buFont typeface="Arial" charset="0"/>
              <a:buNone/>
            </a:pPr>
            <a:r>
              <a:rPr lang="ru-RU" sz="3600" b="1" i="1" smtClean="0">
                <a:solidFill>
                  <a:srgbClr val="551684"/>
                </a:solidFill>
              </a:rPr>
              <a:t>          количестве?</a:t>
            </a:r>
          </a:p>
          <a:p>
            <a:pPr eaLnBrk="1" hangingPunct="1">
              <a:buFont typeface="Arial" charset="0"/>
              <a:buNone/>
            </a:pPr>
            <a:r>
              <a:rPr lang="ru-RU" sz="4000" i="1" smtClean="0">
                <a:solidFill>
                  <a:srgbClr val="551684"/>
                </a:solidFill>
              </a:rPr>
              <a:t>         </a:t>
            </a:r>
            <a:r>
              <a:rPr lang="ru-RU" sz="4000" i="1" smtClean="0">
                <a:solidFill>
                  <a:srgbClr val="002060"/>
                </a:solidFill>
              </a:rPr>
              <a:t>А)молоко      </a:t>
            </a:r>
            <a:endParaRPr lang="en-US" sz="4000" i="1" smtClean="0">
              <a:solidFill>
                <a:srgbClr val="00206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ru-RU" sz="4000" i="1" smtClean="0">
                <a:solidFill>
                  <a:srgbClr val="002060"/>
                </a:solidFill>
              </a:rPr>
              <a:t>         В)фрукты    </a:t>
            </a:r>
            <a:endParaRPr lang="en-US" sz="4000" i="1" smtClean="0">
              <a:solidFill>
                <a:srgbClr val="00206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ru-RU" sz="4000" i="1" smtClean="0">
                <a:solidFill>
                  <a:srgbClr val="002060"/>
                </a:solidFill>
              </a:rPr>
              <a:t>         С) соль</a:t>
            </a:r>
          </a:p>
        </p:txBody>
      </p:sp>
      <p:pic>
        <p:nvPicPr>
          <p:cNvPr id="16389" name="Picture 17" descr="j0356710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13" y="45720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12239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551684"/>
                </a:solidFill>
              </a:rPr>
              <a:t/>
            </a:r>
            <a:br>
              <a:rPr lang="ru-RU" i="1" dirty="0" smtClean="0">
                <a:solidFill>
                  <a:srgbClr val="551684"/>
                </a:solidFill>
              </a:rPr>
            </a:br>
            <a:r>
              <a:rPr lang="ru-RU" i="1" dirty="0" smtClean="0">
                <a:solidFill>
                  <a:srgbClr val="551684"/>
                </a:solidFill>
              </a:rPr>
              <a:t/>
            </a:r>
            <a:br>
              <a:rPr lang="ru-RU" i="1" dirty="0" smtClean="0">
                <a:solidFill>
                  <a:srgbClr val="551684"/>
                </a:solidFill>
              </a:rPr>
            </a:br>
            <a:r>
              <a:rPr lang="ru-RU" i="1" dirty="0" smtClean="0">
                <a:solidFill>
                  <a:srgbClr val="551684"/>
                </a:solidFill>
              </a:rPr>
              <a:t/>
            </a:r>
            <a:br>
              <a:rPr lang="ru-RU" i="1" dirty="0" smtClean="0">
                <a:solidFill>
                  <a:srgbClr val="551684"/>
                </a:solidFill>
              </a:rPr>
            </a:br>
            <a:r>
              <a:rPr lang="ru-RU" sz="4000" b="1" i="1" dirty="0" smtClean="0">
                <a:solidFill>
                  <a:srgbClr val="551684"/>
                </a:solidFill>
              </a:rPr>
              <a:t>6. Какую массу примесей </a:t>
            </a:r>
            <a:br>
              <a:rPr lang="ru-RU" sz="4000" b="1" i="1" dirty="0" smtClean="0">
                <a:solidFill>
                  <a:srgbClr val="551684"/>
                </a:solidFill>
              </a:rPr>
            </a:br>
            <a:r>
              <a:rPr lang="ru-RU" sz="4000" b="1" i="1" dirty="0" smtClean="0">
                <a:solidFill>
                  <a:srgbClr val="551684"/>
                </a:solidFill>
              </a:rPr>
              <a:t>содержит  1кг соли? </a:t>
            </a:r>
            <a:br>
              <a:rPr lang="ru-RU" sz="4000" b="1" i="1" dirty="0" smtClean="0">
                <a:solidFill>
                  <a:srgbClr val="551684"/>
                </a:solidFill>
              </a:rPr>
            </a:br>
            <a:endParaRPr lang="ru-RU" sz="4000" b="1" i="1" dirty="0" smtClean="0">
              <a:solidFill>
                <a:srgbClr val="551684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14563"/>
            <a:ext cx="8229600" cy="39116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ru-RU" sz="4000" i="1" smtClean="0">
              <a:solidFill>
                <a:srgbClr val="551684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ru-RU" sz="4000" i="1" smtClean="0">
                <a:solidFill>
                  <a:srgbClr val="551684"/>
                </a:solidFill>
              </a:rPr>
              <a:t>            </a:t>
            </a:r>
            <a:r>
              <a:rPr lang="ru-RU" sz="4000" i="1" smtClean="0">
                <a:solidFill>
                  <a:srgbClr val="002060"/>
                </a:solidFill>
              </a:rPr>
              <a:t>А) 500г      </a:t>
            </a:r>
            <a:endParaRPr lang="en-US" sz="4000" i="1" smtClean="0">
              <a:solidFill>
                <a:srgbClr val="00206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ru-RU" sz="4000" i="1" smtClean="0">
                <a:solidFill>
                  <a:srgbClr val="002060"/>
                </a:solidFill>
              </a:rPr>
              <a:t>            В) 50г    </a:t>
            </a:r>
            <a:endParaRPr lang="en-US" sz="4000" i="1" smtClean="0">
              <a:solidFill>
                <a:srgbClr val="00206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ru-RU" sz="4000" i="1" smtClean="0">
                <a:solidFill>
                  <a:srgbClr val="002060"/>
                </a:solidFill>
              </a:rPr>
              <a:t>            С) 80г.</a:t>
            </a:r>
          </a:p>
        </p:txBody>
      </p:sp>
      <p:pic>
        <p:nvPicPr>
          <p:cNvPr id="16389" name="Picture 17" descr="j0356710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13" y="4786313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12239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551684"/>
                </a:solidFill>
              </a:rPr>
              <a:t/>
            </a:r>
            <a:br>
              <a:rPr lang="ru-RU" i="1" dirty="0" smtClean="0">
                <a:solidFill>
                  <a:srgbClr val="551684"/>
                </a:solidFill>
              </a:rPr>
            </a:br>
            <a:r>
              <a:rPr lang="ru-RU" i="1" dirty="0" smtClean="0">
                <a:solidFill>
                  <a:srgbClr val="551684"/>
                </a:solidFill>
              </a:rPr>
              <a:t/>
            </a:r>
            <a:br>
              <a:rPr lang="ru-RU" i="1" dirty="0" smtClean="0">
                <a:solidFill>
                  <a:srgbClr val="551684"/>
                </a:solidFill>
              </a:rPr>
            </a:br>
            <a:r>
              <a:rPr lang="ru-RU" sz="4000" b="1" i="1" dirty="0" smtClean="0">
                <a:solidFill>
                  <a:srgbClr val="551684"/>
                </a:solidFill>
              </a:rPr>
              <a:t>7. Хлорид натрия- это соль </a:t>
            </a:r>
            <a:br>
              <a:rPr lang="ru-RU" sz="4000" b="1" i="1" dirty="0" smtClean="0">
                <a:solidFill>
                  <a:srgbClr val="551684"/>
                </a:solidFill>
              </a:rPr>
            </a:br>
            <a:r>
              <a:rPr lang="ru-RU" sz="4000" b="1" i="1" dirty="0" smtClean="0">
                <a:solidFill>
                  <a:srgbClr val="551684"/>
                </a:solidFill>
              </a:rPr>
              <a:t>какой кислоты?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ru-RU" sz="4000" i="1" smtClean="0">
              <a:solidFill>
                <a:srgbClr val="551684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ru-RU" sz="4000" i="1" smtClean="0">
                <a:solidFill>
                  <a:srgbClr val="551684"/>
                </a:solidFill>
              </a:rPr>
              <a:t>               </a:t>
            </a:r>
            <a:r>
              <a:rPr lang="ru-RU" sz="4000" i="1" smtClean="0">
                <a:solidFill>
                  <a:srgbClr val="002060"/>
                </a:solidFill>
              </a:rPr>
              <a:t>А) серной     </a:t>
            </a:r>
          </a:p>
          <a:p>
            <a:pPr eaLnBrk="1" hangingPunct="1">
              <a:buFont typeface="Arial" charset="0"/>
              <a:buNone/>
            </a:pPr>
            <a:r>
              <a:rPr lang="ru-RU" sz="4000" i="1" smtClean="0">
                <a:solidFill>
                  <a:srgbClr val="002060"/>
                </a:solidFill>
              </a:rPr>
              <a:t>               В) соляной      </a:t>
            </a:r>
          </a:p>
          <a:p>
            <a:pPr eaLnBrk="1" hangingPunct="1">
              <a:buFont typeface="Arial" charset="0"/>
              <a:buNone/>
            </a:pPr>
            <a:r>
              <a:rPr lang="ru-RU" sz="4000" i="1" smtClean="0">
                <a:solidFill>
                  <a:srgbClr val="002060"/>
                </a:solidFill>
              </a:rPr>
              <a:t>               С) азотной</a:t>
            </a:r>
          </a:p>
        </p:txBody>
      </p:sp>
      <p:pic>
        <p:nvPicPr>
          <p:cNvPr id="16389" name="Picture 17" descr="j0356710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13" y="4786313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14192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551684"/>
                </a:solidFill>
              </a:rPr>
              <a:t/>
            </a:r>
            <a:br>
              <a:rPr lang="ru-RU" i="1" dirty="0" smtClean="0">
                <a:solidFill>
                  <a:srgbClr val="551684"/>
                </a:solidFill>
              </a:rPr>
            </a:br>
            <a:r>
              <a:rPr lang="ru-RU" sz="4000" b="1" i="1" dirty="0" smtClean="0">
                <a:solidFill>
                  <a:srgbClr val="551684"/>
                </a:solidFill>
              </a:rPr>
              <a:t>8.Выражение « белая смерть» можно отнести к какому  веществу: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43125"/>
            <a:ext cx="8229600" cy="398303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4000" i="1" smtClean="0">
                <a:solidFill>
                  <a:srgbClr val="002060"/>
                </a:solidFill>
              </a:rPr>
              <a:t>                А)соль     </a:t>
            </a:r>
          </a:p>
          <a:p>
            <a:pPr eaLnBrk="1" hangingPunct="1">
              <a:buFont typeface="Arial" charset="0"/>
              <a:buNone/>
            </a:pPr>
            <a:r>
              <a:rPr lang="ru-RU" sz="4000" i="1" smtClean="0">
                <a:solidFill>
                  <a:srgbClr val="002060"/>
                </a:solidFill>
              </a:rPr>
              <a:t>               В)сахар   </a:t>
            </a:r>
          </a:p>
          <a:p>
            <a:pPr eaLnBrk="1" hangingPunct="1">
              <a:buFont typeface="Arial" charset="0"/>
              <a:buNone/>
            </a:pPr>
            <a:r>
              <a:rPr lang="ru-RU" sz="4000" i="1" smtClean="0">
                <a:solidFill>
                  <a:srgbClr val="002060"/>
                </a:solidFill>
              </a:rPr>
              <a:t>               С)снег</a:t>
            </a:r>
            <a:r>
              <a:rPr lang="ru-RU" sz="4000" smtClean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16389" name="Picture 17" descr="j0356710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13" y="4786313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28688"/>
            <a:ext cx="9144000" cy="1152525"/>
          </a:xfrm>
        </p:spPr>
        <p:txBody>
          <a:bodyPr/>
          <a:lstStyle/>
          <a:p>
            <a:pPr eaLnBrk="1" hangingPunct="1"/>
            <a:r>
              <a:rPr lang="ru-RU" sz="3200" i="1" smtClean="0">
                <a:solidFill>
                  <a:srgbClr val="551684"/>
                </a:solidFill>
              </a:rPr>
              <a:t>9</a:t>
            </a:r>
            <a:r>
              <a:rPr lang="ru-RU" sz="3600" b="1" i="1" smtClean="0">
                <a:solidFill>
                  <a:srgbClr val="551684"/>
                </a:solidFill>
              </a:rPr>
              <a:t>. « Чтобы узнать друга нужно </a:t>
            </a:r>
            <a:br>
              <a:rPr lang="ru-RU" sz="3600" b="1" i="1" smtClean="0">
                <a:solidFill>
                  <a:srgbClr val="551684"/>
                </a:solidFill>
              </a:rPr>
            </a:br>
            <a:r>
              <a:rPr lang="ru-RU" sz="3600" b="1" i="1" smtClean="0">
                <a:solidFill>
                  <a:srgbClr val="551684"/>
                </a:solidFill>
              </a:rPr>
              <a:t>съесть с ним…» :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4000" i="1" smtClean="0">
                <a:solidFill>
                  <a:srgbClr val="551684"/>
                </a:solidFill>
              </a:rPr>
              <a:t>             </a:t>
            </a:r>
          </a:p>
          <a:p>
            <a:pPr eaLnBrk="1" hangingPunct="1">
              <a:buFont typeface="Arial" charset="0"/>
              <a:buNone/>
            </a:pPr>
            <a:r>
              <a:rPr lang="ru-RU" sz="4000" i="1" smtClean="0">
                <a:solidFill>
                  <a:srgbClr val="551684"/>
                </a:solidFill>
              </a:rPr>
              <a:t>             </a:t>
            </a:r>
            <a:r>
              <a:rPr lang="ru-RU" sz="4000" i="1" smtClean="0">
                <a:solidFill>
                  <a:srgbClr val="002060"/>
                </a:solidFill>
              </a:rPr>
              <a:t>А)пуд соли  </a:t>
            </a:r>
          </a:p>
          <a:p>
            <a:pPr eaLnBrk="1" hangingPunct="1">
              <a:buFont typeface="Arial" charset="0"/>
              <a:buNone/>
            </a:pPr>
            <a:r>
              <a:rPr lang="ru-RU" sz="4000" i="1" smtClean="0">
                <a:solidFill>
                  <a:srgbClr val="002060"/>
                </a:solidFill>
              </a:rPr>
              <a:t>             В) выпить чаю  </a:t>
            </a:r>
          </a:p>
          <a:p>
            <a:pPr eaLnBrk="1" hangingPunct="1">
              <a:buFont typeface="Arial" charset="0"/>
              <a:buNone/>
            </a:pPr>
            <a:r>
              <a:rPr lang="ru-RU" sz="4000" i="1" smtClean="0">
                <a:solidFill>
                  <a:srgbClr val="002060"/>
                </a:solidFill>
              </a:rPr>
              <a:t>            С) съесть торт</a:t>
            </a:r>
          </a:p>
        </p:txBody>
      </p:sp>
      <p:pic>
        <p:nvPicPr>
          <p:cNvPr id="16389" name="Picture 17" descr="j0356710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13" y="4786313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1295400"/>
          </a:xfrm>
        </p:spPr>
        <p:txBody>
          <a:bodyPr/>
          <a:lstStyle/>
          <a:p>
            <a:pPr eaLnBrk="1" hangingPunct="1"/>
            <a:r>
              <a:rPr lang="ru-RU" sz="3600" b="1" i="1" smtClean="0">
                <a:solidFill>
                  <a:srgbClr val="551684"/>
                </a:solidFill>
              </a:rPr>
              <a:t/>
            </a:r>
            <a:br>
              <a:rPr lang="ru-RU" sz="3600" b="1" i="1" smtClean="0">
                <a:solidFill>
                  <a:srgbClr val="551684"/>
                </a:solidFill>
              </a:rPr>
            </a:br>
            <a:r>
              <a:rPr lang="ru-RU" sz="3600" b="1" i="1" smtClean="0">
                <a:solidFill>
                  <a:srgbClr val="551684"/>
                </a:solidFill>
              </a:rPr>
              <a:t>10. При боли в горле можно </a:t>
            </a:r>
            <a:br>
              <a:rPr lang="ru-RU" sz="3600" b="1" i="1" smtClean="0">
                <a:solidFill>
                  <a:srgbClr val="551684"/>
                </a:solidFill>
              </a:rPr>
            </a:br>
            <a:r>
              <a:rPr lang="ru-RU" sz="3600" b="1" i="1" smtClean="0">
                <a:solidFill>
                  <a:srgbClr val="551684"/>
                </a:solidFill>
              </a:rPr>
              <a:t>использовать для полоскания раствор: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4000" i="1" smtClean="0">
                <a:solidFill>
                  <a:srgbClr val="551684"/>
                </a:solidFill>
              </a:rPr>
              <a:t>      </a:t>
            </a:r>
          </a:p>
          <a:p>
            <a:pPr eaLnBrk="1" hangingPunct="1">
              <a:buFont typeface="Arial" charset="0"/>
              <a:buNone/>
            </a:pPr>
            <a:r>
              <a:rPr lang="ru-RU" sz="3600" i="1" smtClean="0">
                <a:solidFill>
                  <a:srgbClr val="002060"/>
                </a:solidFill>
              </a:rPr>
              <a:t>       А) вода + сахар    </a:t>
            </a:r>
          </a:p>
          <a:p>
            <a:pPr eaLnBrk="1" hangingPunct="1">
              <a:buFont typeface="Arial" charset="0"/>
              <a:buNone/>
            </a:pPr>
            <a:r>
              <a:rPr lang="ru-RU" sz="3600" i="1" smtClean="0">
                <a:solidFill>
                  <a:srgbClr val="002060"/>
                </a:solidFill>
              </a:rPr>
              <a:t>       В) вода + соль    </a:t>
            </a:r>
          </a:p>
          <a:p>
            <a:pPr eaLnBrk="1" hangingPunct="1">
              <a:buFont typeface="Arial" charset="0"/>
              <a:buNone/>
            </a:pPr>
            <a:r>
              <a:rPr lang="ru-RU" sz="3600" i="1" smtClean="0">
                <a:solidFill>
                  <a:srgbClr val="002060"/>
                </a:solidFill>
              </a:rPr>
              <a:t>       С) вода + растительное масло</a:t>
            </a:r>
          </a:p>
        </p:txBody>
      </p:sp>
      <p:pic>
        <p:nvPicPr>
          <p:cNvPr id="16389" name="Picture 17" descr="j0356710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13" y="4786313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Ключ ответов. Оценка.</a:t>
            </a:r>
          </a:p>
        </p:txBody>
      </p:sp>
      <p:sp>
        <p:nvSpPr>
          <p:cNvPr id="68611" name="Rectangle 3"/>
          <p:cNvSpPr>
            <a:spLocks noGrp="1"/>
          </p:cNvSpPr>
          <p:nvPr>
            <p:ph type="body" idx="1"/>
          </p:nvPr>
        </p:nvSpPr>
        <p:spPr>
          <a:xfrm>
            <a:off x="2786063" y="1143000"/>
            <a:ext cx="1285875" cy="4525963"/>
          </a:xfrm>
        </p:spPr>
        <p:txBody>
          <a:bodyPr/>
          <a:lstStyle/>
          <a:p>
            <a:pPr>
              <a:defRPr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1-А</a:t>
            </a:r>
          </a:p>
          <a:p>
            <a:pPr>
              <a:defRPr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2-А</a:t>
            </a:r>
          </a:p>
          <a:p>
            <a:pPr>
              <a:defRPr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3-С</a:t>
            </a:r>
          </a:p>
          <a:p>
            <a:pPr>
              <a:defRPr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4-С</a:t>
            </a:r>
          </a:p>
          <a:p>
            <a:pPr>
              <a:defRPr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5-С</a:t>
            </a:r>
          </a:p>
          <a:p>
            <a:pPr>
              <a:defRPr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6-С</a:t>
            </a:r>
          </a:p>
          <a:p>
            <a:pPr>
              <a:defRPr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7-В</a:t>
            </a:r>
          </a:p>
          <a:p>
            <a:pPr>
              <a:defRPr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8-А</a:t>
            </a:r>
          </a:p>
          <a:p>
            <a:pPr>
              <a:defRPr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9-А</a:t>
            </a:r>
          </a:p>
          <a:p>
            <a:pPr>
              <a:defRPr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10В</a:t>
            </a:r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5429250" y="1617663"/>
            <a:ext cx="22860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3600" b="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«5» - 0-1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ru-RU" sz="3600" b="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3600" b="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«4» - 2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ru-RU" sz="3600" b="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3600" b="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«3» - 3 и более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b="1" i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Домашнее задание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857375"/>
            <a:ext cx="8675687" cy="3352800"/>
          </a:xfrm>
        </p:spPr>
        <p:txBody>
          <a:bodyPr rtlCol="0">
            <a:normAutofit fontScale="77500" lnSpcReduction="20000"/>
          </a:bodyPr>
          <a:lstStyle/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ru-RU" sz="4800" i="1" u="sng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Сообщение на тему:</a:t>
            </a:r>
            <a:endParaRPr lang="en-US" sz="4800" i="1" u="sng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  <a:p>
            <a:pPr marL="609600" indent="-609600" eaLnBrk="1" fontAlgn="auto" hangingPunct="1">
              <a:spcAft>
                <a:spcPts val="0"/>
              </a:spcAft>
              <a:defRPr/>
            </a:pPr>
            <a:r>
              <a:rPr lang="ru-RU" sz="4800" i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Целебные свойства соли.</a:t>
            </a:r>
          </a:p>
          <a:p>
            <a:pPr marL="609600" indent="-609600" eaLnBrk="1" fontAlgn="auto" hangingPunct="1">
              <a:spcAft>
                <a:spcPts val="0"/>
              </a:spcAft>
              <a:defRPr/>
            </a:pPr>
            <a:r>
              <a:rPr lang="ru-RU" sz="4800" i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Соль в быту. Советы хозяйкам.</a:t>
            </a:r>
          </a:p>
          <a:p>
            <a:pPr marL="609600" indent="-60960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4800" i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2.  Поговорки, пословицы о соли на казахском, русском и английском языках.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3600" dirty="0" smtClean="0"/>
          </a:p>
        </p:txBody>
      </p:sp>
      <p:pic>
        <p:nvPicPr>
          <p:cNvPr id="39940" name="Picture 4" descr="a24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00" y="4714875"/>
            <a:ext cx="1296988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C:\Documents and Settings\Admin\Рабочий стол\Портфель для презентаций\Анимашки\Земля\zml06.gif"/>
          <p:cNvPicPr>
            <a:picLocks noChangeAspect="1" noChangeArrowheads="1"/>
          </p:cNvPicPr>
          <p:nvPr/>
        </p:nvPicPr>
        <p:blipFill>
          <a:blip r:embed="rId2" cstate="print">
            <a:lum bright="24000" contrast="-58000"/>
          </a:blip>
          <a:srcRect/>
          <a:stretch>
            <a:fillRect/>
          </a:stretch>
        </p:blipFill>
        <p:spPr bwMode="auto">
          <a:xfrm>
            <a:off x="1785938" y="357188"/>
            <a:ext cx="542925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971550" y="2060575"/>
          <a:ext cx="7056438" cy="4135438"/>
        </p:xfrm>
        <a:graphic>
          <a:graphicData uri="http://schemas.openxmlformats.org/drawingml/2006/table">
            <a:tbl>
              <a:tblPr/>
              <a:tblGrid>
                <a:gridCol w="2352675"/>
                <a:gridCol w="2351088"/>
                <a:gridCol w="2352675"/>
              </a:tblGrid>
              <a:tr h="1195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65D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Знаю</a:t>
                      </a:r>
                      <a:endParaRPr kumimoji="0" lang="ru-RU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38100" cap="flat" cmpd="sng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65D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Хочу знать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38100" cap="flat" cmpd="sng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65D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Узнал новое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38100" cap="flat" cmpd="sng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4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38100" cap="flat" cmpd="sng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38100" cap="flat" cmpd="sng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38100" cap="flat" cmpd="sng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03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WordArt 8"/>
          <p:cNvSpPr>
            <a:spLocks noChangeArrowheads="1" noChangeShapeType="1" noTextEdit="1"/>
          </p:cNvSpPr>
          <p:nvPr/>
        </p:nvSpPr>
        <p:spPr bwMode="auto">
          <a:xfrm>
            <a:off x="827088" y="1484313"/>
            <a:ext cx="7848600" cy="338455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Спасибо за работу</a:t>
            </a:r>
          </a:p>
        </p:txBody>
      </p:sp>
      <p:pic>
        <p:nvPicPr>
          <p:cNvPr id="40963" name="Picture 9" descr="a25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888" y="3573463"/>
            <a:ext cx="2151062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7207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smtClean="0">
                <a:solidFill>
                  <a:srgbClr val="591A80"/>
                </a:solidFill>
                <a:latin typeface="Monotype Corsiva" pitchFamily="66" charset="0"/>
              </a:rPr>
              <a:t>Пословицы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125538"/>
            <a:ext cx="8713787" cy="5399087"/>
          </a:xfrm>
        </p:spPr>
        <p:txBody>
          <a:bodyPr rtlCol="0"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>
                <a:solidFill>
                  <a:srgbClr val="591A80"/>
                </a:solidFill>
                <a:latin typeface="Monotype Corsiva" pitchFamily="66" charset="0"/>
              </a:rPr>
              <a:t>Без </a:t>
            </a:r>
            <a:r>
              <a:rPr lang="ru-RU" dirty="0" smtClean="0">
                <a:solidFill>
                  <a:srgbClr val="591A80"/>
                </a:solidFill>
                <a:latin typeface="Monotype Corsiva" pitchFamily="66" charset="0"/>
              </a:rPr>
              <a:t>соли, без хлеба — половина обеда.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solidFill>
                  <a:srgbClr val="591A80"/>
                </a:solidFill>
                <a:latin typeface="Monotype Corsiva" pitchFamily="66" charset="0"/>
              </a:rPr>
              <a:t>Думай не думай, а лучше хлеба-соли не придумаешь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solidFill>
                  <a:srgbClr val="591A80"/>
                </a:solidFill>
                <a:latin typeface="Monotype Corsiva" pitchFamily="66" charset="0"/>
              </a:rPr>
              <a:t>На хлебе, на соли, да на добром слове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solidFill>
                  <a:srgbClr val="591A80"/>
                </a:solidFill>
                <a:latin typeface="Monotype Corsiva" pitchFamily="66" charset="0"/>
              </a:rPr>
              <a:t>От хлеба-соли и царь не отказывается.</a:t>
            </a:r>
          </a:p>
          <a:p>
            <a:pPr>
              <a:lnSpc>
                <a:spcPct val="80000"/>
              </a:lnSpc>
            </a:pPr>
            <a:r>
              <a:rPr lang="kk-KZ" dirty="0" smtClean="0">
                <a:solidFill>
                  <a:srgbClr val="591A80"/>
                </a:solidFill>
                <a:latin typeface="Monotype Corsiva" pitchFamily="66" charset="0"/>
              </a:rPr>
              <a:t>Дәм      тузы жарасқан.</a:t>
            </a:r>
            <a:endParaRPr lang="ru-RU" dirty="0" smtClean="0">
              <a:solidFill>
                <a:srgbClr val="591A80"/>
              </a:solidFill>
              <a:latin typeface="Monotype Corsiva" pitchFamily="66" charset="0"/>
            </a:endParaRPr>
          </a:p>
          <a:p>
            <a:pPr>
              <a:lnSpc>
                <a:spcPct val="80000"/>
              </a:lnSpc>
            </a:pPr>
            <a:r>
              <a:rPr lang="kk-KZ" dirty="0" smtClean="0">
                <a:solidFill>
                  <a:srgbClr val="591A80"/>
                </a:solidFill>
                <a:latin typeface="Monotype Corsiva" pitchFamily="66" charset="0"/>
              </a:rPr>
              <a:t>Түзсыз  нан ас емес</a:t>
            </a:r>
            <a:r>
              <a:rPr lang="ru-RU" dirty="0" smtClean="0">
                <a:solidFill>
                  <a:srgbClr val="591A80"/>
                </a:solidFill>
                <a:latin typeface="Monotype Corsiva" pitchFamily="66" charset="0"/>
              </a:rPr>
              <a:t> .</a:t>
            </a:r>
          </a:p>
          <a:p>
            <a:pPr>
              <a:lnSpc>
                <a:spcPct val="80000"/>
              </a:lnSpc>
            </a:pPr>
            <a:r>
              <a:rPr lang="kk-KZ" dirty="0" smtClean="0">
                <a:solidFill>
                  <a:srgbClr val="591A80"/>
                </a:solidFill>
                <a:latin typeface="Monotype Corsiva" pitchFamily="66" charset="0"/>
              </a:rPr>
              <a:t> Тұзсыз аста дәм жоқ , наңсыз аста қуат жоқ</a:t>
            </a:r>
            <a:r>
              <a:rPr lang="ru-RU" dirty="0" smtClean="0">
                <a:solidFill>
                  <a:srgbClr val="591A80"/>
                </a:solidFill>
                <a:latin typeface="Monotype Corsiva" pitchFamily="66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solidFill>
                  <a:srgbClr val="591A80"/>
                </a:solidFill>
                <a:latin typeface="Monotype Corsiva" pitchFamily="66" charset="0"/>
              </a:rPr>
              <a:t>Спасибо тому, кто поит и кормит, и вдвое тому, кто хлеб-соль помнит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solidFill>
                  <a:srgbClr val="591A80"/>
                </a:solidFill>
                <a:latin typeface="Monotype Corsiva" pitchFamily="66" charset="0"/>
              </a:rPr>
              <a:t>Хлеб да соль и обед пошел.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solidFill>
                  <a:srgbClr val="591A80"/>
                </a:solidFill>
                <a:latin typeface="Monotype Corsiva" pitchFamily="66" charset="0"/>
              </a:rPr>
              <a:t>Хлеб-соль кушал, а нас не послушал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800" dirty="0" smtClean="0">
              <a:solidFill>
                <a:srgbClr val="591A80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5650" y="1196975"/>
            <a:ext cx="7358063" cy="4805363"/>
          </a:xfrm>
        </p:spPr>
        <p:txBody>
          <a:bodyPr/>
          <a:lstStyle/>
          <a:p>
            <a:pPr eaLnBrk="1" hangingPunct="1"/>
            <a:r>
              <a:rPr lang="ru-RU" sz="2800" i="1" smtClean="0">
                <a:solidFill>
                  <a:schemeClr val="hlink"/>
                </a:solidFill>
              </a:rPr>
              <a:t>Какие химические вещества называются солями?</a:t>
            </a:r>
          </a:p>
          <a:p>
            <a:pPr eaLnBrk="1" hangingPunct="1"/>
            <a:r>
              <a:rPr lang="ru-RU" sz="2800" i="1" smtClean="0">
                <a:solidFill>
                  <a:schemeClr val="hlink"/>
                </a:solidFill>
              </a:rPr>
              <a:t>Какие три группы солей вам известны?</a:t>
            </a:r>
          </a:p>
          <a:p>
            <a:pPr eaLnBrk="1" hangingPunct="1"/>
            <a:r>
              <a:rPr lang="ru-RU" sz="2800" i="1" smtClean="0">
                <a:solidFill>
                  <a:schemeClr val="hlink"/>
                </a:solidFill>
              </a:rPr>
              <a:t> Дайте определение средним солям, приведите примеры</a:t>
            </a:r>
            <a:r>
              <a:rPr lang="en-US" sz="2800" i="1" smtClean="0">
                <a:solidFill>
                  <a:schemeClr val="hlink"/>
                </a:solidFill>
              </a:rPr>
              <a:t>.</a:t>
            </a:r>
            <a:endParaRPr lang="ru-RU" sz="2800" i="1" smtClean="0">
              <a:solidFill>
                <a:schemeClr val="hlink"/>
              </a:solidFill>
            </a:endParaRPr>
          </a:p>
          <a:p>
            <a:pPr eaLnBrk="1" hangingPunct="1"/>
            <a:r>
              <a:rPr lang="ru-RU" sz="2800" i="1" smtClean="0">
                <a:solidFill>
                  <a:schemeClr val="hlink"/>
                </a:solidFill>
              </a:rPr>
              <a:t>Кислые соли? Примеры формул.</a:t>
            </a:r>
          </a:p>
          <a:p>
            <a:pPr eaLnBrk="1" hangingPunct="1"/>
            <a:r>
              <a:rPr lang="ru-RU" sz="2800" i="1" smtClean="0">
                <a:solidFill>
                  <a:schemeClr val="hlink"/>
                </a:solidFill>
              </a:rPr>
              <a:t> Основные соли? Примеры формул</a:t>
            </a:r>
            <a:endParaRPr lang="en-US" sz="2800" i="1" smtClean="0">
              <a:solidFill>
                <a:schemeClr val="hlink"/>
              </a:solidFill>
            </a:endParaRPr>
          </a:p>
          <a:p>
            <a:pPr eaLnBrk="1" hangingPunct="1"/>
            <a:r>
              <a:rPr lang="ru-RU" sz="2800" i="1" smtClean="0">
                <a:solidFill>
                  <a:schemeClr val="hlink"/>
                </a:solidFill>
              </a:rPr>
              <a:t> Какие известные вам минералы могут образовывать соли?</a:t>
            </a:r>
          </a:p>
        </p:txBody>
      </p:sp>
      <p:pic>
        <p:nvPicPr>
          <p:cNvPr id="6147" name="Picture 6" descr="j0356710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71500" y="428625"/>
            <a:ext cx="8540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>
          <a:xfrm>
            <a:off x="900113" y="357188"/>
            <a:ext cx="7559675" cy="695325"/>
          </a:xfrm>
        </p:spPr>
        <p:txBody>
          <a:bodyPr/>
          <a:lstStyle/>
          <a:p>
            <a:pPr algn="l" eaLnBrk="1" hangingPunct="1"/>
            <a:r>
              <a:rPr lang="ru-RU" sz="4000" b="1" i="1" smtClean="0">
                <a:solidFill>
                  <a:schemeClr val="hlink"/>
                </a:solidFill>
                <a:latin typeface="Cambria" pitchFamily="18" charset="0"/>
              </a:rPr>
              <a:t>       Назовите, запишите:</a:t>
            </a:r>
            <a:r>
              <a:rPr lang="ru-RU" sz="4000" b="1" smtClean="0"/>
              <a:t> 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900113" y="981075"/>
            <a:ext cx="7286625" cy="5256213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en-US" b="1" i="1" smtClean="0">
                <a:solidFill>
                  <a:srgbClr val="403149"/>
                </a:solidFill>
              </a:rPr>
              <a:t>NaCI      </a:t>
            </a:r>
            <a:r>
              <a:rPr lang="ru-RU" b="1" i="1" smtClean="0">
                <a:solidFill>
                  <a:srgbClr val="403149"/>
                </a:solidFill>
              </a:rPr>
              <a:t>   </a:t>
            </a:r>
            <a:r>
              <a:rPr lang="en-US" b="1" i="1" smtClean="0">
                <a:solidFill>
                  <a:srgbClr val="403149"/>
                </a:solidFill>
              </a:rPr>
              <a:t>- </a:t>
            </a:r>
            <a:r>
              <a:rPr lang="ru-RU" b="1" i="1" smtClean="0">
                <a:solidFill>
                  <a:srgbClr val="403149"/>
                </a:solidFill>
              </a:rPr>
              <a:t>________________________</a:t>
            </a:r>
            <a:endParaRPr lang="en-US" b="1" i="1" smtClean="0">
              <a:solidFill>
                <a:srgbClr val="403149"/>
              </a:solidFill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b="1" i="1" smtClean="0">
                <a:solidFill>
                  <a:srgbClr val="403149"/>
                </a:solidFill>
              </a:rPr>
              <a:t>KNO3    </a:t>
            </a:r>
            <a:r>
              <a:rPr lang="ru-RU" b="1" i="1" smtClean="0">
                <a:solidFill>
                  <a:srgbClr val="403149"/>
                </a:solidFill>
              </a:rPr>
              <a:t>   </a:t>
            </a:r>
            <a:r>
              <a:rPr lang="en-US" b="1" i="1" smtClean="0">
                <a:solidFill>
                  <a:srgbClr val="403149"/>
                </a:solidFill>
              </a:rPr>
              <a:t>-</a:t>
            </a:r>
            <a:r>
              <a:rPr lang="ru-RU" b="1" i="1" smtClean="0">
                <a:solidFill>
                  <a:srgbClr val="403149"/>
                </a:solidFill>
              </a:rPr>
              <a:t> ________________________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b="1" i="1" smtClean="0">
                <a:solidFill>
                  <a:srgbClr val="403149"/>
                </a:solidFill>
              </a:rPr>
              <a:t>Ag2SO4 </a:t>
            </a:r>
            <a:r>
              <a:rPr lang="ru-RU" b="1" i="1" smtClean="0">
                <a:solidFill>
                  <a:srgbClr val="403149"/>
                </a:solidFill>
              </a:rPr>
              <a:t> </a:t>
            </a:r>
            <a:r>
              <a:rPr lang="en-US" b="1" i="1" smtClean="0">
                <a:solidFill>
                  <a:srgbClr val="403149"/>
                </a:solidFill>
              </a:rPr>
              <a:t> </a:t>
            </a:r>
            <a:r>
              <a:rPr lang="ru-RU" b="1" i="1" smtClean="0">
                <a:solidFill>
                  <a:srgbClr val="403149"/>
                </a:solidFill>
              </a:rPr>
              <a:t> </a:t>
            </a:r>
            <a:r>
              <a:rPr lang="en-US" b="1" i="1" smtClean="0">
                <a:solidFill>
                  <a:srgbClr val="403149"/>
                </a:solidFill>
              </a:rPr>
              <a:t>-</a:t>
            </a:r>
            <a:r>
              <a:rPr lang="ru-RU" b="1" i="1" smtClean="0">
                <a:solidFill>
                  <a:srgbClr val="403149"/>
                </a:solidFill>
              </a:rPr>
              <a:t> ________________________</a:t>
            </a:r>
            <a:endParaRPr lang="ru-RU" b="1" i="1" smtClean="0">
              <a:solidFill>
                <a:srgbClr val="403149"/>
              </a:solidFill>
              <a:latin typeface="Arial" charset="0"/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endParaRPr lang="ru-RU" sz="1800" b="1" i="1" smtClean="0">
              <a:solidFill>
                <a:srgbClr val="403149"/>
              </a:solidFill>
              <a:latin typeface="Arial" charset="0"/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b="1" i="1" smtClean="0">
                <a:solidFill>
                  <a:srgbClr val="4A452A"/>
                </a:solidFill>
              </a:rPr>
              <a:t>CaHPO4  </a:t>
            </a:r>
            <a:r>
              <a:rPr lang="ru-RU" b="1" i="1" smtClean="0">
                <a:solidFill>
                  <a:srgbClr val="4A452A"/>
                </a:solidFill>
              </a:rPr>
              <a:t> </a:t>
            </a:r>
            <a:r>
              <a:rPr lang="ru-RU" b="1" i="1" smtClean="0">
                <a:solidFill>
                  <a:srgbClr val="4A452A"/>
                </a:solidFill>
                <a:latin typeface="Arial" charset="0"/>
              </a:rPr>
              <a:t> </a:t>
            </a:r>
            <a:r>
              <a:rPr lang="en-US" b="1" i="1" smtClean="0">
                <a:solidFill>
                  <a:srgbClr val="4A452A"/>
                </a:solidFill>
              </a:rPr>
              <a:t>-</a:t>
            </a:r>
            <a:r>
              <a:rPr lang="ru-RU" b="1" i="1" smtClean="0">
                <a:solidFill>
                  <a:srgbClr val="4A452A"/>
                </a:solidFill>
              </a:rPr>
              <a:t> ________________________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b="1" i="1" smtClean="0">
                <a:solidFill>
                  <a:srgbClr val="4A452A"/>
                </a:solidFill>
              </a:rPr>
              <a:t>NaHCO3  </a:t>
            </a:r>
            <a:r>
              <a:rPr lang="ru-RU" b="1" i="1" smtClean="0">
                <a:solidFill>
                  <a:srgbClr val="4A452A"/>
                </a:solidFill>
              </a:rPr>
              <a:t> </a:t>
            </a:r>
            <a:r>
              <a:rPr lang="en-US" b="1" i="1" smtClean="0">
                <a:solidFill>
                  <a:srgbClr val="4A452A"/>
                </a:solidFill>
              </a:rPr>
              <a:t>-</a:t>
            </a:r>
            <a:r>
              <a:rPr lang="ru-RU" b="1" i="1" smtClean="0">
                <a:solidFill>
                  <a:srgbClr val="4A452A"/>
                </a:solidFill>
              </a:rPr>
              <a:t> ________________________</a:t>
            </a:r>
            <a:endParaRPr lang="ru-RU" b="1" i="1" smtClean="0">
              <a:solidFill>
                <a:srgbClr val="4A452A"/>
              </a:solidFill>
              <a:latin typeface="Arial" charset="0"/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endParaRPr lang="ru-RU" sz="1600" b="1" i="1" smtClean="0">
              <a:solidFill>
                <a:srgbClr val="4A452A"/>
              </a:solidFill>
              <a:latin typeface="Arial" charset="0"/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endParaRPr lang="ru-RU" sz="800" b="1" i="1" smtClean="0">
              <a:solidFill>
                <a:srgbClr val="4A452A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b="1" i="1" smtClean="0">
                <a:solidFill>
                  <a:srgbClr val="632523"/>
                </a:solidFill>
              </a:rPr>
              <a:t>AI (OH )SO4   -</a:t>
            </a:r>
            <a:r>
              <a:rPr lang="ru-RU" b="1" i="1" smtClean="0">
                <a:solidFill>
                  <a:srgbClr val="632523"/>
                </a:solidFill>
              </a:rPr>
              <a:t>_____________________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b="1" i="1" smtClean="0">
                <a:solidFill>
                  <a:srgbClr val="632523"/>
                </a:solidFill>
              </a:rPr>
              <a:t>Zn (OH)CI      -</a:t>
            </a:r>
            <a:r>
              <a:rPr lang="ru-RU" b="1" i="1" smtClean="0">
                <a:solidFill>
                  <a:srgbClr val="632523"/>
                </a:solidFill>
              </a:rPr>
              <a:t> _____________________</a:t>
            </a:r>
            <a:endParaRPr lang="en-US" b="1" i="1" smtClean="0">
              <a:solidFill>
                <a:srgbClr val="632523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b="1" i="1" smtClean="0">
                <a:solidFill>
                  <a:srgbClr val="632523"/>
                </a:solidFill>
              </a:rPr>
              <a:t>Fe (OH)2CI    -</a:t>
            </a:r>
            <a:r>
              <a:rPr lang="ru-RU" b="1" i="1" smtClean="0">
                <a:solidFill>
                  <a:srgbClr val="632523"/>
                </a:solidFill>
              </a:rPr>
              <a:t> _____________________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en-US" sz="4800" i="1" smtClean="0">
              <a:solidFill>
                <a:schemeClr val="hlink"/>
              </a:solidFill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endParaRPr lang="ru-RU" sz="4800" i="1" smtClean="0">
              <a:solidFill>
                <a:schemeClr val="hlink"/>
              </a:solidFill>
            </a:endParaRPr>
          </a:p>
        </p:txBody>
      </p:sp>
      <p:pic>
        <p:nvPicPr>
          <p:cNvPr id="7172" name="Picture 9" descr="C:\Documents and Settings\Admin\Рабочий стол\Портфель для презентаций\Анимашки\Книги\book0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25" y="260350"/>
            <a:ext cx="1195388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64463" y="6086475"/>
            <a:ext cx="1379537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73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73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73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914400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Способы получения солей: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8195" name="Picture 6" descr="j0356710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23850" y="260350"/>
            <a:ext cx="8540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00063" y="1436688"/>
          <a:ext cx="8215312" cy="4821111"/>
        </p:xfrm>
        <a:graphic>
          <a:graphicData uri="http://schemas.openxmlformats.org/drawingml/2006/table">
            <a:tbl>
              <a:tblPr/>
              <a:tblGrid>
                <a:gridCol w="3081337"/>
                <a:gridCol w="5133975"/>
              </a:tblGrid>
              <a:tr h="550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Методы получения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32523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576" marR="66576" marT="0" marB="0" horzOverflow="overflow">
                    <a:lnL w="381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Химические уравнения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32523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576" marR="66576" marT="0" marB="0" horzOverflow="overflow">
                    <a:lnL w="381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E1C1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Ме + кислота </a:t>
                      </a: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  <a:sym typeface="Wingdings" pitchFamily="2" charset="2"/>
                        </a:rPr>
                        <a:t>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1E1C1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соль +Н</a:t>
                      </a:r>
                      <a:r>
                        <a:rPr kumimoji="0" lang="ru-RU" sz="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1E1C1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576" marR="66576" marT="0" marB="0" horzOverflow="overflow">
                    <a:lnL w="381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1E1C1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Zn + HCI</a:t>
                      </a: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  <a:sym typeface="Wingdings" pitchFamily="2" charset="2"/>
                        </a:rPr>
                        <a:t></a:t>
                      </a: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_______________________________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1E1C1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576" marR="66576" marT="0" marB="0" horzOverflow="overflow">
                    <a:lnL w="381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E1C1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Оксид Ме + кислота </a:t>
                      </a: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  <a:sym typeface="Wingdings" pitchFamily="2" charset="2"/>
                        </a:rPr>
                        <a:t>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rgbClr val="1E1C11"/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соль + вода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1E1C1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576" marR="66576" marT="0" marB="0" horzOverflow="overflow">
                    <a:lnL w="381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1E1C1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CaO + H</a:t>
                      </a:r>
                      <a:r>
                        <a:rPr kumimoji="0" lang="en-US" sz="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SO</a:t>
                      </a:r>
                      <a:r>
                        <a:rPr kumimoji="0" lang="en-US" sz="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  <a:sym typeface="Wingdings" pitchFamily="2" charset="2"/>
                        </a:rPr>
                        <a:t>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___________________________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1E1C1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576" marR="66576" marT="0" marB="0" horzOverflow="overflow">
                    <a:lnL w="381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E1C1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Основание+кислота</a:t>
                      </a: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  <a:sym typeface="Wingdings" pitchFamily="2" charset="2"/>
                        </a:rPr>
                        <a:t>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1E1C1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соль+вода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1E1C1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576" marR="66576" marT="0" marB="0" horzOverflow="overflow">
                    <a:lnL w="381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1C1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NaOH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+ H</a:t>
                      </a:r>
                      <a:r>
                        <a:rPr kumimoji="0" lang="en-US" sz="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PO</a:t>
                      </a:r>
                      <a:r>
                        <a:rPr kumimoji="0" lang="en-US" sz="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  <a:sym typeface="Wingdings" pitchFamily="2" charset="2"/>
                        </a:rPr>
                        <a:t></a:t>
                      </a: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  <a:sym typeface="Wingdings" pitchFamily="2" charset="2"/>
                        </a:rPr>
                        <a:t>_________________________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1C1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576" marR="66576" marT="0" marB="0" horzOverflow="overflow">
                    <a:lnL w="381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E1C1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Оксид Ме + оксид неМе</a:t>
                      </a: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  <a:sym typeface="Wingdings" pitchFamily="2" charset="2"/>
                        </a:rPr>
                        <a:t>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rgbClr val="1E1C11"/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соль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1E1C1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576" marR="66576" marT="0" marB="0" horzOverflow="overflow">
                    <a:lnL w="381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1E1C1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CaO + CO</a:t>
                      </a:r>
                      <a:r>
                        <a:rPr kumimoji="0" lang="en-US" sz="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  <a:sym typeface="Wingdings" pitchFamily="2" charset="2"/>
                        </a:rPr>
                        <a:t></a:t>
                      </a: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  <a:sym typeface="Wingdings" pitchFamily="2" charset="2"/>
                        </a:rPr>
                        <a:t>_____________________________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1E1C1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576" marR="66576" marT="0" marB="0" horzOverflow="overflow">
                    <a:lnL w="381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6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E1C1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Соль  + соль </a:t>
                      </a: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  <a:sym typeface="Wingdings" pitchFamily="2" charset="2"/>
                        </a:rPr>
                        <a:t>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rgbClr val="1E1C11"/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соль+соль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1E1C1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576" marR="66576" marT="0" marB="0" horzOverflow="overflow">
                    <a:lnL w="381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1C1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1" i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NaCI</a:t>
                      </a:r>
                      <a:r>
                        <a:rPr lang="en-US" sz="1600" b="1" i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+ AgNO</a:t>
                      </a:r>
                      <a:r>
                        <a:rPr lang="en-US" sz="1600" b="1" i="1" kern="1200" baseline="-250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600" b="1" i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i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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______________________________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1C1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576" marR="66576" marT="0" marB="0" horzOverflow="overflow">
                    <a:lnL w="381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 flipV="1">
            <a:off x="0" y="333375"/>
            <a:ext cx="9144000" cy="1460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smtClean="0"/>
              <a:t> </a:t>
            </a:r>
            <a:endParaRPr lang="ru-RU" sz="3200" i="1" smtClean="0"/>
          </a:p>
        </p:txBody>
      </p:sp>
      <p:grpSp>
        <p:nvGrpSpPr>
          <p:cNvPr id="9219" name="Organization Chart 6"/>
          <p:cNvGrpSpPr>
            <a:grpSpLocks noChangeAspect="1"/>
          </p:cNvGrpSpPr>
          <p:nvPr/>
        </p:nvGrpSpPr>
        <p:grpSpPr bwMode="auto">
          <a:xfrm>
            <a:off x="287338" y="214313"/>
            <a:ext cx="8615362" cy="5827712"/>
            <a:chOff x="21" y="1664"/>
            <a:chExt cx="2847" cy="660"/>
          </a:xfrm>
        </p:grpSpPr>
        <p:cxnSp>
          <p:nvCxnSpPr>
            <p:cNvPr id="9228" name="_s1028"/>
            <p:cNvCxnSpPr>
              <a:cxnSpLocks noChangeShapeType="1"/>
            </p:cNvCxnSpPr>
            <p:nvPr/>
          </p:nvCxnSpPr>
          <p:spPr bwMode="auto">
            <a:xfrm rot="5400000" flipH="1">
              <a:off x="1869" y="1459"/>
              <a:ext cx="144" cy="1008"/>
            </a:xfrm>
            <a:prstGeom prst="bentConnector3">
              <a:avLst>
                <a:gd name="adj1" fmla="val 12204"/>
              </a:avLst>
            </a:prstGeom>
            <a:noFill/>
            <a:ln w="50800">
              <a:solidFill>
                <a:srgbClr val="551684"/>
              </a:solidFill>
              <a:miter lim="800000"/>
              <a:headEnd/>
              <a:tailEnd/>
            </a:ln>
          </p:spPr>
        </p:cxnSp>
        <p:cxnSp>
          <p:nvCxnSpPr>
            <p:cNvPr id="9229" name="_s1029"/>
            <p:cNvCxnSpPr>
              <a:cxnSpLocks noChangeShapeType="1"/>
            </p:cNvCxnSpPr>
            <p:nvPr/>
          </p:nvCxnSpPr>
          <p:spPr bwMode="auto">
            <a:xfrm rot="5400000" flipH="1" flipV="1">
              <a:off x="1403" y="1986"/>
              <a:ext cx="68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230" name="_s1030"/>
            <p:cNvCxnSpPr>
              <a:cxnSpLocks noChangeShapeType="1"/>
            </p:cNvCxnSpPr>
            <p:nvPr/>
          </p:nvCxnSpPr>
          <p:spPr bwMode="auto">
            <a:xfrm rot="-5400000">
              <a:off x="854" y="1459"/>
              <a:ext cx="144" cy="1008"/>
            </a:xfrm>
            <a:prstGeom prst="bentConnector3">
              <a:avLst>
                <a:gd name="adj1" fmla="val 12204"/>
              </a:avLst>
            </a:prstGeom>
            <a:noFill/>
            <a:ln w="50800">
              <a:solidFill>
                <a:srgbClr val="551684"/>
              </a:solidFill>
              <a:miter lim="800000"/>
              <a:headEnd/>
              <a:tailEnd/>
            </a:ln>
          </p:spPr>
        </p:cxnSp>
        <p:sp>
          <p:nvSpPr>
            <p:cNvPr id="12295" name="_s1031"/>
            <p:cNvSpPr>
              <a:spLocks noChangeArrowheads="1"/>
            </p:cNvSpPr>
            <p:nvPr/>
          </p:nvSpPr>
          <p:spPr bwMode="auto">
            <a:xfrm>
              <a:off x="1005" y="1664"/>
              <a:ext cx="864" cy="28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eaLnBrk="0" hangingPunct="0">
                <a:defRPr/>
              </a:pPr>
              <a:r>
                <a:rPr lang="ru-RU" sz="3200" i="1" dirty="0"/>
                <a:t>Физические </a:t>
              </a:r>
            </a:p>
            <a:p>
              <a:pPr algn="ctr" eaLnBrk="0" hangingPunct="0">
                <a:defRPr/>
              </a:pPr>
              <a:r>
                <a:rPr lang="ru-RU" sz="3200" i="1" dirty="0"/>
                <a:t>свойства </a:t>
              </a:r>
            </a:p>
            <a:p>
              <a:pPr algn="ctr" eaLnBrk="0" hangingPunct="0">
                <a:defRPr/>
              </a:pPr>
              <a:r>
                <a:rPr lang="ru-RU" sz="3200" i="1" dirty="0"/>
                <a:t>солей</a:t>
              </a:r>
            </a:p>
          </p:txBody>
        </p:sp>
        <p:sp>
          <p:nvSpPr>
            <p:cNvPr id="12296" name="_s1032"/>
            <p:cNvSpPr>
              <a:spLocks noChangeArrowheads="1"/>
            </p:cNvSpPr>
            <p:nvPr/>
          </p:nvSpPr>
          <p:spPr bwMode="auto">
            <a:xfrm>
              <a:off x="21" y="2036"/>
              <a:ext cx="864" cy="28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eaLnBrk="0" hangingPunct="0">
                <a:defRPr/>
              </a:pPr>
              <a:endParaRPr lang="ru-RU" sz="2000" i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2297" name="_s1033"/>
            <p:cNvSpPr>
              <a:spLocks noChangeArrowheads="1"/>
            </p:cNvSpPr>
            <p:nvPr/>
          </p:nvSpPr>
          <p:spPr bwMode="auto">
            <a:xfrm>
              <a:off x="1012" y="2036"/>
              <a:ext cx="864" cy="28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eaLnBrk="0" hangingPunct="0">
                <a:defRPr/>
              </a:pPr>
              <a:endParaRPr lang="ru-RU" sz="2000" i="1" dirty="0">
                <a:solidFill>
                  <a:schemeClr val="accent2">
                    <a:lumMod val="50000"/>
                  </a:schemeClr>
                </a:solidFill>
              </a:endParaRPr>
            </a:p>
            <a:p>
              <a:pPr algn="ctr" eaLnBrk="0" hangingPunct="0">
                <a:defRPr/>
              </a:pPr>
              <a:endParaRPr lang="ru-RU" sz="2300" dirty="0"/>
            </a:p>
          </p:txBody>
        </p:sp>
        <p:sp>
          <p:nvSpPr>
            <p:cNvPr id="12298" name="_s1034"/>
            <p:cNvSpPr>
              <a:spLocks noChangeArrowheads="1"/>
            </p:cNvSpPr>
            <p:nvPr/>
          </p:nvSpPr>
          <p:spPr bwMode="auto">
            <a:xfrm>
              <a:off x="2004" y="2036"/>
              <a:ext cx="864" cy="28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eaLnBrk="0" hangingPunct="0">
                <a:defRPr/>
              </a:pPr>
              <a:endParaRPr lang="ru-RU" sz="2400" i="1" dirty="0"/>
            </a:p>
          </p:txBody>
        </p:sp>
        <p:sp>
          <p:nvSpPr>
            <p:cNvPr id="9243" name="Picture 10" descr="j0356710[1]"/>
            <p:cNvSpPr>
              <a:spLocks noChangeAspect="1" noChangeArrowheads="1"/>
            </p:cNvSpPr>
            <p:nvPr/>
          </p:nvSpPr>
          <p:spPr bwMode="auto">
            <a:xfrm>
              <a:off x="2052" y="1730"/>
              <a:ext cx="496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ru-RU"/>
            </a:p>
          </p:txBody>
        </p:sp>
      </p:grpSp>
      <p:cxnSp>
        <p:nvCxnSpPr>
          <p:cNvPr id="16" name="Прямая соединительная линия 15"/>
          <p:cNvCxnSpPr/>
          <p:nvPr/>
        </p:nvCxnSpPr>
        <p:spPr>
          <a:xfrm rot="5400000">
            <a:off x="4394200" y="3321050"/>
            <a:ext cx="357188" cy="1588"/>
          </a:xfrm>
          <a:prstGeom prst="line">
            <a:avLst/>
          </a:prstGeom>
          <a:ln w="50800" cmpd="sng">
            <a:solidFill>
              <a:srgbClr val="5516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00063" y="4618038"/>
            <a:ext cx="21431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i="1">
                <a:solidFill>
                  <a:srgbClr val="FFCC00"/>
                </a:solidFill>
              </a:rPr>
              <a:t>NaCI</a:t>
            </a:r>
          </a:p>
          <a:p>
            <a:pPr algn="ctr" eaLnBrk="0" hangingPunct="0"/>
            <a:r>
              <a:rPr lang="en-US" sz="2800" i="1"/>
              <a:t>Na</a:t>
            </a:r>
            <a:r>
              <a:rPr lang="en-US" i="1"/>
              <a:t>2</a:t>
            </a:r>
            <a:r>
              <a:rPr lang="en-US" sz="2800" i="1"/>
              <a:t>CO</a:t>
            </a:r>
            <a:r>
              <a:rPr lang="en-US" i="1"/>
              <a:t>3</a:t>
            </a:r>
            <a:endParaRPr lang="ru-RU" i="1"/>
          </a:p>
        </p:txBody>
      </p:sp>
      <p:sp>
        <p:nvSpPr>
          <p:cNvPr id="15" name="TextBox 14"/>
          <p:cNvSpPr txBox="1"/>
          <p:nvPr/>
        </p:nvSpPr>
        <p:spPr>
          <a:xfrm>
            <a:off x="642938" y="3714750"/>
            <a:ext cx="1928812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Растворимые</a:t>
            </a:r>
            <a:r>
              <a:rPr lang="ru-RU" sz="2400" i="1" dirty="0">
                <a:solidFill>
                  <a:srgbClr val="C00000"/>
                </a:solidFill>
              </a:rPr>
              <a:t> </a:t>
            </a:r>
          </a:p>
          <a:p>
            <a:pPr algn="ctr" eaLnBrk="0" hangingPunct="0">
              <a:defRPr/>
            </a:pPr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в воде </a:t>
            </a:r>
          </a:p>
          <a:p>
            <a:pPr eaLnBrk="0" hangingPunct="0">
              <a:defRPr/>
            </a:pP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357563" y="3786188"/>
            <a:ext cx="250031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Малорастворимые</a:t>
            </a:r>
          </a:p>
          <a:p>
            <a:pPr eaLnBrk="0" hangingPunct="0">
              <a:defRPr/>
            </a:pPr>
            <a:endParaRPr lang="ru-RU" dirty="0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643313" y="4627563"/>
            <a:ext cx="2000250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i="1"/>
              <a:t>NaHCO</a:t>
            </a:r>
            <a:r>
              <a:rPr lang="en-US" i="1"/>
              <a:t>3</a:t>
            </a:r>
          </a:p>
          <a:p>
            <a:pPr algn="ctr" eaLnBrk="0" hangingPunct="0"/>
            <a:r>
              <a:rPr lang="en-US" sz="2800" i="1"/>
              <a:t>Ag</a:t>
            </a:r>
            <a:r>
              <a:rPr lang="en-US" i="1"/>
              <a:t>2</a:t>
            </a:r>
            <a:r>
              <a:rPr lang="en-US" sz="2800" i="1"/>
              <a:t>SO</a:t>
            </a:r>
            <a:r>
              <a:rPr lang="en-US" i="1"/>
              <a:t>4</a:t>
            </a:r>
            <a:endParaRPr lang="ru-RU" i="1"/>
          </a:p>
          <a:p>
            <a:pPr eaLnBrk="0" hangingPunct="0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6500813" y="3786188"/>
            <a:ext cx="214312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Нерастворимые</a:t>
            </a:r>
          </a:p>
          <a:p>
            <a:pPr eaLnBrk="0" hangingPunct="0">
              <a:defRPr/>
            </a:pPr>
            <a:endParaRPr lang="ru-RU" dirty="0"/>
          </a:p>
        </p:txBody>
      </p:sp>
      <p:sp>
        <p:nvSpPr>
          <p:cNvPr id="9226" name="TextBox 19"/>
          <p:cNvSpPr txBox="1">
            <a:spLocks noChangeArrowheads="1"/>
          </p:cNvSpPr>
          <p:nvPr/>
        </p:nvSpPr>
        <p:spPr bwMode="auto">
          <a:xfrm>
            <a:off x="857250" y="1285875"/>
            <a:ext cx="2214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500813" y="4572000"/>
            <a:ext cx="214312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i="1"/>
              <a:t>BaSO</a:t>
            </a:r>
            <a:r>
              <a:rPr lang="en-US" i="1"/>
              <a:t>4</a:t>
            </a:r>
          </a:p>
          <a:p>
            <a:pPr algn="ctr" eaLnBrk="0" hangingPunct="0"/>
            <a:r>
              <a:rPr lang="en-US" sz="2800" i="1"/>
              <a:t>AgCI</a:t>
            </a:r>
            <a:endParaRPr lang="ru-RU" sz="2800" i="1"/>
          </a:p>
          <a:p>
            <a:pPr eaLnBrk="0" hangingPunct="0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18" grpId="0"/>
      <p:bldP spid="19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5"/>
          <p:cNvSpPr>
            <a:spLocks noChangeArrowheads="1"/>
          </p:cNvSpPr>
          <p:nvPr/>
        </p:nvSpPr>
        <p:spPr bwMode="auto">
          <a:xfrm>
            <a:off x="5643571" y="3286125"/>
            <a:ext cx="2857520" cy="2741608"/>
          </a:xfrm>
          <a:prstGeom prst="ellipse">
            <a:avLst/>
          </a:prstGeom>
          <a:solidFill>
            <a:srgbClr val="92D050"/>
          </a:solidFill>
          <a:ln w="38100">
            <a:solidFill>
              <a:srgbClr val="00B050"/>
            </a:solidFill>
            <a:round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 prstMaterial="dkEdge"/>
        </p:spPr>
        <p:txBody>
          <a:bodyPr wrap="none" anchor="ctr"/>
          <a:lstStyle/>
          <a:p>
            <a:pPr algn="ctr" eaLnBrk="0" hangingPunct="0">
              <a:defRPr/>
            </a:pPr>
            <a:endParaRPr lang="ru-RU" i="1" dirty="0"/>
          </a:p>
        </p:txBody>
      </p:sp>
      <p:sp>
        <p:nvSpPr>
          <p:cNvPr id="14" name="Oval 5"/>
          <p:cNvSpPr>
            <a:spLocks noChangeArrowheads="1"/>
          </p:cNvSpPr>
          <p:nvPr/>
        </p:nvSpPr>
        <p:spPr bwMode="auto">
          <a:xfrm>
            <a:off x="714375" y="3286125"/>
            <a:ext cx="2857500" cy="2741613"/>
          </a:xfrm>
          <a:prstGeom prst="ellipse">
            <a:avLst/>
          </a:prstGeom>
          <a:solidFill>
            <a:srgbClr val="FFFF66"/>
          </a:solidFill>
          <a:ln w="38100">
            <a:solidFill>
              <a:schemeClr val="accent6">
                <a:lumMod val="75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ru-RU" sz="2400" i="1" dirty="0"/>
          </a:p>
        </p:txBody>
      </p:sp>
      <p:sp>
        <p:nvSpPr>
          <p:cNvPr id="11270" name="Oval 6"/>
          <p:cNvSpPr>
            <a:spLocks noChangeArrowheads="1"/>
          </p:cNvSpPr>
          <p:nvPr/>
        </p:nvSpPr>
        <p:spPr bwMode="auto">
          <a:xfrm>
            <a:off x="5500688" y="928688"/>
            <a:ext cx="2878137" cy="2741612"/>
          </a:xfrm>
          <a:prstGeom prst="ellipse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2">
                <a:lumMod val="25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ru-RU" sz="2400" i="1" dirty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643188" y="3143250"/>
            <a:ext cx="3357562" cy="7207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dirty="0" smtClean="0">
                <a:latin typeface="Arial Black" pitchFamily="34" charset="0"/>
              </a:rPr>
              <a:t> </a:t>
            </a:r>
            <a:r>
              <a:rPr lang="ru-RU" sz="6000" b="1" i="1" dirty="0" smtClean="0">
                <a:solidFill>
                  <a:schemeClr val="hlink"/>
                </a:solidFill>
                <a:latin typeface="Arial Black" pitchFamily="34" charset="0"/>
              </a:rPr>
              <a:t>СОЛИ</a:t>
            </a:r>
            <a:r>
              <a:rPr lang="ru-RU" sz="6000" dirty="0" smtClean="0">
                <a:solidFill>
                  <a:schemeClr val="hlink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13316" name="Oval 4"/>
          <p:cNvSpPr>
            <a:spLocks noChangeArrowheads="1"/>
          </p:cNvSpPr>
          <p:nvPr/>
        </p:nvSpPr>
        <p:spPr bwMode="auto">
          <a:xfrm>
            <a:off x="714375" y="785813"/>
            <a:ext cx="2928938" cy="274161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chemeClr val="bg2">
                <a:lumMod val="75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ru-RU" i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079" name="Picture 6" descr="j0356710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214313"/>
            <a:ext cx="8540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val 5"/>
          <p:cNvSpPr>
            <a:spLocks noChangeArrowheads="1"/>
          </p:cNvSpPr>
          <p:nvPr/>
        </p:nvSpPr>
        <p:spPr bwMode="auto">
          <a:xfrm>
            <a:off x="3214679" y="3929067"/>
            <a:ext cx="2857520" cy="274160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5">
                <a:lumMod val="50000"/>
              </a:schemeClr>
            </a:solidFill>
            <a:round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 prstMaterial="dkEdge"/>
        </p:spPr>
        <p:txBody>
          <a:bodyPr wrap="none" anchor="ctr"/>
          <a:lstStyle/>
          <a:p>
            <a:pPr algn="ctr" eaLnBrk="0" hangingPunct="0">
              <a:defRPr/>
            </a:pPr>
            <a:endParaRPr lang="ru-RU" i="1" dirty="0"/>
          </a:p>
        </p:txBody>
      </p:sp>
      <p:sp>
        <p:nvSpPr>
          <p:cNvPr id="11269" name="Oval 5"/>
          <p:cNvSpPr>
            <a:spLocks noChangeArrowheads="1"/>
          </p:cNvSpPr>
          <p:nvPr/>
        </p:nvSpPr>
        <p:spPr bwMode="auto">
          <a:xfrm>
            <a:off x="3143250" y="214313"/>
            <a:ext cx="2857500" cy="274161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>
                <a:lumMod val="75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ru-RU" sz="2400" i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891102" y="3000372"/>
            <a:ext cx="2895344" cy="923330"/>
          </a:xfrm>
          <a:prstGeom prst="rect">
            <a:avLst/>
          </a:prstGeom>
          <a:noFill/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none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54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  <a:t> </a:t>
            </a:r>
            <a:r>
              <a:rPr lang="ru-RU" sz="5400" i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  <a:t>СОЛИ</a:t>
            </a:r>
            <a:r>
              <a:rPr lang="ru-RU" sz="54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  <a:t> </a:t>
            </a:r>
            <a:endParaRPr lang="ru-RU" sz="540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88" y="1357313"/>
            <a:ext cx="3429000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i="1" u="sng" dirty="0">
                <a:solidFill>
                  <a:schemeClr val="bg2">
                    <a:lumMod val="75000"/>
                  </a:schemeClr>
                </a:solidFill>
              </a:rPr>
              <a:t>Океаны, моря, </a:t>
            </a:r>
            <a:endParaRPr lang="en-US" i="1" u="sng" dirty="0">
              <a:solidFill>
                <a:schemeClr val="bg2">
                  <a:lumMod val="75000"/>
                </a:schemeClr>
              </a:solidFill>
            </a:endParaRPr>
          </a:p>
          <a:p>
            <a:pPr algn="ctr" eaLnBrk="0" hangingPunct="0">
              <a:defRPr/>
            </a:pPr>
            <a:r>
              <a:rPr lang="ru-RU" i="1" u="sng" dirty="0">
                <a:solidFill>
                  <a:schemeClr val="bg2">
                    <a:lumMod val="75000"/>
                  </a:schemeClr>
                </a:solidFill>
              </a:rPr>
              <a:t>реки содержат </a:t>
            </a:r>
            <a:endParaRPr lang="en-US" i="1" u="sng" dirty="0">
              <a:solidFill>
                <a:schemeClr val="bg2">
                  <a:lumMod val="75000"/>
                </a:schemeClr>
              </a:solidFill>
            </a:endParaRPr>
          </a:p>
          <a:p>
            <a:pPr algn="ctr" eaLnBrk="0" hangingPunct="0">
              <a:defRPr/>
            </a:pPr>
            <a:r>
              <a:rPr lang="ru-RU" i="1" u="sng" dirty="0">
                <a:solidFill>
                  <a:schemeClr val="bg2">
                    <a:lumMod val="75000"/>
                  </a:schemeClr>
                </a:solidFill>
              </a:rPr>
              <a:t>0,1-3,5%</a:t>
            </a:r>
          </a:p>
          <a:p>
            <a:pPr algn="ctr" eaLnBrk="0" hangingPunct="0">
              <a:defRPr/>
            </a:pPr>
            <a:r>
              <a:rPr lang="en-US" i="1" dirty="0">
                <a:solidFill>
                  <a:schemeClr val="bg2">
                    <a:lumMod val="75000"/>
                  </a:schemeClr>
                </a:solidFill>
              </a:rPr>
              <a:t>MgCI</a:t>
            </a:r>
            <a:r>
              <a:rPr lang="en-US" sz="1400" i="1" dirty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</a:rPr>
              <a:t>, MgSO</a:t>
            </a:r>
            <a:r>
              <a:rPr lang="en-US" sz="1400" i="1" dirty="0">
                <a:solidFill>
                  <a:schemeClr val="bg2">
                    <a:lumMod val="75000"/>
                  </a:schemeClr>
                </a:solidFill>
              </a:rPr>
              <a:t>4</a:t>
            </a:r>
            <a:r>
              <a:rPr lang="ru-RU" i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lang="en-US" i="1" dirty="0">
              <a:solidFill>
                <a:schemeClr val="bg2">
                  <a:lumMod val="75000"/>
                </a:schemeClr>
              </a:solidFill>
            </a:endParaRPr>
          </a:p>
          <a:p>
            <a:pPr algn="ctr" eaLnBrk="0" hangingPunct="0">
              <a:defRPr/>
            </a:pPr>
            <a:r>
              <a:rPr lang="en-US" i="1" dirty="0">
                <a:solidFill>
                  <a:schemeClr val="bg2">
                    <a:lumMod val="75000"/>
                  </a:schemeClr>
                </a:solidFill>
              </a:rPr>
              <a:t>CaSO</a:t>
            </a:r>
            <a:r>
              <a:rPr lang="en-US" sz="1400" i="1" dirty="0">
                <a:solidFill>
                  <a:schemeClr val="bg2">
                    <a:lumMod val="75000"/>
                  </a:schemeClr>
                </a:solidFill>
              </a:rPr>
              <a:t>4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</a:rPr>
              <a:t> , CaCI</a:t>
            </a:r>
            <a:r>
              <a:rPr lang="en-US" sz="1400" i="1" dirty="0">
                <a:solidFill>
                  <a:schemeClr val="bg2">
                    <a:lumMod val="75000"/>
                  </a:schemeClr>
                </a:solidFill>
              </a:rPr>
              <a:t>2</a:t>
            </a:r>
            <a:endParaRPr lang="ru-RU" sz="1400" i="1" dirty="0">
              <a:solidFill>
                <a:schemeClr val="bg2">
                  <a:lumMod val="75000"/>
                </a:schemeClr>
              </a:solidFill>
            </a:endParaRPr>
          </a:p>
          <a:p>
            <a:pPr eaLnBrk="0" hangingPunct="0">
              <a:defRPr/>
            </a:pP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143250" y="1000125"/>
            <a:ext cx="2928938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i="1" u="sng" dirty="0">
                <a:solidFill>
                  <a:schemeClr val="accent1">
                    <a:lumMod val="50000"/>
                  </a:schemeClr>
                </a:solidFill>
              </a:rPr>
              <a:t>Производство </a:t>
            </a:r>
          </a:p>
          <a:p>
            <a:pPr algn="ctr" eaLnBrk="0" hangingPunct="0">
              <a:defRPr/>
            </a:pPr>
            <a:r>
              <a:rPr lang="ru-RU" i="1" u="sng" dirty="0">
                <a:solidFill>
                  <a:schemeClr val="accent1">
                    <a:lumMod val="50000"/>
                  </a:schemeClr>
                </a:solidFill>
              </a:rPr>
              <a:t>стекла и мыла</a:t>
            </a:r>
          </a:p>
          <a:p>
            <a:pPr algn="ctr" eaLnBrk="0" hangingPunct="0">
              <a:defRPr/>
            </a:pP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Na</a:t>
            </a:r>
            <a:r>
              <a:rPr lang="en-US" sz="1400" i="1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CO</a:t>
            </a:r>
            <a:r>
              <a:rPr lang="en-US" sz="1400" i="1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endParaRPr lang="ru-RU" sz="1400" i="1" dirty="0">
              <a:solidFill>
                <a:schemeClr val="accent1">
                  <a:lumMod val="50000"/>
                </a:schemeClr>
              </a:solidFill>
            </a:endParaRPr>
          </a:p>
          <a:p>
            <a:pPr eaLnBrk="0" hangingPunct="0">
              <a:defRPr/>
            </a:pP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5643563" y="1665288"/>
            <a:ext cx="2714625" cy="1477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i="1" u="sng" dirty="0">
                <a:solidFill>
                  <a:schemeClr val="accent4">
                    <a:lumMod val="50000"/>
                  </a:schemeClr>
                </a:solidFill>
              </a:rPr>
              <a:t>Строительные</a:t>
            </a:r>
          </a:p>
          <a:p>
            <a:pPr algn="ctr" eaLnBrk="0" hangingPunct="0">
              <a:defRPr/>
            </a:pPr>
            <a:r>
              <a:rPr lang="ru-RU" i="1" u="sng" dirty="0">
                <a:solidFill>
                  <a:schemeClr val="accent4">
                    <a:lumMod val="50000"/>
                  </a:schemeClr>
                </a:solidFill>
              </a:rPr>
              <a:t>материалы</a:t>
            </a:r>
          </a:p>
          <a:p>
            <a:pPr algn="ctr" eaLnBrk="0" hangingPunct="0">
              <a:defRPr/>
            </a:pPr>
            <a:r>
              <a:rPr lang="en-US" i="1" dirty="0">
                <a:solidFill>
                  <a:schemeClr val="accent4">
                    <a:lumMod val="50000"/>
                  </a:schemeClr>
                </a:solidFill>
              </a:rPr>
              <a:t>CaCO</a:t>
            </a:r>
            <a:r>
              <a:rPr lang="en-US" sz="1400" i="1" dirty="0">
                <a:solidFill>
                  <a:schemeClr val="accent4">
                    <a:lumMod val="50000"/>
                  </a:schemeClr>
                </a:solidFill>
              </a:rPr>
              <a:t>3</a:t>
            </a:r>
          </a:p>
          <a:p>
            <a:pPr algn="ctr" eaLnBrk="0" hangingPunct="0">
              <a:defRPr/>
            </a:pPr>
            <a:r>
              <a:rPr lang="en-US" i="1" dirty="0">
                <a:solidFill>
                  <a:schemeClr val="accent4">
                    <a:lumMod val="50000"/>
                  </a:schemeClr>
                </a:solidFill>
              </a:rPr>
              <a:t>Na</a:t>
            </a:r>
            <a:r>
              <a:rPr lang="en-US" sz="1400" i="1" dirty="0">
                <a:solidFill>
                  <a:schemeClr val="accent4">
                    <a:lumMod val="50000"/>
                  </a:schemeClr>
                </a:solidFill>
              </a:rPr>
              <a:t>2</a:t>
            </a:r>
            <a:r>
              <a:rPr lang="en-US" i="1" dirty="0">
                <a:solidFill>
                  <a:schemeClr val="accent4">
                    <a:lumMod val="50000"/>
                  </a:schemeClr>
                </a:solidFill>
              </a:rPr>
              <a:t>SiO</a:t>
            </a:r>
            <a:r>
              <a:rPr lang="en-US" sz="1400" i="1" dirty="0">
                <a:solidFill>
                  <a:schemeClr val="accent4">
                    <a:lumMod val="50000"/>
                  </a:schemeClr>
                </a:solidFill>
              </a:rPr>
              <a:t>3</a:t>
            </a:r>
            <a:endParaRPr lang="ru-RU" sz="1400" i="1" dirty="0">
              <a:solidFill>
                <a:schemeClr val="accent4">
                  <a:lumMod val="50000"/>
                </a:schemeClr>
              </a:solidFill>
            </a:endParaRPr>
          </a:p>
          <a:p>
            <a:pPr eaLnBrk="0" hangingPunct="0">
              <a:defRPr/>
            </a:pP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715000" y="4071938"/>
            <a:ext cx="2786063" cy="1477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i="1" u="sng" dirty="0">
                <a:solidFill>
                  <a:schemeClr val="accent2">
                    <a:lumMod val="50000"/>
                  </a:schemeClr>
                </a:solidFill>
              </a:rPr>
              <a:t>Минеральные </a:t>
            </a:r>
          </a:p>
          <a:p>
            <a:pPr algn="ctr" eaLnBrk="0" hangingPunct="0">
              <a:defRPr/>
            </a:pPr>
            <a:r>
              <a:rPr lang="ru-RU" i="1" u="sng" dirty="0">
                <a:solidFill>
                  <a:schemeClr val="accent2">
                    <a:lumMod val="50000"/>
                  </a:schemeClr>
                </a:solidFill>
              </a:rPr>
              <a:t>удобрения </a:t>
            </a:r>
          </a:p>
          <a:p>
            <a:pPr algn="ctr" eaLnBrk="0" hangingPunct="0">
              <a:defRPr/>
            </a:pPr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Нитраты,</a:t>
            </a:r>
          </a:p>
          <a:p>
            <a:pPr algn="ctr" eaLnBrk="0" hangingPunct="0">
              <a:defRPr/>
            </a:pPr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 фосфаты</a:t>
            </a:r>
            <a:endParaRPr lang="ru-RU" i="1" dirty="0"/>
          </a:p>
          <a:p>
            <a:pPr eaLnBrk="0" hangingPunct="0">
              <a:defRPr/>
            </a:pP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3357563" y="4800600"/>
            <a:ext cx="257175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i="1" u="sng" dirty="0">
                <a:solidFill>
                  <a:schemeClr val="accent2">
                    <a:lumMod val="50000"/>
                  </a:schemeClr>
                </a:solidFill>
              </a:rPr>
              <a:t>В быту, </a:t>
            </a:r>
          </a:p>
          <a:p>
            <a:pPr algn="ctr" eaLnBrk="0" hangingPunct="0">
              <a:defRPr/>
            </a:pPr>
            <a:r>
              <a:rPr lang="ru-RU" i="1" u="sng" dirty="0">
                <a:solidFill>
                  <a:schemeClr val="accent2">
                    <a:lumMod val="50000"/>
                  </a:schemeClr>
                </a:solidFill>
              </a:rPr>
              <a:t>медицине</a:t>
            </a:r>
            <a:endParaRPr lang="ru-RU" u="sng" dirty="0">
              <a:solidFill>
                <a:schemeClr val="accent2">
                  <a:lumMod val="50000"/>
                </a:schemeClr>
              </a:solidFill>
            </a:endParaRPr>
          </a:p>
          <a:p>
            <a:pPr algn="ctr" eaLnBrk="0" hangingPunct="0">
              <a:defRPr/>
            </a:pPr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поваренная соль</a:t>
            </a:r>
            <a:endParaRPr lang="ru-RU" i="1" dirty="0"/>
          </a:p>
          <a:p>
            <a:pPr eaLnBrk="0" hangingPunct="0">
              <a:defRPr/>
            </a:pP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00063" y="4094163"/>
            <a:ext cx="3214687" cy="1477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i="1" u="sng" dirty="0">
                <a:solidFill>
                  <a:schemeClr val="accent1">
                    <a:lumMod val="50000"/>
                  </a:schemeClr>
                </a:solidFill>
              </a:rPr>
              <a:t>В организме </a:t>
            </a:r>
          </a:p>
          <a:p>
            <a:pPr algn="ctr" eaLnBrk="0" hangingPunct="0">
              <a:defRPr/>
            </a:pPr>
            <a:r>
              <a:rPr lang="ru-RU" i="1" u="sng" dirty="0">
                <a:solidFill>
                  <a:schemeClr val="accent1">
                    <a:lumMod val="50000"/>
                  </a:schemeClr>
                </a:solidFill>
              </a:rPr>
              <a:t>человека</a:t>
            </a:r>
          </a:p>
          <a:p>
            <a:pPr algn="ctr" eaLnBrk="0" hangingPunct="0">
              <a:defRPr/>
            </a:pP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в составе клеток, </a:t>
            </a:r>
          </a:p>
          <a:p>
            <a:pPr algn="ctr" eaLnBrk="0" hangingPunct="0">
              <a:defRPr/>
            </a:pP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костей </a:t>
            </a:r>
          </a:p>
          <a:p>
            <a:pPr eaLnBrk="0" hangingPunct="0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7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1362</TotalTime>
  <Words>1310</Words>
  <Application>Microsoft Office PowerPoint</Application>
  <PresentationFormat>Экран (4:3)</PresentationFormat>
  <Paragraphs>318</Paragraphs>
  <Slides>41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 </vt:lpstr>
      <vt:lpstr>Задачи урока:</vt:lpstr>
      <vt:lpstr>Слайд 3</vt:lpstr>
      <vt:lpstr>Слайд 4</vt:lpstr>
      <vt:lpstr>Слайд 5</vt:lpstr>
      <vt:lpstr>       Назовите, запишите: </vt:lpstr>
      <vt:lpstr>Способы получения солей: </vt:lpstr>
      <vt:lpstr> </vt:lpstr>
      <vt:lpstr> СОЛИ </vt:lpstr>
      <vt:lpstr>Слайд 10</vt:lpstr>
      <vt:lpstr>ИС ТОРИКИ</vt:lpstr>
      <vt:lpstr>Экологи-геологи</vt:lpstr>
      <vt:lpstr>Месторождения соли в Казахстане</vt:lpstr>
      <vt:lpstr>Способы добычи соли</vt:lpstr>
      <vt:lpstr> Экологическая проблема – Аральского моря.</vt:lpstr>
      <vt:lpstr>Слайд 16</vt:lpstr>
      <vt:lpstr> Экономисты </vt:lpstr>
      <vt:lpstr>Международная торговля</vt:lpstr>
      <vt:lpstr>Международная торговля</vt:lpstr>
      <vt:lpstr>  Производители казахстанской соли  </vt:lpstr>
      <vt:lpstr>Соль техническая</vt:lpstr>
      <vt:lpstr>Соль пищевая</vt:lpstr>
      <vt:lpstr> Медики </vt:lpstr>
      <vt:lpstr>Слайд 24</vt:lpstr>
      <vt:lpstr>Соль и здоровье человека </vt:lpstr>
      <vt:lpstr>Слайд 26</vt:lpstr>
      <vt:lpstr>Тест- обобщение по теме : соль.</vt:lpstr>
      <vt:lpstr>1  1.Найдите правильное определение соли: </vt:lpstr>
      <vt:lpstr> 2. Какой минерал соответствует названию поваренной соли:</vt:lpstr>
      <vt:lpstr> 3.Каково агрегатное состояние  поваренной соли:</vt:lpstr>
      <vt:lpstr>  4.Какова суточная потребность  в соли взрослого человека?</vt:lpstr>
      <vt:lpstr>  </vt:lpstr>
      <vt:lpstr>   6. Какую массу примесей  содержит  1кг соли?  </vt:lpstr>
      <vt:lpstr>  7. Хлорид натрия- это соль  какой кислоты?</vt:lpstr>
      <vt:lpstr> 8.Выражение « белая смерть» можно отнести к какому  веществу:</vt:lpstr>
      <vt:lpstr>9. « Чтобы узнать друга нужно  съесть с ним…» :</vt:lpstr>
      <vt:lpstr> 10. При боли в горле можно  использовать для полоскания раствор:</vt:lpstr>
      <vt:lpstr>Ключ ответов. Оценка.</vt:lpstr>
      <vt:lpstr>Домашнее задание</vt:lpstr>
      <vt:lpstr>Слайд 40</vt:lpstr>
      <vt:lpstr>Пословицы</vt:lpstr>
    </vt:vector>
  </TitlesOfParts>
  <Manager/>
  <Company>********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для научной выставки</dc:title>
  <dc:subject/>
  <dc:creator>User</dc:creator>
  <cp:keywords/>
  <dc:description/>
  <cp:lastModifiedBy>PC</cp:lastModifiedBy>
  <cp:revision>109</cp:revision>
  <dcterms:created xsi:type="dcterms:W3CDTF">2007-01-28T09:45:06Z</dcterms:created>
  <dcterms:modified xsi:type="dcterms:W3CDTF">2011-02-16T03:37:07Z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TC010183731049</vt:lpwstr>
  </property>
</Properties>
</file>